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5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Libre Franklin" pitchFamily="2" charset="0"/>
      <p:regular r:id="rId4"/>
      <p:bold r:id="rId5"/>
      <p:italic r:id="rId6"/>
      <p:boldItalic r:id="rId7"/>
    </p:embeddedFont>
    <p:embeddedFont>
      <p:font typeface="Libre Franklin Medium" pitchFamily="2" charset="0"/>
      <p:regular r:id="rId8"/>
      <p:bold r:id="rId9"/>
      <p:italic r:id="rId10"/>
      <p:boldItalic r:id="rId11"/>
    </p:embeddedFont>
    <p:embeddedFont>
      <p:font typeface="Quattrocento Sans" panose="020B0502050000020003" pitchFamily="3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216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white">
  <p:cSld name="1 column - whit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 txBox="1">
            <a:spLocks noGrp="1"/>
          </p:cNvSpPr>
          <p:nvPr>
            <p:ph type="body" idx="1"/>
          </p:nvPr>
        </p:nvSpPr>
        <p:spPr>
          <a:xfrm>
            <a:off x="477615" y="1046532"/>
            <a:ext cx="11236267" cy="5370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umn - white">
  <p:cSld name="2 column - whit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body" idx="1"/>
          </p:nvPr>
        </p:nvSpPr>
        <p:spPr>
          <a:xfrm>
            <a:off x="500025" y="1677981"/>
            <a:ext cx="5506328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sz="2200" b="0"/>
            </a:lvl1pPr>
            <a:lvl2pPr marL="914400" lvl="1" indent="-340360" algn="l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body" idx="2"/>
          </p:nvPr>
        </p:nvSpPr>
        <p:spPr>
          <a:xfrm>
            <a:off x="6317129" y="1677981"/>
            <a:ext cx="5665695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6830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Char char="•"/>
              <a:defRPr sz="2200" b="0"/>
            </a:lvl1pPr>
            <a:lvl2pPr marL="914400" lvl="1" indent="-340360" algn="l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body" idx="3"/>
          </p:nvPr>
        </p:nvSpPr>
        <p:spPr>
          <a:xfrm>
            <a:off x="500025" y="1068381"/>
            <a:ext cx="5496368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sz="2400" b="1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body" idx="4"/>
          </p:nvPr>
        </p:nvSpPr>
        <p:spPr>
          <a:xfrm>
            <a:off x="6317129" y="1068381"/>
            <a:ext cx="5665695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None/>
              <a:defRPr sz="2400" b="1"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- white">
  <p:cSld name="Chart - whit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4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>
            <a:spLocks noGrp="1"/>
          </p:cNvSpPr>
          <p:nvPr>
            <p:ph type="chart" idx="2"/>
          </p:nvPr>
        </p:nvSpPr>
        <p:spPr>
          <a:xfrm>
            <a:off x="487700" y="1045595"/>
            <a:ext cx="10100613" cy="524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- white">
  <p:cSld name="Section - white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/>
          <p:nvPr/>
        </p:nvSpPr>
        <p:spPr>
          <a:xfrm>
            <a:off x="0" y="676276"/>
            <a:ext cx="12192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0" y="2389457"/>
            <a:ext cx="12192000" cy="812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1" y="3257084"/>
            <a:ext cx="12191999" cy="115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ctr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Contents slide layout">
  <p:cSld name="5_Contents slide layou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>
            <a:spLocks noGrp="1"/>
          </p:cNvSpPr>
          <p:nvPr>
            <p:ph type="pic" idx="2"/>
          </p:nvPr>
        </p:nvSpPr>
        <p:spPr>
          <a:xfrm>
            <a:off x="117950" y="1065321"/>
            <a:ext cx="5386206" cy="5273336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 you slide">
  <p:cSld name="Thank you slide">
    <p:bg>
      <p:bgPr>
        <a:solidFill>
          <a:schemeClr val="lt2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ctrTitle"/>
          </p:nvPr>
        </p:nvSpPr>
        <p:spPr>
          <a:xfrm>
            <a:off x="679440" y="1973908"/>
            <a:ext cx="3571540" cy="29101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800">
                <a:solidFill>
                  <a:schemeClr val="accent1"/>
                </a:solidFill>
                <a:latin typeface="Quattrocento Sans"/>
                <a:ea typeface="Quattrocento Sans"/>
                <a:cs typeface="Quattrocento Sans"/>
                <a:sym typeface="Quattrocento Sans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ftr" idx="11"/>
          </p:nvPr>
        </p:nvSpPr>
        <p:spPr>
          <a:xfrm>
            <a:off x="4165601" y="6356352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sldNum" idx="12"/>
          </p:nvPr>
        </p:nvSpPr>
        <p:spPr>
          <a:xfrm>
            <a:off x="353998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7"/>
          <p:cNvSpPr>
            <a:spLocks noGrp="1"/>
          </p:cNvSpPr>
          <p:nvPr>
            <p:ph type="pic" idx="2"/>
          </p:nvPr>
        </p:nvSpPr>
        <p:spPr>
          <a:xfrm>
            <a:off x="9715595" y="6356350"/>
            <a:ext cx="2196582" cy="385930"/>
          </a:xfrm>
          <a:prstGeom prst="rect">
            <a:avLst/>
          </a:prstGeom>
          <a:noFill/>
          <a:ln>
            <a:noFill/>
          </a:ln>
        </p:spPr>
      </p:sp>
      <p:sp>
        <p:nvSpPr>
          <p:cNvPr id="45" name="Google Shape;45;p7"/>
          <p:cNvSpPr/>
          <p:nvPr/>
        </p:nvSpPr>
        <p:spPr>
          <a:xfrm flipH="1">
            <a:off x="4803648" y="1492"/>
            <a:ext cx="3571540" cy="6856504"/>
          </a:xfrm>
          <a:custGeom>
            <a:avLst/>
            <a:gdLst/>
            <a:ahLst/>
            <a:cxnLst/>
            <a:rect l="l" t="t" r="r" b="b"/>
            <a:pathLst>
              <a:path w="5158977" h="9906583" extrusionOk="0">
                <a:moveTo>
                  <a:pt x="4977284" y="3841859"/>
                </a:moveTo>
                <a:lnTo>
                  <a:pt x="3546234" y="0"/>
                </a:lnTo>
                <a:lnTo>
                  <a:pt x="1697343" y="0"/>
                </a:lnTo>
                <a:lnTo>
                  <a:pt x="3353550" y="4447898"/>
                </a:lnTo>
                <a:cubicBezTo>
                  <a:pt x="3487779" y="4807193"/>
                  <a:pt x="3431490" y="5207612"/>
                  <a:pt x="3206332" y="5517125"/>
                </a:cubicBezTo>
                <a:lnTo>
                  <a:pt x="0" y="9906584"/>
                </a:lnTo>
                <a:lnTo>
                  <a:pt x="2145493" y="9906584"/>
                </a:lnTo>
                <a:lnTo>
                  <a:pt x="4607073" y="6538735"/>
                </a:lnTo>
                <a:cubicBezTo>
                  <a:pt x="5176462" y="5757377"/>
                  <a:pt x="5315021" y="4748754"/>
                  <a:pt x="4977284" y="384185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attrocento Sans"/>
              <a:ea typeface="Quattrocento Sans"/>
              <a:cs typeface="Quattrocento Sans"/>
              <a:sym typeface="Quattrocento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ulleted text &amp; graphic">
  <p:cSld name="Bulleted text &amp; graphic">
    <p:bg>
      <p:bgPr>
        <a:solidFill>
          <a:schemeClr val="lt1"/>
        </a:solidFill>
        <a:effectLst/>
      </p:bgPr>
    </p:bg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8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body" idx="1"/>
          </p:nvPr>
        </p:nvSpPr>
        <p:spPr>
          <a:xfrm>
            <a:off x="256117" y="819150"/>
            <a:ext cx="11641667" cy="552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2421467" y="6578601"/>
            <a:ext cx="9770533" cy="2841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1" name="Google Shape;11;p1"/>
          <p:cNvSpPr/>
          <p:nvPr/>
        </p:nvSpPr>
        <p:spPr>
          <a:xfrm flipH="1">
            <a:off x="1" y="6578601"/>
            <a:ext cx="2434167" cy="28416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sp>
        <p:nvSpPr>
          <p:cNvPr id="12" name="Google Shape;12;p1"/>
          <p:cNvSpPr txBox="1">
            <a:spLocks noGrp="1"/>
          </p:cNvSpPr>
          <p:nvPr>
            <p:ph type="title"/>
          </p:nvPr>
        </p:nvSpPr>
        <p:spPr>
          <a:xfrm>
            <a:off x="480484" y="-38100"/>
            <a:ext cx="116332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2A5998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/>
          <p:nvPr/>
        </p:nvSpPr>
        <p:spPr>
          <a:xfrm>
            <a:off x="97368" y="6596064"/>
            <a:ext cx="6593417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 b="0" i="0" u="none" strike="noStrike" cap="none">
                <a:solidFill>
                  <a:schemeClr val="lt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U.S. DEPARTMENT OF ENERGY                         OFFICE OF STATE &amp; COMMUNITY ENERGY PROGRAMS</a:t>
            </a:r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body" idx="1"/>
          </p:nvPr>
        </p:nvSpPr>
        <p:spPr>
          <a:xfrm>
            <a:off x="480484" y="104775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endParaRPr/>
          </a:p>
        </p:txBody>
      </p:sp>
      <p:cxnSp>
        <p:nvCxnSpPr>
          <p:cNvPr id="15" name="Google Shape;15;p1"/>
          <p:cNvCxnSpPr/>
          <p:nvPr/>
        </p:nvCxnSpPr>
        <p:spPr>
          <a:xfrm>
            <a:off x="0" y="821778"/>
            <a:ext cx="12192000" cy="0"/>
          </a:xfrm>
          <a:prstGeom prst="straightConnector1">
            <a:avLst/>
          </a:prstGeom>
          <a:noFill/>
          <a:ln w="25400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</p:cxnSp>
      <p:sp>
        <p:nvSpPr>
          <p:cNvPr id="16" name="Google Shape;16;p1"/>
          <p:cNvSpPr txBox="1">
            <a:spLocks noGrp="1"/>
          </p:cNvSpPr>
          <p:nvPr>
            <p:ph type="sldNum" idx="12"/>
          </p:nvPr>
        </p:nvSpPr>
        <p:spPr>
          <a:xfrm>
            <a:off x="9370484" y="652832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Libre Franklin"/>
                <a:ea typeface="Libre Franklin"/>
                <a:cs typeface="Libre Franklin"/>
                <a:sym typeface="Libre Frankli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9"/>
          <p:cNvSpPr txBox="1">
            <a:spLocks noGrp="1"/>
          </p:cNvSpPr>
          <p:nvPr>
            <p:ph type="title"/>
          </p:nvPr>
        </p:nvSpPr>
        <p:spPr>
          <a:xfrm>
            <a:off x="118250" y="-38100"/>
            <a:ext cx="11995200" cy="10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/>
              <a:t>Protect|</a:t>
            </a:r>
            <a:r>
              <a:rPr lang="en-US" sz="2600">
                <a:solidFill>
                  <a:schemeClr val="accent1"/>
                </a:solidFill>
              </a:rPr>
              <a:t>ED</a:t>
            </a:r>
            <a:r>
              <a:rPr lang="en-US" sz="2600"/>
              <a:t> Renew Fairfield-Mayfield City Schools Alabama </a:t>
            </a:r>
            <a:endParaRPr sz="2600"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9370409" y="6632949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9"/>
          <p:cNvSpPr txBox="1"/>
          <p:nvPr/>
        </p:nvSpPr>
        <p:spPr>
          <a:xfrm>
            <a:off x="281975" y="961950"/>
            <a:ext cx="6788100" cy="54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1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Description</a:t>
            </a:r>
            <a:r>
              <a:rPr lang="en-US" sz="24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10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-</a:t>
            </a:r>
            <a:r>
              <a:rPr lang="en-US" sz="21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1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 K-12 Public Schools and buildings included–all located in Fairfield and Mayfield Alabama.  Project team includes the school districts, </a:t>
            </a:r>
            <a:r>
              <a:rPr lang="en-US" sz="2100" i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Energia</a:t>
            </a:r>
            <a:r>
              <a:rPr lang="en-US" sz="21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and </a:t>
            </a:r>
            <a:r>
              <a:rPr lang="en-US" sz="2100" i="1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Protect|ED</a:t>
            </a:r>
            <a:r>
              <a:rPr lang="en-US" sz="21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100" i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1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400" b="1" dirty="0">
                <a:latin typeface="Calibri"/>
                <a:ea typeface="Calibri"/>
                <a:cs typeface="Calibri"/>
                <a:sym typeface="Calibri"/>
              </a:rPr>
              <a:t>S</a:t>
            </a:r>
            <a:r>
              <a:rPr lang="en-US" sz="2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ummary of Need (Community, Facility)</a:t>
            </a:r>
            <a:r>
              <a:rPr lang="en-US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1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Buildings (ages 24-60) need air quality improvements to help improve student health, attendance, and achievement. </a:t>
            </a:r>
            <a:r>
              <a:rPr lang="en-US" sz="24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400" i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400" i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9"/>
          <p:cNvSpPr txBox="1"/>
          <p:nvPr/>
        </p:nvSpPr>
        <p:spPr>
          <a:xfrm>
            <a:off x="7198950" y="879525"/>
            <a:ext cx="4559100" cy="62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Goal</a:t>
            </a:r>
            <a:r>
              <a:rPr lang="en-US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 Renew Fairfield-Mayfield City Schools, Alabama, the goal is simple: </a:t>
            </a:r>
            <a:r>
              <a:rPr lang="en-US" sz="2100" b="1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All children learn in healthy, high-quality learning environments. </a:t>
            </a:r>
            <a:r>
              <a:rPr lang="en-U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Through improved air quality and energy efficiency, we will see: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619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Calibri"/>
              <a:buChar char="●"/>
            </a:pPr>
            <a:r>
              <a:rPr lang="en-US" sz="21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Objective #1:</a:t>
            </a:r>
            <a:r>
              <a:rPr lang="en-U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 decrease in student and teacher absences, including chronic student absenteeism, leading to improved academic achievement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Calibri"/>
              <a:buChar char="●"/>
            </a:pPr>
            <a:r>
              <a:rPr lang="en-US" sz="21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Objective #2:</a:t>
            </a:r>
            <a:r>
              <a:rPr lang="en-U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Significant energy savings that shift real dollars to direct student learning supports leading to improved academic achievement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00050" marR="0" lvl="1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23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9"/>
          <p:cNvSpPr txBox="1"/>
          <p:nvPr/>
        </p:nvSpPr>
        <p:spPr>
          <a:xfrm>
            <a:off x="8530692" y="142648"/>
            <a:ext cx="35829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0" i="0" u="none" strike="noStrike" cap="non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2024 Renew America's Schools Prize</a:t>
            </a:r>
            <a:endParaRPr sz="1600" b="0" i="0" u="none" strike="noStrike" cap="none">
              <a:solidFill>
                <a:schemeClr val="dk1"/>
              </a:solidFill>
              <a:latin typeface="Libre Franklin"/>
              <a:ea typeface="Libre Franklin"/>
              <a:cs typeface="Libre Franklin"/>
              <a:sym typeface="Libre Franklin"/>
            </a:endParaRPr>
          </a:p>
        </p:txBody>
      </p:sp>
      <p:pic>
        <p:nvPicPr>
          <p:cNvPr id="59" name="Google Shape;59;p9"/>
          <p:cNvPicPr preferRelativeResize="0"/>
          <p:nvPr/>
        </p:nvPicPr>
        <p:blipFill rotWithShape="1">
          <a:blip r:embed="rId3">
            <a:alphaModFix/>
          </a:blip>
          <a:srcRect l="34550"/>
          <a:stretch/>
        </p:blipFill>
        <p:spPr>
          <a:xfrm>
            <a:off x="4816100" y="3918925"/>
            <a:ext cx="2253975" cy="2459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1980" y="3918925"/>
            <a:ext cx="4392545" cy="2459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EERE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155</Words>
  <Application>Microsoft Office PowerPoint</Application>
  <PresentationFormat>Widescreen</PresentationFormat>
  <Paragraphs>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Courier New</vt:lpstr>
      <vt:lpstr>Noto Sans Symbols</vt:lpstr>
      <vt:lpstr>Libre Franklin</vt:lpstr>
      <vt:lpstr>Avenir</vt:lpstr>
      <vt:lpstr>Calibri</vt:lpstr>
      <vt:lpstr>Arial</vt:lpstr>
      <vt:lpstr>Quattrocento Sans</vt:lpstr>
      <vt:lpstr>Libre Franklin Medium</vt:lpstr>
      <vt:lpstr>1_EERE PPT</vt:lpstr>
      <vt:lpstr>Protect|ED Renew Fairfield-Mayfield City Schools Alabama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Johna Rodgers</dc:creator>
  <cp:lastModifiedBy>Johna Rodgers</cp:lastModifiedBy>
  <cp:revision>2</cp:revision>
  <dcterms:modified xsi:type="dcterms:W3CDTF">2024-06-12T21:28:21Z</dcterms:modified>
</cp:coreProperties>
</file>