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6489" autoAdjust="0"/>
    <p:restoredTop sz="94660"/>
  </p:normalViewPr>
  <p:slideViewPr>
    <p:cSldViewPr snapToGrid="0">
      <p:cViewPr>
        <p:scale>
          <a:sx n="60" d="100"/>
          <a:sy n="60" d="100"/>
        </p:scale>
        <p:origin x="909" y="11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Peoria Illinois Public Schools</a:t>
            </a:r>
            <a:r>
              <a:rPr lang="en-US" b="0" dirty="0"/>
              <a:t> </a:t>
            </a:r>
            <a:endParaRPr lang="en-US" dirty="0"/>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113437" y="880180"/>
            <a:ext cx="7258376" cy="5481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a:ea typeface="+mj-lt"/>
                <a:cs typeface="+mj-lt"/>
              </a:rPr>
              <a:t>High-Impact Energy Efficiency and Healthy Building Improvements</a:t>
            </a: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r>
              <a:rPr lang="en-US" sz="2000" i="1" dirty="0">
                <a:solidFill>
                  <a:schemeClr val="tx1"/>
                </a:solidFill>
                <a:latin typeface="Calibri Light"/>
                <a:ea typeface="Calibri"/>
                <a:cs typeface="Calibri Light"/>
              </a:rPr>
              <a:t> </a:t>
            </a:r>
            <a:endParaRPr lang="en-US" sz="2000" i="1" dirty="0">
              <a:solidFill>
                <a:schemeClr val="tx1"/>
              </a:solidFill>
              <a:latin typeface="Calibri Light" panose="020F0302020204030204" pitchFamily="34" charset="0"/>
              <a:ea typeface="Calibri"/>
              <a:cs typeface="Calibri Light" panose="020F0302020204030204" pitchFamily="34" charset="0"/>
            </a:endParaRPr>
          </a:p>
          <a:p>
            <a:pPr marL="400050" lvl="1" indent="0">
              <a:spcBef>
                <a:spcPts val="0"/>
              </a:spcBef>
              <a:spcAft>
                <a:spcPts val="1200"/>
              </a:spcAft>
              <a:buNone/>
            </a:pPr>
            <a:r>
              <a:rPr lang="en-US" sz="1400" i="1" dirty="0">
                <a:solidFill>
                  <a:schemeClr val="tx1"/>
                </a:solidFill>
                <a:latin typeface="Arial" panose="020B0604020202020204" pitchFamily="34" charset="0"/>
                <a:ea typeface="Calibri"/>
                <a:cs typeface="Arial" panose="020B0604020202020204" pitchFamily="34" charset="0"/>
              </a:rPr>
              <a:t>Utilizing the Peoria Administration Team, Board of Education, and expertise of VEREGY (A Leading Provider of Engineering and Energy Efficiency Optimizations), we intend to implement a combination of improvements in a total of sixteen (16) district schools: Heating, Ventilating, Air Conditioning (HVAC), Windows, Roofing, Lighting, Electrical &amp; Switchgear Upgrades, with the addition Solar Photovoltaic (PV technology). </a:t>
            </a:r>
          </a:p>
          <a:p>
            <a:pPr marL="400050" lvl="1" indent="0">
              <a:spcBef>
                <a:spcPts val="0"/>
              </a:spcBef>
              <a:spcAft>
                <a:spcPts val="1200"/>
              </a:spcAft>
              <a:buNone/>
            </a:pPr>
            <a:r>
              <a:rPr lang="en-US" sz="2000" b="1" dirty="0">
                <a:solidFill>
                  <a:schemeClr val="tx1"/>
                </a:solidFill>
                <a:latin typeface="Calibri"/>
                <a:cs typeface="Calibri"/>
              </a:rPr>
              <a:t>Summary of Need </a:t>
            </a:r>
          </a:p>
          <a:p>
            <a:pPr marL="400050" lvl="1" indent="0">
              <a:spcBef>
                <a:spcPts val="0"/>
              </a:spcBef>
              <a:spcAft>
                <a:spcPts val="1200"/>
              </a:spcAft>
              <a:buNone/>
            </a:pPr>
            <a:r>
              <a:rPr lang="en-US" sz="1400" i="1" dirty="0">
                <a:solidFill>
                  <a:schemeClr val="tx1"/>
                </a:solidFill>
                <a:latin typeface="Arial" panose="020B0604020202020204" pitchFamily="34" charset="0"/>
                <a:ea typeface="Calibri"/>
                <a:cs typeface="Arial" panose="020B0604020202020204" pitchFamily="34" charset="0"/>
              </a:rPr>
              <a:t>Peoria Public Schools (PPS) has been identified as a Disadvantaged Community, serving nearly 13,000 students and 2,700 staff members with 30 total buildings. We have identified 16 of these buildings that are older with aging/failing systems that are operating beyond typical lifespan. Funds are limited within the district to address all of the current infrastructure needs. The Renew America Grant funding will allow the district to improve over half of the existing facilities so that Peoria can continue to provide the best educational opportunities for their students and necessary community programs available through the district facilities.</a:t>
            </a:r>
            <a:endParaRPr lang="en-US" sz="1400" i="1" dirty="0">
              <a:solidFill>
                <a:srgbClr val="000000"/>
              </a:solidFill>
              <a:effectLst/>
              <a:latin typeface="Arial" panose="020B0604020202020204" pitchFamily="34" charset="0"/>
              <a:ea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851210" y="913084"/>
            <a:ext cx="5262474" cy="3016210"/>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685800" lvl="1" indent="-285750">
              <a:spcAft>
                <a:spcPts val="1200"/>
              </a:spcAft>
              <a:buFont typeface="Arial" panose="020B0604020202020204" pitchFamily="34" charset="0"/>
              <a:buChar char="•"/>
            </a:pPr>
            <a:r>
              <a:rPr lang="en-US" sz="1500" i="1" dirty="0">
                <a:latin typeface="Arial" panose="020B0604020202020204" pitchFamily="34" charset="0"/>
                <a:cs typeface="Arial" panose="020B0604020202020204" pitchFamily="34" charset="0"/>
              </a:rPr>
              <a:t>Reduce Long-term Energy and Operational Costs</a:t>
            </a:r>
          </a:p>
          <a:p>
            <a:pPr marL="685800" lvl="1" indent="-285750">
              <a:spcAft>
                <a:spcPts val="1200"/>
              </a:spcAft>
              <a:buFont typeface="Arial" panose="020B0604020202020204" pitchFamily="34" charset="0"/>
              <a:buChar char="•"/>
            </a:pPr>
            <a:r>
              <a:rPr lang="en-US" sz="1500" i="1" dirty="0">
                <a:latin typeface="Arial" panose="020B0604020202020204" pitchFamily="34" charset="0"/>
                <a:cs typeface="Arial" panose="020B0604020202020204" pitchFamily="34" charset="0"/>
              </a:rPr>
              <a:t>Create Safe, Comfortable, and Productive Learning Environment for Staff and Students</a:t>
            </a:r>
          </a:p>
          <a:p>
            <a:pPr marL="685800" lvl="1" indent="-285750">
              <a:spcAft>
                <a:spcPts val="1200"/>
              </a:spcAft>
              <a:buFont typeface="Arial" panose="020B0604020202020204" pitchFamily="34" charset="0"/>
              <a:buChar char="•"/>
            </a:pPr>
            <a:r>
              <a:rPr lang="en-US" sz="1500" i="1" dirty="0">
                <a:latin typeface="Arial" panose="020B0604020202020204" pitchFamily="34" charset="0"/>
                <a:cs typeface="Arial" panose="020B0604020202020204" pitchFamily="34" charset="0"/>
              </a:rPr>
              <a:t>Reduce Carbon Footprint</a:t>
            </a:r>
          </a:p>
          <a:p>
            <a:pPr marL="685800" lvl="1" indent="-285750">
              <a:spcAft>
                <a:spcPts val="1200"/>
              </a:spcAft>
              <a:buFont typeface="Arial" panose="020B0604020202020204" pitchFamily="34" charset="0"/>
              <a:buChar char="•"/>
            </a:pPr>
            <a:r>
              <a:rPr lang="en-US" sz="1500" i="1" dirty="0">
                <a:latin typeface="Arial" panose="020B0604020202020204" pitchFamily="34" charset="0"/>
                <a:cs typeface="Arial" panose="020B0604020202020204" pitchFamily="34" charset="0"/>
              </a:rPr>
              <a:t>Utilize Project as “Live Learning Lab” for student education.</a:t>
            </a:r>
          </a:p>
          <a:p>
            <a:pPr marL="685800" lvl="1" indent="-285750">
              <a:spcAft>
                <a:spcPts val="1200"/>
              </a:spcAft>
              <a:buFont typeface="Arial" panose="020B0604020202020204" pitchFamily="34" charset="0"/>
              <a:buChar char="•"/>
            </a:pPr>
            <a:r>
              <a:rPr lang="en-US" sz="1500" i="1" dirty="0">
                <a:latin typeface="Arial" panose="020B0604020202020204" pitchFamily="34" charset="0"/>
                <a:cs typeface="Arial" panose="020B0604020202020204" pitchFamily="34" charset="0"/>
              </a:rPr>
              <a:t>Create Internship Opportunities for Students and Jobs for Community Workforce</a:t>
            </a: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sp>
        <p:nvSpPr>
          <p:cNvPr id="9" name="Rectangle 8">
            <a:extLst>
              <a:ext uri="{FF2B5EF4-FFF2-40B4-BE49-F238E27FC236}">
                <a16:creationId xmlns:a16="http://schemas.microsoft.com/office/drawing/2014/main" id="{350A5E16-49B2-4609-9ECC-1FB67D94578A}"/>
              </a:ext>
            </a:extLst>
          </p:cNvPr>
          <p:cNvSpPr/>
          <p:nvPr/>
        </p:nvSpPr>
        <p:spPr>
          <a:xfrm rot="20969250">
            <a:off x="9234568" y="4423440"/>
            <a:ext cx="1093141" cy="1641185"/>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pic>
        <p:nvPicPr>
          <p:cNvPr id="13" name="Picture 12">
            <a:extLst>
              <a:ext uri="{FF2B5EF4-FFF2-40B4-BE49-F238E27FC236}">
                <a16:creationId xmlns:a16="http://schemas.microsoft.com/office/drawing/2014/main" id="{F19BD5E7-0BBE-44FB-9E45-AB03B6D61879}"/>
              </a:ext>
            </a:extLst>
          </p:cNvPr>
          <p:cNvPicPr>
            <a:picLocks/>
          </p:cNvPicPr>
          <p:nvPr/>
        </p:nvPicPr>
        <p:blipFill rotWithShape="1">
          <a:blip r:embed="rId3"/>
          <a:srcRect l="1163" r="542" b="1031"/>
          <a:stretch/>
        </p:blipFill>
        <p:spPr>
          <a:xfrm>
            <a:off x="9930423" y="4425925"/>
            <a:ext cx="1322157" cy="1613657"/>
          </a:xfrm>
          <a:prstGeom prst="rect">
            <a:avLst/>
          </a:prstGeom>
          <a:effectLst>
            <a:outerShdw blurRad="63500" sx="102000" sy="102000" algn="ctr" rotWithShape="0">
              <a:prstClr val="black">
                <a:alpha val="40000"/>
              </a:prstClr>
            </a:outerShdw>
          </a:effectLst>
        </p:spPr>
      </p:pic>
      <p:sp>
        <p:nvSpPr>
          <p:cNvPr id="14" name="Rectangle 13">
            <a:extLst>
              <a:ext uri="{FF2B5EF4-FFF2-40B4-BE49-F238E27FC236}">
                <a16:creationId xmlns:a16="http://schemas.microsoft.com/office/drawing/2014/main" id="{86E6406D-E4FF-4C47-935C-63F6FEF50AE0}"/>
              </a:ext>
            </a:extLst>
          </p:cNvPr>
          <p:cNvSpPr/>
          <p:nvPr/>
        </p:nvSpPr>
        <p:spPr>
          <a:xfrm rot="940897">
            <a:off x="10818424" y="4547414"/>
            <a:ext cx="1132005" cy="1692427"/>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pic>
        <p:nvPicPr>
          <p:cNvPr id="15" name="Picture 14">
            <a:extLst>
              <a:ext uri="{FF2B5EF4-FFF2-40B4-BE49-F238E27FC236}">
                <a16:creationId xmlns:a16="http://schemas.microsoft.com/office/drawing/2014/main" id="{11F913C7-1381-48C9-97A2-5FABFF8DD59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68608" y="4009459"/>
            <a:ext cx="1528621" cy="1170634"/>
          </a:xfrm>
          <a:prstGeom prst="roundRect">
            <a:avLst/>
          </a:prstGeom>
        </p:spPr>
      </p:pic>
      <p:pic>
        <p:nvPicPr>
          <p:cNvPr id="16" name="Picture 15">
            <a:extLst>
              <a:ext uri="{FF2B5EF4-FFF2-40B4-BE49-F238E27FC236}">
                <a16:creationId xmlns:a16="http://schemas.microsoft.com/office/drawing/2014/main" id="{4FE033AA-354E-9477-E1DD-8510D22C2B4D}"/>
              </a:ext>
            </a:extLst>
          </p:cNvPr>
          <p:cNvPicPr>
            <a:picLocks noChangeAspect="1"/>
          </p:cNvPicPr>
          <p:nvPr/>
        </p:nvPicPr>
        <p:blipFill>
          <a:blip r:embed="rId6"/>
          <a:stretch>
            <a:fillRect/>
          </a:stretch>
        </p:blipFill>
        <p:spPr>
          <a:xfrm>
            <a:off x="7214389" y="5383368"/>
            <a:ext cx="1842052" cy="977962"/>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5BD77F74F9351499C71AB7683B69242" ma:contentTypeVersion="18" ma:contentTypeDescription="Create a new document." ma:contentTypeScope="" ma:versionID="22fe474b3698d0f8698ff6eab19287cc">
  <xsd:schema xmlns:xsd="http://www.w3.org/2001/XMLSchema" xmlns:xs="http://www.w3.org/2001/XMLSchema" xmlns:p="http://schemas.microsoft.com/office/2006/metadata/properties" xmlns:ns2="2db412e5-dafa-46c3-a31b-58e77cb05c97" xmlns:ns3="50258bc3-efb2-40f0-8853-a4cf1c6c1053" targetNamespace="http://schemas.microsoft.com/office/2006/metadata/properties" ma:root="true" ma:fieldsID="9deef183751836fa48be47e7ce8bd1dc" ns2:_="" ns3:_="">
    <xsd:import namespace="2db412e5-dafa-46c3-a31b-58e77cb05c97"/>
    <xsd:import namespace="50258bc3-efb2-40f0-8853-a4cf1c6c105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db412e5-dafa-46c3-a31b-58e77cb05c9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bc94f14-9a39-40f3-bd34-2fbc65e4225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0258bc3-efb2-40f0-8853-a4cf1c6c105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c7d7c0b9-d196-4dbd-a267-720ac8224381}" ma:internalName="TaxCatchAll" ma:showField="CatchAllData" ma:web="50258bc3-efb2-40f0-8853-a4cf1c6c105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50258bc3-efb2-40f0-8853-a4cf1c6c1053" xsi:nil="true"/>
    <lcf76f155ced4ddcb4097134ff3c332f xmlns="2db412e5-dafa-46c3-a31b-58e77cb05c9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ECD743C-6352-44D7-9CA7-13C60617D0C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db412e5-dafa-46c3-a31b-58e77cb05c97"/>
    <ds:schemaRef ds:uri="50258bc3-efb2-40f0-8853-a4cf1c6c105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3.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 ds:uri="50258bc3-efb2-40f0-8853-a4cf1c6c1053"/>
    <ds:schemaRef ds:uri="2db412e5-dafa-46c3-a31b-58e77cb05c97"/>
  </ds:schemaRefs>
</ds:datastoreItem>
</file>

<file path=docProps/app.xml><?xml version="1.0" encoding="utf-8"?>
<Properties xmlns="http://schemas.openxmlformats.org/officeDocument/2006/extended-properties" xmlns:vt="http://schemas.openxmlformats.org/officeDocument/2006/docPropsVTypes">
  <Template/>
  <TotalTime>792</TotalTime>
  <Words>246</Words>
  <Application>Microsoft Office PowerPoint</Application>
  <PresentationFormat>Widescreen</PresentationFormat>
  <Paragraphs>14</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Peoria Illinois Public Schools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Michele James</cp:lastModifiedBy>
  <cp:revision>117</cp:revision>
  <dcterms:created xsi:type="dcterms:W3CDTF">2021-11-15T00:59:02Z</dcterms:created>
  <dcterms:modified xsi:type="dcterms:W3CDTF">2024-06-13T14:00:26Z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0x010100E5BD77F74F9351499C71AB7683B69242</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