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hJV7bAsOVq24O/tCFrMb9a9JFq6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952532"/>
            <a:ext cx="4863300" cy="5370600"/>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Vermilion County Schools Cooperative</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79875" y="952525"/>
            <a:ext cx="6599400" cy="5631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Clean Energy &amp; Air Illuminate Vermilion Schools!</a:t>
            </a:r>
            <a:endParaRPr b="1"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1900" u="none" cap="none" strike="noStrike">
                <a:solidFill>
                  <a:schemeClr val="dk1"/>
                </a:solidFill>
                <a:latin typeface="Calibri"/>
                <a:ea typeface="Calibri"/>
                <a:cs typeface="Calibri"/>
                <a:sym typeface="Calibri"/>
              </a:rPr>
              <a:t>Project Description</a:t>
            </a:r>
            <a:endParaRPr sz="1300">
              <a:latin typeface="Calibri"/>
              <a:ea typeface="Calibri"/>
              <a:cs typeface="Calibri"/>
              <a:sym typeface="Calibri"/>
            </a:endParaRPr>
          </a:p>
          <a:p>
            <a:pPr indent="0" lvl="1" marL="400050" marR="0" rtl="0" algn="l">
              <a:spcBef>
                <a:spcPts val="1200"/>
              </a:spcBef>
              <a:spcAft>
                <a:spcPts val="0"/>
              </a:spcAft>
              <a:buClr>
                <a:srgbClr val="282B2E"/>
              </a:buClr>
              <a:buSzPts val="2000"/>
              <a:buFont typeface="Arial"/>
              <a:buNone/>
            </a:pPr>
            <a:r>
              <a:rPr b="1" i="1" lang="en-US" sz="1700">
                <a:solidFill>
                  <a:schemeClr val="dk1"/>
                </a:solidFill>
                <a:latin typeface="Calibri"/>
                <a:ea typeface="Calibri"/>
                <a:cs typeface="Calibri"/>
                <a:sym typeface="Calibri"/>
              </a:rPr>
              <a:t>"Illuminate Futures: Vermilion County Rural Schools Cooperative (Georgetown-Ridge Farm CUSD 4, Westville SD #2, Potomac CUSD #10, Hoopeston Area Schools #11) lead with solar energy, UV-C air systems, LED lighting for clean, healthier, sustainable learning!"</a:t>
            </a:r>
            <a:endParaRPr b="1" i="1" sz="17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a:t>
            </a:r>
            <a:endParaRPr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1" lang="en-US" sz="1700">
                <a:solidFill>
                  <a:schemeClr val="dk1"/>
                </a:solidFill>
                <a:latin typeface="Calibri"/>
                <a:ea typeface="Calibri"/>
                <a:cs typeface="Calibri"/>
                <a:sym typeface="Calibri"/>
              </a:rPr>
              <a:t>The schools across Georgetown-Ridge Farm CUD #4, Westville SD #2, Potomac CUSD #10, and Hoopeston Area SD #11 exhibit a high need for energy assessments and improvements due to their age, deferred maintenance, fiscal constraints, high energy costs, and failing systems. These challenges underscore the critical need for modern energy solutions, such as solar power installations and innovative HVAC controls, to enhance energy efficiency, reduce operational costs, and improve the learning environment for students. The proposed energy improvements and air quality systems will address these needs, ensuring sustainable and resilient school facilities.</a:t>
            </a:r>
            <a:endParaRPr b="1" i="1" sz="1700" u="none" cap="none" strike="noStrike">
              <a:solidFill>
                <a:schemeClr val="dk1"/>
              </a:solidFill>
              <a:latin typeface="Calibri"/>
              <a:ea typeface="Calibri"/>
              <a:cs typeface="Calibri"/>
              <a:sym typeface="Calibri"/>
            </a:endParaRPr>
          </a:p>
        </p:txBody>
      </p:sp>
      <p:sp>
        <p:nvSpPr>
          <p:cNvPr id="73" name="Google Shape;73;p1"/>
          <p:cNvSpPr txBox="1"/>
          <p:nvPr/>
        </p:nvSpPr>
        <p:spPr>
          <a:xfrm>
            <a:off x="6879265" y="1456011"/>
            <a:ext cx="5321400" cy="23703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1900" u="none" cap="none" strike="noStrike">
                <a:solidFill>
                  <a:schemeClr val="dk1"/>
                </a:solidFill>
                <a:latin typeface="Calibri"/>
                <a:ea typeface="Calibri"/>
                <a:cs typeface="Calibri"/>
                <a:sym typeface="Calibri"/>
              </a:rPr>
              <a:t>Project Goals</a:t>
            </a:r>
            <a:endParaRPr b="1" i="0" sz="19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None/>
            </a:pPr>
            <a:r>
              <a:rPr b="1" i="1" lang="en-US" sz="1700">
                <a:solidFill>
                  <a:schemeClr val="dk1"/>
                </a:solidFill>
                <a:latin typeface="Calibri"/>
                <a:ea typeface="Calibri"/>
                <a:cs typeface="Calibri"/>
                <a:sym typeface="Calibri"/>
              </a:rPr>
              <a:t>Modernizing school facilities with advanced solar and air systems enhances learning environments and STEM education, reallocates savings to resources, improves air quality and health, and ensures emergency resilience. This project promotes equity, economic stability, and community ties, fostering overall student growth. </a:t>
            </a:r>
            <a:endParaRPr b="1" i="0" sz="1500" u="none" cap="none" strike="noStrike">
              <a:solidFill>
                <a:schemeClr val="dk1"/>
              </a:solidFill>
              <a:latin typeface="Libre Franklin"/>
              <a:ea typeface="Libre Franklin"/>
              <a:cs typeface="Libre Franklin"/>
              <a:sym typeface="Libre Franklin"/>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sp>
        <p:nvSpPr>
          <p:cNvPr id="75" name="Google Shape;75;p1"/>
          <p:cNvSpPr/>
          <p:nvPr/>
        </p:nvSpPr>
        <p:spPr>
          <a:xfrm>
            <a:off x="7582174" y="4157824"/>
            <a:ext cx="3915600" cy="2295600"/>
          </a:xfrm>
          <a:prstGeom prst="roundRect">
            <a:avLst>
              <a:gd fmla="val 16667" name="adj"/>
            </a:avLst>
          </a:prstGeom>
          <a:gradFill>
            <a:gsLst>
              <a:gs pos="0">
                <a:srgbClr val="84E1FF"/>
              </a:gs>
              <a:gs pos="35000">
                <a:srgbClr val="A9E6FF"/>
              </a:gs>
              <a:gs pos="100000">
                <a:srgbClr val="DBF4FF"/>
              </a:gs>
            </a:gsLst>
            <a:lin ang="16200000" scaled="0"/>
          </a:gradFill>
          <a:ln cap="flat" cmpd="sng" w="9525">
            <a:solidFill>
              <a:srgbClr val="00A6DE"/>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800" u="none" cap="none" strike="noStrike">
                <a:solidFill>
                  <a:schemeClr val="dk1"/>
                </a:solidFill>
                <a:latin typeface="Libre Franklin"/>
                <a:ea typeface="Libre Franklin"/>
                <a:cs typeface="Libre Franklin"/>
                <a:sym typeface="Libre Franklin"/>
              </a:rPr>
              <a:t>Insert Key Graphics (illustrations, charts, and/or tables)</a:t>
            </a:r>
            <a:endParaRPr/>
          </a:p>
        </p:txBody>
      </p:sp>
      <p:pic>
        <p:nvPicPr>
          <p:cNvPr id="76" name="Google Shape;76;p1"/>
          <p:cNvPicPr preferRelativeResize="0"/>
          <p:nvPr/>
        </p:nvPicPr>
        <p:blipFill>
          <a:blip r:embed="rId3">
            <a:alphaModFix/>
          </a:blip>
          <a:stretch>
            <a:fillRect/>
          </a:stretch>
        </p:blipFill>
        <p:spPr>
          <a:xfrm>
            <a:off x="7865581" y="4362812"/>
            <a:ext cx="3348780" cy="1885625"/>
          </a:xfrm>
          <a:prstGeom prst="rect">
            <a:avLst/>
          </a:prstGeom>
          <a:gradFill>
            <a:gsLst>
              <a:gs pos="0">
                <a:srgbClr val="84E1FF"/>
              </a:gs>
              <a:gs pos="35000">
                <a:srgbClr val="A9E6FF"/>
              </a:gs>
              <a:gs pos="100000">
                <a:srgbClr val="DBF4FF"/>
              </a:gs>
            </a:gsLst>
            <a:lin ang="16200038" scaled="0"/>
          </a:gradFill>
          <a:ln cap="flat" cmpd="sng" w="9525">
            <a:solidFill>
              <a:srgbClr val="00A6DE"/>
            </a:solidFill>
            <a:prstDash val="solid"/>
            <a:round/>
            <a:headEnd len="sm" w="sm" type="none"/>
            <a:tailEnd len="sm" w="sm" type="none"/>
          </a:ln>
          <a:effectLst>
            <a:outerShdw blurRad="40000" rotWithShape="0" dir="5400000" dist="20000">
              <a:srgbClr val="000000">
                <a:alpha val="3765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