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18288000" cy="10287000"/>
  <p:notesSz cx="6858000" cy="9144000"/>
  <p:embeddedFontLst>
    <p:embeddedFont>
      <p:font typeface="Calibri" panose="020F0502020204030204" pitchFamily="34" charset="0"/>
      <p:regular r:id="rId3"/>
      <p:bold r:id="rId4"/>
      <p:italic r:id="rId5"/>
      <p:boldItalic r:id="rId6"/>
    </p:embeddedFont>
    <p:embeddedFont>
      <p:font typeface="League Spartan" panose="020B0604020202020204" charset="0"/>
      <p:regular r:id="rId7"/>
    </p:embeddedFont>
    <p:embeddedFont>
      <p:font typeface="PT Sans" panose="020B0503020203020204" pitchFamily="34" charset="0"/>
      <p:regular r:id="rId8"/>
    </p:embeddedFont>
    <p:embeddedFont>
      <p:font typeface="Roboto" panose="02000000000000000000" pitchFamily="2" charset="0"/>
      <p:regular r:id="rId9"/>
    </p:embeddedFont>
    <p:embeddedFont>
      <p:font typeface="Roboto Bold" panose="02000000000000000000" charset="0"/>
      <p:regular r:id="rId10"/>
    </p:embeddedFont>
    <p:embeddedFont>
      <p:font typeface="Roboto Italics" panose="020B0604020202020204" charset="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91"/>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viewProps" Target="viewProps.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font" Target="fonts/font9.fntdata"/><Relationship Id="rId5" Type="http://schemas.openxmlformats.org/officeDocument/2006/relationships/font" Target="fonts/font3.fntdata"/><Relationship Id="rId15" Type="http://schemas.openxmlformats.org/officeDocument/2006/relationships/tableStyles" Target="tableStyles.xml"/><Relationship Id="rId10" Type="http://schemas.openxmlformats.org/officeDocument/2006/relationships/font" Target="fonts/font8.fntdata"/><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6/13/2024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5588" y="0"/>
            <a:ext cx="19532964" cy="1897702"/>
            <a:chOff x="0" y="0"/>
            <a:chExt cx="5144484" cy="499806"/>
          </a:xfrm>
        </p:grpSpPr>
        <p:sp>
          <p:nvSpPr>
            <p:cNvPr id="3" name="Freeform 3"/>
            <p:cNvSpPr/>
            <p:nvPr/>
          </p:nvSpPr>
          <p:spPr>
            <a:xfrm>
              <a:off x="0" y="0"/>
              <a:ext cx="5144484" cy="499806"/>
            </a:xfrm>
            <a:custGeom>
              <a:avLst/>
              <a:gdLst/>
              <a:ahLst/>
              <a:cxnLst/>
              <a:rect l="l" t="t" r="r" b="b"/>
              <a:pathLst>
                <a:path w="5144484" h="499806">
                  <a:moveTo>
                    <a:pt x="0" y="0"/>
                  </a:moveTo>
                  <a:lnTo>
                    <a:pt x="5144484" y="0"/>
                  </a:lnTo>
                  <a:lnTo>
                    <a:pt x="5144484" y="499806"/>
                  </a:lnTo>
                  <a:lnTo>
                    <a:pt x="0" y="499806"/>
                  </a:lnTo>
                  <a:close/>
                </a:path>
              </a:pathLst>
            </a:custGeom>
            <a:solidFill>
              <a:srgbClr val="F2C744"/>
            </a:solidFill>
          </p:spPr>
        </p:sp>
        <p:sp>
          <p:nvSpPr>
            <p:cNvPr id="4" name="TextBox 4"/>
            <p:cNvSpPr txBox="1"/>
            <p:nvPr/>
          </p:nvSpPr>
          <p:spPr>
            <a:xfrm>
              <a:off x="0" y="-47625"/>
              <a:ext cx="5144484" cy="54743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0" y="9530207"/>
            <a:ext cx="19532964" cy="756793"/>
            <a:chOff x="0" y="0"/>
            <a:chExt cx="5144484" cy="199320"/>
          </a:xfrm>
        </p:grpSpPr>
        <p:sp>
          <p:nvSpPr>
            <p:cNvPr id="6" name="Freeform 6"/>
            <p:cNvSpPr/>
            <p:nvPr/>
          </p:nvSpPr>
          <p:spPr>
            <a:xfrm>
              <a:off x="0" y="0"/>
              <a:ext cx="5144484" cy="199320"/>
            </a:xfrm>
            <a:custGeom>
              <a:avLst/>
              <a:gdLst/>
              <a:ahLst/>
              <a:cxnLst/>
              <a:rect l="l" t="t" r="r" b="b"/>
              <a:pathLst>
                <a:path w="5144484" h="199320">
                  <a:moveTo>
                    <a:pt x="0" y="0"/>
                  </a:moveTo>
                  <a:lnTo>
                    <a:pt x="5144484" y="0"/>
                  </a:lnTo>
                  <a:lnTo>
                    <a:pt x="5144484" y="199320"/>
                  </a:lnTo>
                  <a:lnTo>
                    <a:pt x="0" y="199320"/>
                  </a:lnTo>
                  <a:close/>
                </a:path>
              </a:pathLst>
            </a:custGeom>
            <a:solidFill>
              <a:srgbClr val="F2C744"/>
            </a:solidFill>
          </p:spPr>
        </p:sp>
        <p:sp>
          <p:nvSpPr>
            <p:cNvPr id="7" name="TextBox 7"/>
            <p:cNvSpPr txBox="1"/>
            <p:nvPr/>
          </p:nvSpPr>
          <p:spPr>
            <a:xfrm>
              <a:off x="0" y="-47625"/>
              <a:ext cx="5144484" cy="246945"/>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0" y="329125"/>
            <a:ext cx="18288000" cy="1568577"/>
          </a:xfrm>
          <a:prstGeom prst="rect">
            <a:avLst/>
          </a:prstGeom>
        </p:spPr>
        <p:txBody>
          <a:bodyPr lIns="0" tIns="0" rIns="0" bIns="0" rtlCol="0" anchor="t">
            <a:spAutoFit/>
          </a:bodyPr>
          <a:lstStyle/>
          <a:p>
            <a:pPr algn="ctr">
              <a:lnSpc>
                <a:spcPts val="12767"/>
              </a:lnSpc>
            </a:pPr>
            <a:r>
              <a:rPr lang="en-US" sz="9119" spc="118">
                <a:solidFill>
                  <a:srgbClr val="3B3B3B"/>
                </a:solidFill>
                <a:latin typeface="Roboto Bold"/>
              </a:rPr>
              <a:t>RenewaBULL Power Team</a:t>
            </a:r>
          </a:p>
        </p:txBody>
      </p:sp>
      <p:sp>
        <p:nvSpPr>
          <p:cNvPr id="9" name="Freeform 9"/>
          <p:cNvSpPr/>
          <p:nvPr/>
        </p:nvSpPr>
        <p:spPr>
          <a:xfrm>
            <a:off x="480375" y="9647618"/>
            <a:ext cx="1493246" cy="597298"/>
          </a:xfrm>
          <a:custGeom>
            <a:avLst/>
            <a:gdLst/>
            <a:ahLst/>
            <a:cxnLst/>
            <a:rect l="l" t="t" r="r" b="b"/>
            <a:pathLst>
              <a:path w="1493246" h="597298">
                <a:moveTo>
                  <a:pt x="0" y="0"/>
                </a:moveTo>
                <a:lnTo>
                  <a:pt x="1493246" y="0"/>
                </a:lnTo>
                <a:lnTo>
                  <a:pt x="1493246" y="597299"/>
                </a:lnTo>
                <a:lnTo>
                  <a:pt x="0" y="597299"/>
                </a:lnTo>
                <a:lnTo>
                  <a:pt x="0" y="0"/>
                </a:lnTo>
                <a:close/>
              </a:path>
            </a:pathLst>
          </a:custGeom>
          <a:blipFill>
            <a:blip r:embed="rId2"/>
            <a:stretch>
              <a:fillRect/>
            </a:stretch>
          </a:blipFill>
        </p:spPr>
      </p:sp>
      <p:sp>
        <p:nvSpPr>
          <p:cNvPr id="10" name="Freeform 10"/>
          <p:cNvSpPr/>
          <p:nvPr/>
        </p:nvSpPr>
        <p:spPr>
          <a:xfrm>
            <a:off x="15931295" y="0"/>
            <a:ext cx="1796092" cy="1796092"/>
          </a:xfrm>
          <a:custGeom>
            <a:avLst/>
            <a:gdLst/>
            <a:ahLst/>
            <a:cxnLst/>
            <a:rect l="l" t="t" r="r" b="b"/>
            <a:pathLst>
              <a:path w="1796092" h="1796092">
                <a:moveTo>
                  <a:pt x="0" y="0"/>
                </a:moveTo>
                <a:lnTo>
                  <a:pt x="1796092" y="0"/>
                </a:lnTo>
                <a:lnTo>
                  <a:pt x="1796092" y="1796092"/>
                </a:lnTo>
                <a:lnTo>
                  <a:pt x="0" y="1796092"/>
                </a:lnTo>
                <a:lnTo>
                  <a:pt x="0" y="0"/>
                </a:lnTo>
                <a:close/>
              </a:path>
            </a:pathLst>
          </a:custGeom>
          <a:blipFill>
            <a:blip r:embed="rId3"/>
            <a:stretch>
              <a:fillRect/>
            </a:stretch>
          </a:blipFill>
        </p:spPr>
      </p:sp>
      <p:sp>
        <p:nvSpPr>
          <p:cNvPr id="11" name="Freeform 11"/>
          <p:cNvSpPr/>
          <p:nvPr/>
        </p:nvSpPr>
        <p:spPr>
          <a:xfrm>
            <a:off x="16580668" y="1919917"/>
            <a:ext cx="3734806" cy="3789933"/>
          </a:xfrm>
          <a:custGeom>
            <a:avLst/>
            <a:gdLst/>
            <a:ahLst/>
            <a:cxnLst/>
            <a:rect l="l" t="t" r="r" b="b"/>
            <a:pathLst>
              <a:path w="3734806" h="3789933">
                <a:moveTo>
                  <a:pt x="0" y="0"/>
                </a:moveTo>
                <a:lnTo>
                  <a:pt x="3734806" y="0"/>
                </a:lnTo>
                <a:lnTo>
                  <a:pt x="3734806" y="3789933"/>
                </a:lnTo>
                <a:lnTo>
                  <a:pt x="0" y="378993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2" name="Freeform 12"/>
          <p:cNvSpPr/>
          <p:nvPr/>
        </p:nvSpPr>
        <p:spPr>
          <a:xfrm>
            <a:off x="429283" y="6357317"/>
            <a:ext cx="395329" cy="374574"/>
          </a:xfrm>
          <a:custGeom>
            <a:avLst/>
            <a:gdLst/>
            <a:ahLst/>
            <a:cxnLst/>
            <a:rect l="l" t="t" r="r" b="b"/>
            <a:pathLst>
              <a:path w="395329" h="374574">
                <a:moveTo>
                  <a:pt x="0" y="0"/>
                </a:moveTo>
                <a:lnTo>
                  <a:pt x="395329" y="0"/>
                </a:lnTo>
                <a:lnTo>
                  <a:pt x="395329" y="374574"/>
                </a:lnTo>
                <a:lnTo>
                  <a:pt x="0" y="37457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3" name="Freeform 13"/>
          <p:cNvSpPr/>
          <p:nvPr/>
        </p:nvSpPr>
        <p:spPr>
          <a:xfrm>
            <a:off x="429283" y="6808091"/>
            <a:ext cx="395329" cy="374574"/>
          </a:xfrm>
          <a:custGeom>
            <a:avLst/>
            <a:gdLst/>
            <a:ahLst/>
            <a:cxnLst/>
            <a:rect l="l" t="t" r="r" b="b"/>
            <a:pathLst>
              <a:path w="395329" h="374574">
                <a:moveTo>
                  <a:pt x="0" y="0"/>
                </a:moveTo>
                <a:lnTo>
                  <a:pt x="395329" y="0"/>
                </a:lnTo>
                <a:lnTo>
                  <a:pt x="395329" y="374574"/>
                </a:lnTo>
                <a:lnTo>
                  <a:pt x="0" y="37457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4" name="Freeform 14"/>
          <p:cNvSpPr/>
          <p:nvPr/>
        </p:nvSpPr>
        <p:spPr>
          <a:xfrm>
            <a:off x="429283" y="7258865"/>
            <a:ext cx="395329" cy="374574"/>
          </a:xfrm>
          <a:custGeom>
            <a:avLst/>
            <a:gdLst/>
            <a:ahLst/>
            <a:cxnLst/>
            <a:rect l="l" t="t" r="r" b="b"/>
            <a:pathLst>
              <a:path w="395329" h="374574">
                <a:moveTo>
                  <a:pt x="0" y="0"/>
                </a:moveTo>
                <a:lnTo>
                  <a:pt x="395329" y="0"/>
                </a:lnTo>
                <a:lnTo>
                  <a:pt x="395329" y="374574"/>
                </a:lnTo>
                <a:lnTo>
                  <a:pt x="0" y="37457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5" name="Freeform 15"/>
          <p:cNvSpPr/>
          <p:nvPr/>
        </p:nvSpPr>
        <p:spPr>
          <a:xfrm>
            <a:off x="429283" y="7709639"/>
            <a:ext cx="395329" cy="374574"/>
          </a:xfrm>
          <a:custGeom>
            <a:avLst/>
            <a:gdLst/>
            <a:ahLst/>
            <a:cxnLst/>
            <a:rect l="l" t="t" r="r" b="b"/>
            <a:pathLst>
              <a:path w="395329" h="374574">
                <a:moveTo>
                  <a:pt x="0" y="0"/>
                </a:moveTo>
                <a:lnTo>
                  <a:pt x="395329" y="0"/>
                </a:lnTo>
                <a:lnTo>
                  <a:pt x="395329" y="374574"/>
                </a:lnTo>
                <a:lnTo>
                  <a:pt x="0" y="37457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6" name="Freeform 16"/>
          <p:cNvSpPr/>
          <p:nvPr/>
        </p:nvSpPr>
        <p:spPr>
          <a:xfrm>
            <a:off x="5486400" y="7367659"/>
            <a:ext cx="7315200" cy="2578608"/>
          </a:xfrm>
          <a:custGeom>
            <a:avLst/>
            <a:gdLst/>
            <a:ahLst/>
            <a:cxnLst/>
            <a:rect l="l" t="t" r="r" b="b"/>
            <a:pathLst>
              <a:path w="7315200" h="2578608">
                <a:moveTo>
                  <a:pt x="0" y="0"/>
                </a:moveTo>
                <a:lnTo>
                  <a:pt x="7315200" y="0"/>
                </a:lnTo>
                <a:lnTo>
                  <a:pt x="7315200" y="2578608"/>
                </a:lnTo>
                <a:lnTo>
                  <a:pt x="0" y="25786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7" name="Freeform 17"/>
          <p:cNvSpPr/>
          <p:nvPr/>
        </p:nvSpPr>
        <p:spPr>
          <a:xfrm>
            <a:off x="12801600" y="8885418"/>
            <a:ext cx="7315200" cy="685800"/>
          </a:xfrm>
          <a:custGeom>
            <a:avLst/>
            <a:gdLst/>
            <a:ahLst/>
            <a:cxnLst/>
            <a:rect l="l" t="t" r="r" b="b"/>
            <a:pathLst>
              <a:path w="7315200" h="685800">
                <a:moveTo>
                  <a:pt x="0" y="0"/>
                </a:moveTo>
                <a:lnTo>
                  <a:pt x="7315200" y="0"/>
                </a:lnTo>
                <a:lnTo>
                  <a:pt x="7315200" y="685800"/>
                </a:lnTo>
                <a:lnTo>
                  <a:pt x="0" y="685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8" name="Freeform 18"/>
          <p:cNvSpPr/>
          <p:nvPr/>
        </p:nvSpPr>
        <p:spPr>
          <a:xfrm>
            <a:off x="-1683979" y="8915400"/>
            <a:ext cx="7315200" cy="685800"/>
          </a:xfrm>
          <a:custGeom>
            <a:avLst/>
            <a:gdLst/>
            <a:ahLst/>
            <a:cxnLst/>
            <a:rect l="l" t="t" r="r" b="b"/>
            <a:pathLst>
              <a:path w="7315200" h="685800">
                <a:moveTo>
                  <a:pt x="0" y="0"/>
                </a:moveTo>
                <a:lnTo>
                  <a:pt x="7315200" y="0"/>
                </a:lnTo>
                <a:lnTo>
                  <a:pt x="7315200" y="685800"/>
                </a:lnTo>
                <a:lnTo>
                  <a:pt x="0" y="685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9" name="Freeform 19"/>
          <p:cNvSpPr/>
          <p:nvPr/>
        </p:nvSpPr>
        <p:spPr>
          <a:xfrm>
            <a:off x="7129870" y="9447887"/>
            <a:ext cx="113098" cy="199731"/>
          </a:xfrm>
          <a:custGeom>
            <a:avLst/>
            <a:gdLst/>
            <a:ahLst/>
            <a:cxnLst/>
            <a:rect l="l" t="t" r="r" b="b"/>
            <a:pathLst>
              <a:path w="113098" h="199731">
                <a:moveTo>
                  <a:pt x="0" y="0"/>
                </a:moveTo>
                <a:lnTo>
                  <a:pt x="113098" y="0"/>
                </a:lnTo>
                <a:lnTo>
                  <a:pt x="113098" y="199731"/>
                </a:lnTo>
                <a:lnTo>
                  <a:pt x="0" y="19973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0" name="Freeform 20"/>
          <p:cNvSpPr/>
          <p:nvPr/>
        </p:nvSpPr>
        <p:spPr>
          <a:xfrm rot="-5400000">
            <a:off x="11336200" y="782532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1" name="Freeform 21"/>
          <p:cNvSpPr/>
          <p:nvPr/>
        </p:nvSpPr>
        <p:spPr>
          <a:xfrm rot="-5400000">
            <a:off x="11044076" y="7708993"/>
            <a:ext cx="97280" cy="193591"/>
          </a:xfrm>
          <a:custGeom>
            <a:avLst/>
            <a:gdLst/>
            <a:ahLst/>
            <a:cxnLst/>
            <a:rect l="l" t="t" r="r" b="b"/>
            <a:pathLst>
              <a:path w="97280" h="193591">
                <a:moveTo>
                  <a:pt x="0" y="0"/>
                </a:moveTo>
                <a:lnTo>
                  <a:pt x="97279" y="0"/>
                </a:lnTo>
                <a:lnTo>
                  <a:pt x="97279"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2" name="Freeform 22"/>
          <p:cNvSpPr/>
          <p:nvPr/>
        </p:nvSpPr>
        <p:spPr>
          <a:xfrm rot="-5400000">
            <a:off x="11235930" y="770899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3" name="Freeform 23"/>
          <p:cNvSpPr/>
          <p:nvPr/>
        </p:nvSpPr>
        <p:spPr>
          <a:xfrm rot="-5400000">
            <a:off x="9621046" y="770899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4" name="Freeform 24"/>
          <p:cNvSpPr/>
          <p:nvPr/>
        </p:nvSpPr>
        <p:spPr>
          <a:xfrm rot="-5400000">
            <a:off x="9348408" y="782532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5" name="Freeform 25"/>
          <p:cNvSpPr/>
          <p:nvPr/>
        </p:nvSpPr>
        <p:spPr>
          <a:xfrm rot="-5400000">
            <a:off x="11139135" y="7825323"/>
            <a:ext cx="97280" cy="193591"/>
          </a:xfrm>
          <a:custGeom>
            <a:avLst/>
            <a:gdLst/>
            <a:ahLst/>
            <a:cxnLst/>
            <a:rect l="l" t="t" r="r" b="b"/>
            <a:pathLst>
              <a:path w="97280" h="193591">
                <a:moveTo>
                  <a:pt x="0" y="0"/>
                </a:moveTo>
                <a:lnTo>
                  <a:pt x="97279" y="0"/>
                </a:lnTo>
                <a:lnTo>
                  <a:pt x="97279"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6" name="Freeform 26"/>
          <p:cNvSpPr/>
          <p:nvPr/>
        </p:nvSpPr>
        <p:spPr>
          <a:xfrm rot="-5400000">
            <a:off x="10847010" y="770899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7" name="Freeform 27"/>
          <p:cNvSpPr/>
          <p:nvPr/>
        </p:nvSpPr>
        <p:spPr>
          <a:xfrm rot="-5400000">
            <a:off x="9423981" y="770899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8" name="Freeform 28"/>
          <p:cNvSpPr/>
          <p:nvPr/>
        </p:nvSpPr>
        <p:spPr>
          <a:xfrm rot="-5400000">
            <a:off x="9151343" y="782532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9" name="Freeform 29"/>
          <p:cNvSpPr/>
          <p:nvPr/>
        </p:nvSpPr>
        <p:spPr>
          <a:xfrm rot="-5400000">
            <a:off x="11429522" y="7938778"/>
            <a:ext cx="97280" cy="193591"/>
          </a:xfrm>
          <a:custGeom>
            <a:avLst/>
            <a:gdLst/>
            <a:ahLst/>
            <a:cxnLst/>
            <a:rect l="l" t="t" r="r" b="b"/>
            <a:pathLst>
              <a:path w="97280" h="193591">
                <a:moveTo>
                  <a:pt x="0" y="0"/>
                </a:moveTo>
                <a:lnTo>
                  <a:pt x="97280" y="0"/>
                </a:lnTo>
                <a:lnTo>
                  <a:pt x="97280" y="193591"/>
                </a:lnTo>
                <a:lnTo>
                  <a:pt x="0" y="19359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0" name="Freeform 30"/>
          <p:cNvSpPr/>
          <p:nvPr/>
        </p:nvSpPr>
        <p:spPr>
          <a:xfrm rot="-5400000">
            <a:off x="9054547" y="7938778"/>
            <a:ext cx="97280" cy="193591"/>
          </a:xfrm>
          <a:custGeom>
            <a:avLst/>
            <a:gdLst/>
            <a:ahLst/>
            <a:cxnLst/>
            <a:rect l="l" t="t" r="r" b="b"/>
            <a:pathLst>
              <a:path w="97280" h="193591">
                <a:moveTo>
                  <a:pt x="0" y="0"/>
                </a:moveTo>
                <a:lnTo>
                  <a:pt x="97280" y="0"/>
                </a:lnTo>
                <a:lnTo>
                  <a:pt x="97280" y="193591"/>
                </a:lnTo>
                <a:lnTo>
                  <a:pt x="0" y="19359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1" name="Freeform 31"/>
          <p:cNvSpPr/>
          <p:nvPr/>
        </p:nvSpPr>
        <p:spPr>
          <a:xfrm rot="-5400000">
            <a:off x="10945543" y="782532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2" name="Freeform 32"/>
          <p:cNvSpPr/>
          <p:nvPr/>
        </p:nvSpPr>
        <p:spPr>
          <a:xfrm rot="-5400000">
            <a:off x="10653419" y="770899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3" name="Freeform 33"/>
          <p:cNvSpPr/>
          <p:nvPr/>
        </p:nvSpPr>
        <p:spPr>
          <a:xfrm rot="-5400000">
            <a:off x="9230390" y="7708993"/>
            <a:ext cx="97280" cy="193591"/>
          </a:xfrm>
          <a:custGeom>
            <a:avLst/>
            <a:gdLst/>
            <a:ahLst/>
            <a:cxnLst/>
            <a:rect l="l" t="t" r="r" b="b"/>
            <a:pathLst>
              <a:path w="97280" h="193591">
                <a:moveTo>
                  <a:pt x="0" y="0"/>
                </a:moveTo>
                <a:lnTo>
                  <a:pt x="97279" y="0"/>
                </a:lnTo>
                <a:lnTo>
                  <a:pt x="97279"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4" name="Freeform 34"/>
          <p:cNvSpPr/>
          <p:nvPr/>
        </p:nvSpPr>
        <p:spPr>
          <a:xfrm rot="-5400000">
            <a:off x="9036798" y="770899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5" name="Freeform 35"/>
          <p:cNvSpPr/>
          <p:nvPr/>
        </p:nvSpPr>
        <p:spPr>
          <a:xfrm rot="-5400000">
            <a:off x="8957751" y="7825323"/>
            <a:ext cx="97280" cy="193591"/>
          </a:xfrm>
          <a:custGeom>
            <a:avLst/>
            <a:gdLst/>
            <a:ahLst/>
            <a:cxnLst/>
            <a:rect l="l" t="t" r="r" b="b"/>
            <a:pathLst>
              <a:path w="97280" h="193591">
                <a:moveTo>
                  <a:pt x="0" y="0"/>
                </a:moveTo>
                <a:lnTo>
                  <a:pt x="97280" y="0"/>
                </a:lnTo>
                <a:lnTo>
                  <a:pt x="97280" y="193592"/>
                </a:lnTo>
                <a:lnTo>
                  <a:pt x="0" y="19359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6" name="Freeform 36"/>
          <p:cNvSpPr/>
          <p:nvPr/>
        </p:nvSpPr>
        <p:spPr>
          <a:xfrm rot="-5400000">
            <a:off x="11235930" y="7938778"/>
            <a:ext cx="97280" cy="193591"/>
          </a:xfrm>
          <a:custGeom>
            <a:avLst/>
            <a:gdLst/>
            <a:ahLst/>
            <a:cxnLst/>
            <a:rect l="l" t="t" r="r" b="b"/>
            <a:pathLst>
              <a:path w="97280" h="193591">
                <a:moveTo>
                  <a:pt x="0" y="0"/>
                </a:moveTo>
                <a:lnTo>
                  <a:pt x="97280" y="0"/>
                </a:lnTo>
                <a:lnTo>
                  <a:pt x="97280" y="193591"/>
                </a:lnTo>
                <a:lnTo>
                  <a:pt x="0" y="19359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37" name="Freeform 37"/>
          <p:cNvSpPr/>
          <p:nvPr/>
        </p:nvSpPr>
        <p:spPr>
          <a:xfrm rot="-5400000">
            <a:off x="8860956" y="7938778"/>
            <a:ext cx="97280" cy="193591"/>
          </a:xfrm>
          <a:custGeom>
            <a:avLst/>
            <a:gdLst/>
            <a:ahLst/>
            <a:cxnLst/>
            <a:rect l="l" t="t" r="r" b="b"/>
            <a:pathLst>
              <a:path w="97280" h="193591">
                <a:moveTo>
                  <a:pt x="0" y="0"/>
                </a:moveTo>
                <a:lnTo>
                  <a:pt x="97279" y="0"/>
                </a:lnTo>
                <a:lnTo>
                  <a:pt x="97279" y="193591"/>
                </a:lnTo>
                <a:lnTo>
                  <a:pt x="0" y="19359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grpSp>
        <p:nvGrpSpPr>
          <p:cNvPr id="38" name="Group 38"/>
          <p:cNvGrpSpPr/>
          <p:nvPr/>
        </p:nvGrpSpPr>
        <p:grpSpPr>
          <a:xfrm>
            <a:off x="9962958" y="8570637"/>
            <a:ext cx="464306" cy="161285"/>
            <a:chOff x="0" y="0"/>
            <a:chExt cx="122286" cy="42478"/>
          </a:xfrm>
        </p:grpSpPr>
        <p:sp>
          <p:nvSpPr>
            <p:cNvPr id="39" name="Freeform 39"/>
            <p:cNvSpPr/>
            <p:nvPr/>
          </p:nvSpPr>
          <p:spPr>
            <a:xfrm>
              <a:off x="0" y="0"/>
              <a:ext cx="122286" cy="42478"/>
            </a:xfrm>
            <a:custGeom>
              <a:avLst/>
              <a:gdLst/>
              <a:ahLst/>
              <a:cxnLst/>
              <a:rect l="l" t="t" r="r" b="b"/>
              <a:pathLst>
                <a:path w="122286" h="42478">
                  <a:moveTo>
                    <a:pt x="0" y="0"/>
                  </a:moveTo>
                  <a:lnTo>
                    <a:pt x="122286" y="0"/>
                  </a:lnTo>
                  <a:lnTo>
                    <a:pt x="122286" y="42478"/>
                  </a:lnTo>
                  <a:lnTo>
                    <a:pt x="0" y="42478"/>
                  </a:lnTo>
                  <a:close/>
                </a:path>
              </a:pathLst>
            </a:custGeom>
            <a:solidFill>
              <a:srgbClr val="FFFFFF"/>
            </a:solidFill>
          </p:spPr>
        </p:sp>
        <p:sp>
          <p:nvSpPr>
            <p:cNvPr id="40" name="TextBox 40"/>
            <p:cNvSpPr txBox="1"/>
            <p:nvPr/>
          </p:nvSpPr>
          <p:spPr>
            <a:xfrm>
              <a:off x="0" y="-123825"/>
              <a:ext cx="122286" cy="166303"/>
            </a:xfrm>
            <a:prstGeom prst="rect">
              <a:avLst/>
            </a:prstGeom>
          </p:spPr>
          <p:txBody>
            <a:bodyPr lIns="50800" tIns="50800" rIns="50800" bIns="50800" rtlCol="0" anchor="ctr"/>
            <a:lstStyle/>
            <a:p>
              <a:pPr algn="ctr">
                <a:lnSpc>
                  <a:spcPts val="3560"/>
                </a:lnSpc>
              </a:pPr>
              <a:endParaRPr/>
            </a:p>
          </p:txBody>
        </p:sp>
      </p:grpSp>
      <p:sp>
        <p:nvSpPr>
          <p:cNvPr id="41" name="TextBox 41"/>
          <p:cNvSpPr txBox="1"/>
          <p:nvPr/>
        </p:nvSpPr>
        <p:spPr>
          <a:xfrm>
            <a:off x="11883164" y="9743186"/>
            <a:ext cx="6196350" cy="283210"/>
          </a:xfrm>
          <a:prstGeom prst="rect">
            <a:avLst/>
          </a:prstGeom>
        </p:spPr>
        <p:txBody>
          <a:bodyPr lIns="0" tIns="0" rIns="0" bIns="0" rtlCol="0" anchor="t">
            <a:spAutoFit/>
          </a:bodyPr>
          <a:lstStyle/>
          <a:p>
            <a:pPr algn="r">
              <a:lnSpc>
                <a:spcPts val="2239"/>
              </a:lnSpc>
              <a:spcBef>
                <a:spcPct val="0"/>
              </a:spcBef>
            </a:pPr>
            <a:r>
              <a:rPr lang="en-US" sz="1599" spc="20">
                <a:solidFill>
                  <a:srgbClr val="1C2120"/>
                </a:solidFill>
                <a:latin typeface="Roboto Bold"/>
              </a:rPr>
              <a:t>Durham Public Schools (DPS) - NCES District ID: 3701260 </a:t>
            </a:r>
          </a:p>
        </p:txBody>
      </p:sp>
      <p:sp>
        <p:nvSpPr>
          <p:cNvPr id="42" name="TextBox 42"/>
          <p:cNvSpPr txBox="1"/>
          <p:nvPr/>
        </p:nvSpPr>
        <p:spPr>
          <a:xfrm>
            <a:off x="480375" y="2764467"/>
            <a:ext cx="8324613" cy="2120900"/>
          </a:xfrm>
          <a:prstGeom prst="rect">
            <a:avLst/>
          </a:prstGeom>
        </p:spPr>
        <p:txBody>
          <a:bodyPr lIns="0" tIns="0" rIns="0" bIns="0" rtlCol="0" anchor="t">
            <a:spAutoFit/>
          </a:bodyPr>
          <a:lstStyle/>
          <a:p>
            <a:pPr algn="l">
              <a:lnSpc>
                <a:spcPts val="2800"/>
              </a:lnSpc>
              <a:spcBef>
                <a:spcPct val="0"/>
              </a:spcBef>
            </a:pPr>
            <a:r>
              <a:rPr lang="en-US" sz="2000" spc="26">
                <a:solidFill>
                  <a:srgbClr val="1C2120"/>
                </a:solidFill>
                <a:latin typeface="Roboto"/>
              </a:rPr>
              <a:t>DPS, a school district with 55 schools located in central North Carolina, envisions a clean energy future where we teach and model the importance of pursing opportunities not only to reduce greenhouse gas emissions and lower energy cost burdens, but to also create healthier spaces for students, and boost pathways for students and young professionals to enter and create jobs in the clean energy sector.</a:t>
            </a:r>
          </a:p>
        </p:txBody>
      </p:sp>
      <p:sp>
        <p:nvSpPr>
          <p:cNvPr id="43" name="TextBox 43"/>
          <p:cNvSpPr txBox="1"/>
          <p:nvPr/>
        </p:nvSpPr>
        <p:spPr>
          <a:xfrm>
            <a:off x="868336" y="6233492"/>
            <a:ext cx="5122852" cy="2302764"/>
          </a:xfrm>
          <a:prstGeom prst="rect">
            <a:avLst/>
          </a:prstGeom>
        </p:spPr>
        <p:txBody>
          <a:bodyPr lIns="0" tIns="0" rIns="0" bIns="0" rtlCol="0" anchor="t">
            <a:spAutoFit/>
          </a:bodyPr>
          <a:lstStyle/>
          <a:p>
            <a:pPr algn="l">
              <a:lnSpc>
                <a:spcPts val="3738"/>
              </a:lnSpc>
            </a:pPr>
            <a:r>
              <a:rPr lang="en-US" sz="2100" spc="27" dirty="0">
                <a:solidFill>
                  <a:srgbClr val="1C2120"/>
                </a:solidFill>
                <a:latin typeface="Roboto Italics"/>
              </a:rPr>
              <a:t>Goal 1:</a:t>
            </a:r>
            <a:r>
              <a:rPr lang="en-US" sz="2100" spc="27" dirty="0">
                <a:solidFill>
                  <a:srgbClr val="1C2120"/>
                </a:solidFill>
                <a:latin typeface="Roboto"/>
              </a:rPr>
              <a:t> </a:t>
            </a:r>
            <a:r>
              <a:rPr lang="en-US" sz="2100" spc="27" dirty="0">
                <a:solidFill>
                  <a:srgbClr val="1C2120"/>
                </a:solidFill>
                <a:latin typeface="Roboto Bold"/>
              </a:rPr>
              <a:t>Improve Indoor Air Quality</a:t>
            </a:r>
          </a:p>
          <a:p>
            <a:pPr algn="l">
              <a:lnSpc>
                <a:spcPts val="3738"/>
              </a:lnSpc>
            </a:pPr>
            <a:r>
              <a:rPr lang="en-US" sz="2100" spc="27" dirty="0">
                <a:solidFill>
                  <a:srgbClr val="1C2120"/>
                </a:solidFill>
                <a:latin typeface="Roboto Italics"/>
              </a:rPr>
              <a:t>Goal 2</a:t>
            </a:r>
            <a:r>
              <a:rPr lang="en-US" sz="2100" spc="27" dirty="0">
                <a:solidFill>
                  <a:srgbClr val="1C2120"/>
                </a:solidFill>
                <a:latin typeface="Roboto"/>
              </a:rPr>
              <a:t>: </a:t>
            </a:r>
            <a:r>
              <a:rPr lang="en-US" sz="2100" spc="27" dirty="0">
                <a:solidFill>
                  <a:srgbClr val="1C2120"/>
                </a:solidFill>
                <a:latin typeface="Roboto Bold"/>
              </a:rPr>
              <a:t>Reduce Carbon Emissions</a:t>
            </a:r>
          </a:p>
          <a:p>
            <a:pPr algn="l">
              <a:lnSpc>
                <a:spcPts val="3738"/>
              </a:lnSpc>
            </a:pPr>
            <a:r>
              <a:rPr lang="en-US" sz="2100" spc="27" dirty="0">
                <a:solidFill>
                  <a:srgbClr val="1C2120"/>
                </a:solidFill>
                <a:latin typeface="Roboto Italics"/>
              </a:rPr>
              <a:t>Goal 3</a:t>
            </a:r>
            <a:r>
              <a:rPr lang="en-US" sz="2100" spc="27" dirty="0">
                <a:solidFill>
                  <a:srgbClr val="1C2120"/>
                </a:solidFill>
                <a:latin typeface="Roboto"/>
              </a:rPr>
              <a:t>:</a:t>
            </a:r>
            <a:r>
              <a:rPr lang="en-US" sz="2100" spc="27" dirty="0">
                <a:solidFill>
                  <a:srgbClr val="1C2120"/>
                </a:solidFill>
                <a:latin typeface="Roboto Bold"/>
              </a:rPr>
              <a:t> Lesson Energy Cost Burden</a:t>
            </a:r>
          </a:p>
          <a:p>
            <a:pPr algn="l">
              <a:lnSpc>
                <a:spcPts val="3738"/>
              </a:lnSpc>
            </a:pPr>
            <a:r>
              <a:rPr lang="en-US" sz="2100" spc="27" dirty="0">
                <a:solidFill>
                  <a:srgbClr val="1C2120"/>
                </a:solidFill>
                <a:latin typeface="Roboto Italics"/>
              </a:rPr>
              <a:t>Goal 4</a:t>
            </a:r>
            <a:r>
              <a:rPr lang="en-US" sz="2100" spc="27" dirty="0">
                <a:solidFill>
                  <a:srgbClr val="1C2120"/>
                </a:solidFill>
                <a:latin typeface="Roboto"/>
              </a:rPr>
              <a:t>: </a:t>
            </a:r>
            <a:r>
              <a:rPr lang="en-US" sz="2100" spc="27" dirty="0">
                <a:solidFill>
                  <a:srgbClr val="1C2120"/>
                </a:solidFill>
                <a:latin typeface="Roboto Bold"/>
              </a:rPr>
              <a:t>Bolster Skilled Trades &amp; Career Development Pathways</a:t>
            </a:r>
          </a:p>
        </p:txBody>
      </p:sp>
      <p:sp>
        <p:nvSpPr>
          <p:cNvPr id="44" name="TextBox 44"/>
          <p:cNvSpPr txBox="1"/>
          <p:nvPr/>
        </p:nvSpPr>
        <p:spPr>
          <a:xfrm>
            <a:off x="480375" y="5715497"/>
            <a:ext cx="5122852" cy="435864"/>
          </a:xfrm>
          <a:prstGeom prst="rect">
            <a:avLst/>
          </a:prstGeom>
        </p:spPr>
        <p:txBody>
          <a:bodyPr lIns="0" tIns="0" rIns="0" bIns="0" rtlCol="0" anchor="t">
            <a:spAutoFit/>
          </a:bodyPr>
          <a:lstStyle/>
          <a:p>
            <a:pPr algn="l">
              <a:lnSpc>
                <a:spcPts val="3738"/>
              </a:lnSpc>
            </a:pPr>
            <a:r>
              <a:rPr lang="en-US" sz="2100" spc="27">
                <a:solidFill>
                  <a:srgbClr val="1C2120"/>
                </a:solidFill>
                <a:latin typeface="Roboto Italics"/>
              </a:rPr>
              <a:t>The four primary goals for the project are:</a:t>
            </a:r>
          </a:p>
        </p:txBody>
      </p:sp>
      <p:sp>
        <p:nvSpPr>
          <p:cNvPr id="45" name="TextBox 45"/>
          <p:cNvSpPr txBox="1"/>
          <p:nvPr/>
        </p:nvSpPr>
        <p:spPr>
          <a:xfrm>
            <a:off x="12961815" y="6546713"/>
            <a:ext cx="4765572" cy="2214880"/>
          </a:xfrm>
          <a:prstGeom prst="rect">
            <a:avLst/>
          </a:prstGeom>
        </p:spPr>
        <p:txBody>
          <a:bodyPr lIns="0" tIns="0" rIns="0" bIns="0" rtlCol="0" anchor="t">
            <a:spAutoFit/>
          </a:bodyPr>
          <a:lstStyle/>
          <a:p>
            <a:pPr marL="431801" lvl="1" indent="-215900" algn="l">
              <a:lnSpc>
                <a:spcPts val="3560"/>
              </a:lnSpc>
              <a:buFont typeface="Arial"/>
              <a:buChar char="•"/>
            </a:pPr>
            <a:r>
              <a:rPr lang="en-US" sz="2000" spc="26">
                <a:solidFill>
                  <a:srgbClr val="1C2120"/>
                </a:solidFill>
                <a:latin typeface="Roboto Bold"/>
              </a:rPr>
              <a:t>North Carolina Clean Energy Fund</a:t>
            </a:r>
          </a:p>
          <a:p>
            <a:pPr marL="431801" lvl="1" indent="-215900" algn="l">
              <a:lnSpc>
                <a:spcPts val="3560"/>
              </a:lnSpc>
              <a:buFont typeface="Arial"/>
              <a:buChar char="•"/>
            </a:pPr>
            <a:r>
              <a:rPr lang="en-US" sz="2000" spc="26">
                <a:solidFill>
                  <a:srgbClr val="1C2120"/>
                </a:solidFill>
                <a:latin typeface="Roboto Bold"/>
              </a:rPr>
              <a:t>SitelogIQ, Inc</a:t>
            </a:r>
          </a:p>
          <a:p>
            <a:pPr marL="431801" lvl="1" indent="-215900" algn="l">
              <a:lnSpc>
                <a:spcPts val="3560"/>
              </a:lnSpc>
              <a:buFont typeface="Arial"/>
              <a:buChar char="•"/>
            </a:pPr>
            <a:r>
              <a:rPr lang="en-US" sz="2000" spc="26">
                <a:solidFill>
                  <a:srgbClr val="1C2120"/>
                </a:solidFill>
                <a:latin typeface="Roboto Bold"/>
              </a:rPr>
              <a:t>LeChase Inc</a:t>
            </a:r>
          </a:p>
          <a:p>
            <a:pPr marL="431801" lvl="1" indent="-215900" algn="l">
              <a:lnSpc>
                <a:spcPts val="3560"/>
              </a:lnSpc>
              <a:buFont typeface="Arial"/>
              <a:buChar char="•"/>
            </a:pPr>
            <a:r>
              <a:rPr lang="en-US" sz="2000" spc="26">
                <a:solidFill>
                  <a:srgbClr val="1C2120"/>
                </a:solidFill>
                <a:latin typeface="Roboto Bold"/>
              </a:rPr>
              <a:t>Advanced Energy</a:t>
            </a:r>
          </a:p>
          <a:p>
            <a:pPr marL="431801" lvl="1" indent="-215900" algn="l">
              <a:lnSpc>
                <a:spcPts val="3560"/>
              </a:lnSpc>
              <a:buFont typeface="Arial"/>
              <a:buChar char="•"/>
            </a:pPr>
            <a:r>
              <a:rPr lang="en-US" sz="2000" spc="26">
                <a:solidFill>
                  <a:srgbClr val="1C2120"/>
                </a:solidFill>
                <a:latin typeface="Roboto Bold"/>
              </a:rPr>
              <a:t>Willdan Energy Co</a:t>
            </a:r>
          </a:p>
        </p:txBody>
      </p:sp>
      <p:sp>
        <p:nvSpPr>
          <p:cNvPr id="46" name="TextBox 46"/>
          <p:cNvSpPr txBox="1"/>
          <p:nvPr/>
        </p:nvSpPr>
        <p:spPr>
          <a:xfrm>
            <a:off x="6422203" y="5962458"/>
            <a:ext cx="4765572" cy="1319530"/>
          </a:xfrm>
          <a:prstGeom prst="rect">
            <a:avLst/>
          </a:prstGeom>
        </p:spPr>
        <p:txBody>
          <a:bodyPr lIns="0" tIns="0" rIns="0" bIns="0" rtlCol="0" anchor="t">
            <a:spAutoFit/>
          </a:bodyPr>
          <a:lstStyle/>
          <a:p>
            <a:pPr algn="l">
              <a:lnSpc>
                <a:spcPts val="3560"/>
              </a:lnSpc>
            </a:pPr>
            <a:r>
              <a:rPr lang="en-US" sz="2000" spc="26">
                <a:solidFill>
                  <a:srgbClr val="1C2120"/>
                </a:solidFill>
                <a:latin typeface="Roboto Bold"/>
              </a:rPr>
              <a:t>DOE Funds - $15.3M</a:t>
            </a:r>
          </a:p>
          <a:p>
            <a:pPr algn="l">
              <a:lnSpc>
                <a:spcPts val="3560"/>
              </a:lnSpc>
            </a:pPr>
            <a:r>
              <a:rPr lang="en-US" sz="2000" spc="26">
                <a:solidFill>
                  <a:srgbClr val="1C2120"/>
                </a:solidFill>
                <a:latin typeface="Roboto Bold"/>
              </a:rPr>
              <a:t>DPS Cost Share - $4.65M</a:t>
            </a:r>
          </a:p>
          <a:p>
            <a:pPr algn="l">
              <a:lnSpc>
                <a:spcPts val="3560"/>
              </a:lnSpc>
            </a:pPr>
            <a:r>
              <a:rPr lang="en-US" sz="2000" spc="26">
                <a:solidFill>
                  <a:srgbClr val="1C2120"/>
                </a:solidFill>
                <a:latin typeface="Roboto Bold"/>
              </a:rPr>
              <a:t>Total Budget - $19.95M</a:t>
            </a:r>
          </a:p>
        </p:txBody>
      </p:sp>
      <p:sp>
        <p:nvSpPr>
          <p:cNvPr id="47" name="TextBox 47"/>
          <p:cNvSpPr txBox="1"/>
          <p:nvPr/>
        </p:nvSpPr>
        <p:spPr>
          <a:xfrm>
            <a:off x="10098116" y="2822437"/>
            <a:ext cx="7367617" cy="3178175"/>
          </a:xfrm>
          <a:prstGeom prst="rect">
            <a:avLst/>
          </a:prstGeom>
        </p:spPr>
        <p:txBody>
          <a:bodyPr lIns="0" tIns="0" rIns="0" bIns="0" rtlCol="0" anchor="t">
            <a:spAutoFit/>
          </a:bodyPr>
          <a:lstStyle/>
          <a:p>
            <a:pPr marL="431801" lvl="1" indent="-215900" algn="l">
              <a:lnSpc>
                <a:spcPts val="2800"/>
              </a:lnSpc>
              <a:spcBef>
                <a:spcPct val="0"/>
              </a:spcBef>
              <a:buFont typeface="Arial"/>
              <a:buChar char="•"/>
            </a:pPr>
            <a:r>
              <a:rPr lang="en-US" sz="2000" spc="26">
                <a:solidFill>
                  <a:srgbClr val="1C2120"/>
                </a:solidFill>
                <a:latin typeface="Roboto Bold"/>
              </a:rPr>
              <a:t>20 DAC schools</a:t>
            </a:r>
            <a:r>
              <a:rPr lang="en-US" sz="2000" spc="26">
                <a:solidFill>
                  <a:srgbClr val="1C2120"/>
                </a:solidFill>
                <a:latin typeface="Roboto"/>
              </a:rPr>
              <a:t> will receive energy efficiency and renewable energy improvements</a:t>
            </a:r>
          </a:p>
          <a:p>
            <a:pPr marL="863601" lvl="2" indent="-287867" algn="l">
              <a:lnSpc>
                <a:spcPts val="2800"/>
              </a:lnSpc>
              <a:spcBef>
                <a:spcPct val="0"/>
              </a:spcBef>
              <a:buFont typeface="Arial"/>
              <a:buChar char="⚬"/>
            </a:pPr>
            <a:r>
              <a:rPr lang="en-US" sz="2000" spc="26">
                <a:solidFill>
                  <a:srgbClr val="1C2120"/>
                </a:solidFill>
                <a:latin typeface="Roboto"/>
              </a:rPr>
              <a:t>All elementary schools are Title I</a:t>
            </a:r>
          </a:p>
          <a:p>
            <a:pPr marL="863601" lvl="2" indent="-287867" algn="l">
              <a:lnSpc>
                <a:spcPts val="2800"/>
              </a:lnSpc>
              <a:spcBef>
                <a:spcPct val="0"/>
              </a:spcBef>
              <a:buFont typeface="Arial"/>
              <a:buChar char="⚬"/>
            </a:pPr>
            <a:r>
              <a:rPr lang="en-US" sz="2000" spc="26">
                <a:solidFill>
                  <a:srgbClr val="1C2120"/>
                </a:solidFill>
                <a:latin typeface="Roboto"/>
              </a:rPr>
              <a:t>2 schools are FEMA disaster response shelters</a:t>
            </a:r>
          </a:p>
          <a:p>
            <a:pPr marL="863601" lvl="2" indent="-287867" algn="l">
              <a:lnSpc>
                <a:spcPts val="2800"/>
              </a:lnSpc>
              <a:spcBef>
                <a:spcPct val="0"/>
              </a:spcBef>
              <a:buFont typeface="Arial"/>
              <a:buChar char="⚬"/>
            </a:pPr>
            <a:r>
              <a:rPr lang="en-US" sz="2000" spc="26">
                <a:solidFill>
                  <a:srgbClr val="1C2120"/>
                </a:solidFill>
                <a:latin typeface="Roboto"/>
              </a:rPr>
              <a:t>8 offer before/after care</a:t>
            </a:r>
          </a:p>
          <a:p>
            <a:pPr marL="863601" lvl="2" indent="-287867" algn="l">
              <a:lnSpc>
                <a:spcPts val="2800"/>
              </a:lnSpc>
              <a:spcBef>
                <a:spcPct val="0"/>
              </a:spcBef>
              <a:buFont typeface="Arial"/>
              <a:buChar char="⚬"/>
            </a:pPr>
            <a:r>
              <a:rPr lang="en-US" sz="2000" spc="26">
                <a:solidFill>
                  <a:srgbClr val="1C2120"/>
                </a:solidFill>
                <a:latin typeface="Roboto"/>
              </a:rPr>
              <a:t>4 have preschools</a:t>
            </a:r>
          </a:p>
          <a:p>
            <a:pPr marL="431801" lvl="1" indent="-215900" algn="l">
              <a:lnSpc>
                <a:spcPts val="2800"/>
              </a:lnSpc>
              <a:spcBef>
                <a:spcPct val="0"/>
              </a:spcBef>
              <a:buFont typeface="Arial"/>
              <a:buChar char="•"/>
            </a:pPr>
            <a:r>
              <a:rPr lang="en-US" sz="2000" spc="26">
                <a:solidFill>
                  <a:srgbClr val="1C2120"/>
                </a:solidFill>
                <a:latin typeface="Roboto"/>
              </a:rPr>
              <a:t>Increased resilience in disadvantaged communities</a:t>
            </a:r>
          </a:p>
          <a:p>
            <a:pPr marL="431801" lvl="1" indent="-215900" algn="l">
              <a:lnSpc>
                <a:spcPts val="2800"/>
              </a:lnSpc>
              <a:spcBef>
                <a:spcPct val="0"/>
              </a:spcBef>
              <a:buFont typeface="Arial"/>
              <a:buChar char="•"/>
            </a:pPr>
            <a:r>
              <a:rPr lang="en-US" sz="2000" spc="26">
                <a:solidFill>
                  <a:srgbClr val="1C2120"/>
                </a:solidFill>
                <a:latin typeface="Roboto"/>
              </a:rPr>
              <a:t>Good neighbor and community benefits agreements</a:t>
            </a:r>
          </a:p>
          <a:p>
            <a:pPr algn="l">
              <a:lnSpc>
                <a:spcPts val="2800"/>
              </a:lnSpc>
              <a:spcBef>
                <a:spcPct val="0"/>
              </a:spcBef>
            </a:pPr>
            <a:endParaRPr lang="en-US" sz="2000" spc="26">
              <a:solidFill>
                <a:srgbClr val="1C2120"/>
              </a:solidFill>
              <a:latin typeface="Roboto"/>
            </a:endParaRPr>
          </a:p>
        </p:txBody>
      </p:sp>
      <p:sp>
        <p:nvSpPr>
          <p:cNvPr id="48" name="TextBox 48"/>
          <p:cNvSpPr txBox="1"/>
          <p:nvPr/>
        </p:nvSpPr>
        <p:spPr>
          <a:xfrm>
            <a:off x="480375" y="2156819"/>
            <a:ext cx="4864418" cy="537845"/>
          </a:xfrm>
          <a:prstGeom prst="rect">
            <a:avLst/>
          </a:prstGeom>
        </p:spPr>
        <p:txBody>
          <a:bodyPr lIns="0" tIns="0" rIns="0" bIns="0" rtlCol="0" anchor="t">
            <a:spAutoFit/>
          </a:bodyPr>
          <a:lstStyle/>
          <a:p>
            <a:pPr algn="ctr">
              <a:lnSpc>
                <a:spcPts val="4480"/>
              </a:lnSpc>
            </a:pPr>
            <a:r>
              <a:rPr lang="en-US" sz="3200">
                <a:solidFill>
                  <a:srgbClr val="1C2120"/>
                </a:solidFill>
                <a:latin typeface="League Spartan"/>
              </a:rPr>
              <a:t>PROJECT DESCRIPTION</a:t>
            </a:r>
          </a:p>
        </p:txBody>
      </p:sp>
      <p:sp>
        <p:nvSpPr>
          <p:cNvPr id="49" name="TextBox 49"/>
          <p:cNvSpPr txBox="1"/>
          <p:nvPr/>
        </p:nvSpPr>
        <p:spPr>
          <a:xfrm>
            <a:off x="9766482" y="2156819"/>
            <a:ext cx="7726085" cy="537845"/>
          </a:xfrm>
          <a:prstGeom prst="rect">
            <a:avLst/>
          </a:prstGeom>
        </p:spPr>
        <p:txBody>
          <a:bodyPr lIns="0" tIns="0" rIns="0" bIns="0" rtlCol="0" anchor="t">
            <a:spAutoFit/>
          </a:bodyPr>
          <a:lstStyle/>
          <a:p>
            <a:pPr algn="ctr">
              <a:lnSpc>
                <a:spcPts val="4480"/>
              </a:lnSpc>
            </a:pPr>
            <a:r>
              <a:rPr lang="en-US" sz="3200">
                <a:solidFill>
                  <a:srgbClr val="1C2120"/>
                </a:solidFill>
                <a:latin typeface="League Spartan"/>
              </a:rPr>
              <a:t>ANTICIPATED COMMUNITY BENEFITS</a:t>
            </a:r>
          </a:p>
        </p:txBody>
      </p:sp>
      <p:sp>
        <p:nvSpPr>
          <p:cNvPr id="50" name="TextBox 50"/>
          <p:cNvSpPr txBox="1"/>
          <p:nvPr/>
        </p:nvSpPr>
        <p:spPr>
          <a:xfrm>
            <a:off x="480375" y="5263377"/>
            <a:ext cx="4466650" cy="555921"/>
          </a:xfrm>
          <a:prstGeom prst="rect">
            <a:avLst/>
          </a:prstGeom>
        </p:spPr>
        <p:txBody>
          <a:bodyPr wrap="square" lIns="0" tIns="0" rIns="0" bIns="0" rtlCol="0" anchor="t">
            <a:spAutoFit/>
          </a:bodyPr>
          <a:lstStyle/>
          <a:p>
            <a:pPr>
              <a:lnSpc>
                <a:spcPts val="4480"/>
              </a:lnSpc>
            </a:pPr>
            <a:r>
              <a:rPr lang="en-US" sz="3200" dirty="0">
                <a:solidFill>
                  <a:srgbClr val="1C2120"/>
                </a:solidFill>
                <a:latin typeface="League Spartan"/>
              </a:rPr>
              <a:t>PROJECT GOALS</a:t>
            </a:r>
          </a:p>
        </p:txBody>
      </p:sp>
      <p:sp>
        <p:nvSpPr>
          <p:cNvPr id="51" name="TextBox 51"/>
          <p:cNvSpPr txBox="1"/>
          <p:nvPr/>
        </p:nvSpPr>
        <p:spPr>
          <a:xfrm>
            <a:off x="12547800" y="6066335"/>
            <a:ext cx="3790593" cy="481330"/>
          </a:xfrm>
          <a:prstGeom prst="rect">
            <a:avLst/>
          </a:prstGeom>
        </p:spPr>
        <p:txBody>
          <a:bodyPr lIns="0" tIns="0" rIns="0" bIns="0" rtlCol="0" anchor="t">
            <a:spAutoFit/>
          </a:bodyPr>
          <a:lstStyle/>
          <a:p>
            <a:pPr algn="ctr">
              <a:lnSpc>
                <a:spcPts val="3919"/>
              </a:lnSpc>
            </a:pPr>
            <a:r>
              <a:rPr lang="en-US" sz="2799">
                <a:solidFill>
                  <a:srgbClr val="1C2120"/>
                </a:solidFill>
                <a:latin typeface="League Spartan"/>
              </a:rPr>
              <a:t>KEY TEAM MEMBERS</a:t>
            </a:r>
          </a:p>
        </p:txBody>
      </p:sp>
      <p:sp>
        <p:nvSpPr>
          <p:cNvPr id="52" name="TextBox 52"/>
          <p:cNvSpPr txBox="1"/>
          <p:nvPr/>
        </p:nvSpPr>
        <p:spPr>
          <a:xfrm>
            <a:off x="5991188" y="5589449"/>
            <a:ext cx="4152424" cy="537845"/>
          </a:xfrm>
          <a:prstGeom prst="rect">
            <a:avLst/>
          </a:prstGeom>
        </p:spPr>
        <p:txBody>
          <a:bodyPr lIns="0" tIns="0" rIns="0" bIns="0" rtlCol="0" anchor="t">
            <a:spAutoFit/>
          </a:bodyPr>
          <a:lstStyle/>
          <a:p>
            <a:pPr algn="ctr">
              <a:lnSpc>
                <a:spcPts val="4480"/>
              </a:lnSpc>
            </a:pPr>
            <a:r>
              <a:rPr lang="en-US" sz="3200">
                <a:solidFill>
                  <a:srgbClr val="1C2120"/>
                </a:solidFill>
                <a:latin typeface="League Spartan"/>
              </a:rPr>
              <a:t>PROPOSED BUDGET</a:t>
            </a:r>
          </a:p>
        </p:txBody>
      </p:sp>
      <p:sp>
        <p:nvSpPr>
          <p:cNvPr id="53" name="TextBox 53"/>
          <p:cNvSpPr txBox="1"/>
          <p:nvPr/>
        </p:nvSpPr>
        <p:spPr>
          <a:xfrm>
            <a:off x="9980025" y="8551587"/>
            <a:ext cx="430173" cy="165100"/>
          </a:xfrm>
          <a:prstGeom prst="rect">
            <a:avLst/>
          </a:prstGeom>
        </p:spPr>
        <p:txBody>
          <a:bodyPr lIns="0" tIns="0" rIns="0" bIns="0" rtlCol="0" anchor="t">
            <a:spAutoFit/>
          </a:bodyPr>
          <a:lstStyle/>
          <a:p>
            <a:pPr algn="ctr">
              <a:lnSpc>
                <a:spcPts val="1400"/>
              </a:lnSpc>
            </a:pPr>
            <a:r>
              <a:rPr lang="en-US" sz="1000">
                <a:solidFill>
                  <a:srgbClr val="000000"/>
                </a:solidFill>
                <a:latin typeface="PT Sans"/>
              </a:rPr>
              <a:t>Durham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212</Words>
  <Application>Microsoft Office PowerPoint</Application>
  <PresentationFormat>Custom</PresentationFormat>
  <Paragraphs>29</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Roboto Italics</vt:lpstr>
      <vt:lpstr>League Spartan</vt:lpstr>
      <vt:lpstr>Arial</vt:lpstr>
      <vt:lpstr>Calibri</vt:lpstr>
      <vt:lpstr>Roboto Bold</vt:lpstr>
      <vt:lpstr>PT Sans</vt:lpstr>
      <vt:lpstr>Roboto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RenewaBULL Power Team Cover Slide</dc:title>
  <cp:lastModifiedBy>Chelsea Simmons</cp:lastModifiedBy>
  <cp:revision>2</cp:revision>
  <dcterms:created xsi:type="dcterms:W3CDTF">2006-08-16T00:00:00Z</dcterms:created>
  <dcterms:modified xsi:type="dcterms:W3CDTF">2024-06-13T13:26:12Z</dcterms:modified>
  <dc:identifier>DAGHxFZR0jM</dc:identifier>
</cp:coreProperties>
</file>