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DC0668-3936-41A3-996A-990DEEC19848}" v="6" dt="2024-06-12T21:40:06.0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462"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dirty="0"/>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dirty="0">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dirty="0">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dirty="0">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dirty="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dirty="0"/>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dirty="0"/>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dirty="0"/>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dirty="0"/>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dirty="0"/>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dirty="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dirty="0"/>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dirty="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dirty="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dirty="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dirty="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dirty="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dirty="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dirty="0">
              <a:latin typeface="Arial"/>
              <a:cs typeface="Arial"/>
            </a:endParaRPr>
          </a:p>
          <a:p>
            <a:endParaRPr lang="en-US" dirty="0"/>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107047" y="-38100"/>
            <a:ext cx="11633200" cy="812800"/>
          </a:xfrm>
        </p:spPr>
        <p:txBody>
          <a:bodyPr/>
          <a:lstStyle/>
          <a:p>
            <a:r>
              <a:rPr lang="en-US" dirty="0"/>
              <a:t>E4E:Energy 4 Education–Omni Energy Partners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dirty="0"/>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49585" y="1486562"/>
            <a:ext cx="6270533"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E4E Energy 4 Education</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As Design/Build Performance Contractor we have selectively chosen nine (9) school districts with twenty (20) LEAs across the lower half of Illinois within our portfolio submission for consideration by the Department of Energy. </a:t>
            </a:r>
            <a:endParaRPr lang="en-US" sz="18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Most of the districts incorporated into this initiative are identified as Disadvantaged Communities. By incorporating elements of the Justice40 initiative into the E4E TEAM, we will work with Midwest Region of LiUNA to leverage these improvements to not only enhance local infrastructure but to also address environmental justice and economic equity at the local and regional level which has been very difficult for rural communities in down-state Illinois to accomplish. </a:t>
            </a:r>
            <a:endParaRPr lang="en-US" sz="18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021112" y="838783"/>
            <a:ext cx="6336735" cy="2893100"/>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600" i="1" dirty="0">
                <a:latin typeface="Calibri Light"/>
                <a:cs typeface="Calibri Light"/>
              </a:rPr>
              <a:t>Implement Initial Phase Facility Improvements Summer 2025.</a:t>
            </a:r>
          </a:p>
          <a:p>
            <a:pPr marL="400050" lvl="1">
              <a:spcAft>
                <a:spcPts val="1200"/>
              </a:spcAft>
            </a:pPr>
            <a:r>
              <a:rPr lang="en-US" sz="1600" i="1" dirty="0">
                <a:latin typeface="Calibri Light"/>
                <a:cs typeface="Calibri Light"/>
              </a:rPr>
              <a:t>“Cost Share” to exceed 50% in Stage 3</a:t>
            </a:r>
          </a:p>
          <a:p>
            <a:pPr marL="400050" lvl="1">
              <a:spcAft>
                <a:spcPts val="1200"/>
              </a:spcAft>
            </a:pPr>
            <a:r>
              <a:rPr lang="en-US" sz="1600" i="1" dirty="0">
                <a:latin typeface="Calibri Light"/>
                <a:cs typeface="Calibri Light"/>
              </a:rPr>
              <a:t>Integrate sustainable practices &amp; technologies in school renovations</a:t>
            </a:r>
          </a:p>
          <a:p>
            <a:pPr marL="400050" lvl="1">
              <a:spcAft>
                <a:spcPts val="1200"/>
              </a:spcAft>
            </a:pPr>
            <a:r>
              <a:rPr lang="en-US" sz="1600" i="1" dirty="0">
                <a:latin typeface="Calibri Light"/>
                <a:cs typeface="Calibri Light"/>
              </a:rPr>
              <a:t>Work with Midwest Region of LiUNA to ensure union workforce is engaged on each project</a:t>
            </a:r>
          </a:p>
          <a:p>
            <a:pPr marL="400050" lvl="1">
              <a:spcAft>
                <a:spcPts val="1200"/>
              </a:spcAft>
            </a:pPr>
            <a:r>
              <a:rPr lang="en-US" sz="1600" i="1" dirty="0">
                <a:latin typeface="Calibri Light"/>
                <a:cs typeface="Calibri Light"/>
              </a:rPr>
              <a:t>Extend Awareness of Environmental Initiatives through Mitsubishi Video Case Studies and partnerships with Illinois Community Colleges </a:t>
            </a:r>
            <a:endParaRPr lang="en-US" sz="160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1" name="Picture 10" descr="A logo of a company&#10;&#10;Description automatically generated">
            <a:extLst>
              <a:ext uri="{FF2B5EF4-FFF2-40B4-BE49-F238E27FC236}">
                <a16:creationId xmlns:a16="http://schemas.microsoft.com/office/drawing/2014/main" id="{156DDFAE-EB5C-2006-74E0-7F2891397590}"/>
              </a:ext>
            </a:extLst>
          </p:cNvPr>
          <p:cNvPicPr>
            <a:picLocks noChangeAspect="1"/>
          </p:cNvPicPr>
          <p:nvPr/>
        </p:nvPicPr>
        <p:blipFill rotWithShape="1">
          <a:blip r:embed="rId2">
            <a:extLst>
              <a:ext uri="{28A0092B-C50C-407E-A947-70E740481C1C}">
                <a14:useLocalDpi xmlns:a14="http://schemas.microsoft.com/office/drawing/2010/main" val="0"/>
              </a:ext>
            </a:extLst>
          </a:blip>
          <a:srcRect t="19102" b="12359"/>
          <a:stretch/>
        </p:blipFill>
        <p:spPr bwMode="auto">
          <a:xfrm>
            <a:off x="1157935" y="933404"/>
            <a:ext cx="1607820" cy="581025"/>
          </a:xfrm>
          <a:prstGeom prst="rect">
            <a:avLst/>
          </a:prstGeom>
          <a:noFill/>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06A63D62-68CA-7286-6F2E-1E7F0F3D90EE}"/>
              </a:ext>
            </a:extLst>
          </p:cNvPr>
          <p:cNvPicPr>
            <a:picLocks noChangeAspect="1"/>
          </p:cNvPicPr>
          <p:nvPr/>
        </p:nvPicPr>
        <p:blipFill>
          <a:blip r:embed="rId3"/>
          <a:stretch>
            <a:fillRect/>
          </a:stretch>
        </p:blipFill>
        <p:spPr>
          <a:xfrm>
            <a:off x="4459203" y="1042207"/>
            <a:ext cx="853532" cy="345045"/>
          </a:xfrm>
          <a:prstGeom prst="rect">
            <a:avLst/>
          </a:prstGeom>
        </p:spPr>
      </p:pic>
      <p:pic>
        <p:nvPicPr>
          <p:cNvPr id="14" name="Picture 13" descr="A picture containing text&#10;&#10;Description automatically generated">
            <a:extLst>
              <a:ext uri="{FF2B5EF4-FFF2-40B4-BE49-F238E27FC236}">
                <a16:creationId xmlns:a16="http://schemas.microsoft.com/office/drawing/2014/main" id="{9DECC3A3-AC51-2107-B397-B3AF3927AD3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48785" y="1832980"/>
            <a:ext cx="869734" cy="268382"/>
          </a:xfrm>
          <a:prstGeom prst="rect">
            <a:avLst/>
          </a:prstGeom>
          <a:noFill/>
          <a:ln>
            <a:noFill/>
          </a:ln>
        </p:spPr>
      </p:pic>
      <p:pic>
        <p:nvPicPr>
          <p:cNvPr id="15" name="Picture 14" descr="A picture containing text, clipart&#10;&#10;Description automatically generated">
            <a:extLst>
              <a:ext uri="{FF2B5EF4-FFF2-40B4-BE49-F238E27FC236}">
                <a16:creationId xmlns:a16="http://schemas.microsoft.com/office/drawing/2014/main" id="{6C5BCDDE-DE66-141E-ECCA-66FCBFF906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585" y="990818"/>
            <a:ext cx="1016666" cy="423882"/>
          </a:xfrm>
          <a:prstGeom prst="rect">
            <a:avLst/>
          </a:prstGeom>
        </p:spPr>
      </p:pic>
      <p:pic>
        <p:nvPicPr>
          <p:cNvPr id="17" name="Picture 16">
            <a:extLst>
              <a:ext uri="{FF2B5EF4-FFF2-40B4-BE49-F238E27FC236}">
                <a16:creationId xmlns:a16="http://schemas.microsoft.com/office/drawing/2014/main" id="{D411B606-8B0F-48ED-BD0D-BC65939AC864}"/>
              </a:ext>
            </a:extLst>
          </p:cNvPr>
          <p:cNvPicPr>
            <a:picLocks noChangeAspect="1"/>
          </p:cNvPicPr>
          <p:nvPr/>
        </p:nvPicPr>
        <p:blipFill>
          <a:blip r:embed="rId6"/>
          <a:stretch>
            <a:fillRect/>
          </a:stretch>
        </p:blipFill>
        <p:spPr>
          <a:xfrm>
            <a:off x="2880297" y="965486"/>
            <a:ext cx="662762" cy="404012"/>
          </a:xfrm>
          <a:prstGeom prst="rect">
            <a:avLst/>
          </a:prstGeom>
        </p:spPr>
      </p:pic>
      <p:pic>
        <p:nvPicPr>
          <p:cNvPr id="18" name="Picture 17">
            <a:extLst>
              <a:ext uri="{FF2B5EF4-FFF2-40B4-BE49-F238E27FC236}">
                <a16:creationId xmlns:a16="http://schemas.microsoft.com/office/drawing/2014/main" id="{91252A15-D26E-43A7-1095-A673B5C574F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471058" y="1661941"/>
            <a:ext cx="645548" cy="473028"/>
          </a:xfrm>
          <a:prstGeom prst="rect">
            <a:avLst/>
          </a:prstGeom>
          <a:noFill/>
        </p:spPr>
      </p:pic>
      <p:pic>
        <p:nvPicPr>
          <p:cNvPr id="9" name="Picture 8">
            <a:extLst>
              <a:ext uri="{FF2B5EF4-FFF2-40B4-BE49-F238E27FC236}">
                <a16:creationId xmlns:a16="http://schemas.microsoft.com/office/drawing/2014/main" id="{025EBB2A-8095-2336-42BB-ED03BAE92BE7}"/>
              </a:ext>
            </a:extLst>
          </p:cNvPr>
          <p:cNvPicPr>
            <a:picLocks noChangeAspect="1"/>
          </p:cNvPicPr>
          <p:nvPr/>
        </p:nvPicPr>
        <p:blipFill>
          <a:blip r:embed="rId8"/>
          <a:stretch>
            <a:fillRect/>
          </a:stretch>
        </p:blipFill>
        <p:spPr>
          <a:xfrm>
            <a:off x="6385898" y="3760386"/>
            <a:ext cx="5448300" cy="2808238"/>
          </a:xfrm>
          <a:prstGeom prst="rect">
            <a:avLst/>
          </a:prstGeom>
        </p:spPr>
      </p:pic>
      <p:pic>
        <p:nvPicPr>
          <p:cNvPr id="6" name="Picture 5" descr="A logo for a company&#10;&#10;Description automatically generated">
            <a:extLst>
              <a:ext uri="{FF2B5EF4-FFF2-40B4-BE49-F238E27FC236}">
                <a16:creationId xmlns:a16="http://schemas.microsoft.com/office/drawing/2014/main" id="{C2E3D3F3-A376-A3A0-F713-E9DA87B51D9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11022" y="965486"/>
            <a:ext cx="610586" cy="598567"/>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98</TotalTime>
  <Words>202</Words>
  <Application>Microsoft Office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E4E:Energy 4 Education–Omni Energy Partners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Mark Graves</cp:lastModifiedBy>
  <cp:revision>9</cp:revision>
  <dcterms:created xsi:type="dcterms:W3CDTF">2021-11-15T00:59:02Z</dcterms:created>
  <dcterms:modified xsi:type="dcterms:W3CDTF">2024-06-13T13:01:31Z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