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9FFF2A-67BB-726E-EEE5-78051FD96C3A}" v="91" dt="2024-06-12T18:05:59.198"/>
    <p1510:client id="{AAB8300B-1174-52F8-D96B-8AEBDD5B8BE3}" v="8" dt="2024-06-12T14:41:36.068"/>
    <p1510:client id="{EF4B409C-5BB7-403C-A612-7AAAB6AD45E1}" v="45" dt="2024-06-12T18:38:02.6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5" d="100"/>
          <a:sy n="55" d="100"/>
        </p:scale>
        <p:origin x="45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3287529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oleObject" Target="../embeddings/oleObject1.bin"/><Relationship Id="rId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4"/>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spid="_x0000_s1026" name="think-cell Slide" r:id="rId5" imgW="498" imgH="499" progId="TCLayout.ActiveDocument.1">
                  <p:embed/>
                </p:oleObj>
              </mc:Choice>
              <mc:Fallback>
                <p:oleObj name="think-cell Slide" r:id="rId5"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6"/>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a:t>Tuscaloosa County School System</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80682" y="774700"/>
            <a:ext cx="7399618" cy="32460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a:solidFill>
                  <a:schemeClr val="tx1"/>
                </a:solidFill>
                <a:latin typeface="Calibri" panose="020F0502020204030204" pitchFamily="34" charset="0"/>
                <a:cs typeface="Calibri" panose="020F0502020204030204" pitchFamily="34" charset="0"/>
              </a:rPr>
              <a:t>District Savings Through Energy and Water Optimization Upgrades</a:t>
            </a:r>
          </a:p>
          <a:p>
            <a:pPr marL="400050" lvl="1" indent="0">
              <a:spcBef>
                <a:spcPts val="0"/>
              </a:spcBef>
              <a:spcAft>
                <a:spcPts val="1200"/>
              </a:spcAft>
              <a:buNone/>
            </a:pPr>
            <a:r>
              <a:rPr lang="en-US" sz="2000" b="1">
                <a:solidFill>
                  <a:schemeClr val="tx1"/>
                </a:solidFill>
                <a:latin typeface="Calibri" panose="020F0502020204030204" pitchFamily="34" charset="0"/>
                <a:cs typeface="Calibri" panose="020F0502020204030204" pitchFamily="34" charset="0"/>
              </a:rPr>
              <a:t>Project Description</a:t>
            </a:r>
          </a:p>
          <a:p>
            <a:pPr algn="l" rtl="0" fontAlgn="base"/>
            <a:r>
              <a:rPr lang="en-US" sz="1800" b="0" i="0" u="none" strike="noStrike">
                <a:solidFill>
                  <a:srgbClr val="000000"/>
                </a:solidFill>
                <a:effectLst/>
                <a:highlight>
                  <a:srgbClr val="F5F5F5"/>
                </a:highlight>
                <a:latin typeface="Calibri Light" panose="020F0302020204030204" pitchFamily="34" charset="0"/>
              </a:rPr>
              <a:t>The proposed project targets sixteen schools for upgrading lighting systems, HVAC, building envelope weatherization and repairs, and water fixture upgrades. </a:t>
            </a:r>
            <a:r>
              <a:rPr lang="en-US" sz="1800" b="0" i="0">
                <a:solidFill>
                  <a:srgbClr val="000000"/>
                </a:solidFill>
                <a:effectLst/>
                <a:highlight>
                  <a:srgbClr val="F5F5F5"/>
                </a:highlight>
                <a:latin typeface="Calibri Light" panose="020F0302020204030204" pitchFamily="34" charset="0"/>
              </a:rPr>
              <a:t>​</a:t>
            </a:r>
            <a:endParaRPr lang="en-US" sz="1600" b="0" i="0">
              <a:solidFill>
                <a:srgbClr val="000000"/>
              </a:solidFill>
              <a:effectLst/>
              <a:highlight>
                <a:srgbClr val="F5F5F5"/>
              </a:highlight>
              <a:latin typeface="Segoe UI" panose="020B0502040204020203" pitchFamily="34" charset="0"/>
            </a:endParaRPr>
          </a:p>
          <a:p>
            <a:pPr algn="l" rtl="0" fontAlgn="base"/>
            <a:r>
              <a:rPr lang="en-US" sz="1800" b="0" i="0" u="none" strike="noStrike">
                <a:solidFill>
                  <a:srgbClr val="000000"/>
                </a:solidFill>
                <a:effectLst/>
                <a:highlight>
                  <a:srgbClr val="F5F5F5"/>
                </a:highlight>
                <a:latin typeface="Calibri Light" panose="020F0302020204030204" pitchFamily="34" charset="0"/>
              </a:rPr>
              <a:t>The goal is to improve energy efficiency and student/teacher health while significantly reducing operating costs associated with electricity use. </a:t>
            </a:r>
            <a:r>
              <a:rPr lang="en-US" sz="1800" b="0" i="0">
                <a:solidFill>
                  <a:srgbClr val="000000"/>
                </a:solidFill>
                <a:effectLst/>
                <a:highlight>
                  <a:srgbClr val="F5F5F5"/>
                </a:highlight>
                <a:latin typeface="Calibri Light" panose="020F0302020204030204" pitchFamily="34" charset="0"/>
              </a:rPr>
              <a:t>​</a:t>
            </a:r>
            <a:endParaRPr lang="en-US" sz="2000" i="1">
              <a:solidFill>
                <a:schemeClr val="tx1"/>
              </a:solidFill>
              <a:latin typeface="Calibri Light" panose="020F0302020204030204" pitchFamily="34" charset="0"/>
              <a:ea typeface="Calibri" panose="020F0502020204030204" pitchFamily="34" charset="0"/>
              <a:cs typeface="Calibri Light" panose="020F0302020204030204" pitchFamily="34" charset="0"/>
            </a:endParaRPr>
          </a:p>
          <a:p>
            <a:pPr marL="400050" lvl="1" indent="0">
              <a:spcBef>
                <a:spcPts val="0"/>
              </a:spcBef>
              <a:spcAft>
                <a:spcPts val="1200"/>
              </a:spcAft>
              <a:buNone/>
            </a:pPr>
            <a:endParaRPr lang="en-US" sz="2000" b="1">
              <a:solidFill>
                <a:schemeClr val="tx1"/>
              </a:solidFill>
              <a:latin typeface="Calibri"/>
              <a:cs typeface="Calibri"/>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931877" y="1237496"/>
            <a:ext cx="5321507" cy="1785104"/>
          </a:xfrm>
          <a:prstGeom prst="rect">
            <a:avLst/>
          </a:prstGeom>
          <a:noFill/>
        </p:spPr>
        <p:txBody>
          <a:bodyPr wrap="square" lIns="91440" tIns="45720" rIns="91440" bIns="45720" anchor="t">
            <a:spAutoFit/>
          </a:bodyPr>
          <a:lstStyle/>
          <a:p>
            <a:pPr marL="400050" lvl="1">
              <a:spcAft>
                <a:spcPts val="1200"/>
              </a:spcAft>
            </a:pPr>
            <a:r>
              <a:rPr lang="en-US" sz="2000" b="1">
                <a:latin typeface="Calibri"/>
                <a:cs typeface="Calibri"/>
              </a:rPr>
              <a:t>Project Goals</a:t>
            </a:r>
            <a:endParaRPr lang="en-US" sz="2000" b="1">
              <a:latin typeface="Calibri" panose="020F0502020204030204" pitchFamily="34" charset="0"/>
              <a:cs typeface="Calibri" panose="020F0502020204030204" pitchFamily="34" charset="0"/>
            </a:endParaRPr>
          </a:p>
          <a:p>
            <a:pPr marL="400050" lvl="1">
              <a:spcAft>
                <a:spcPts val="1200"/>
              </a:spcAft>
            </a:pPr>
            <a:r>
              <a:rPr lang="en-US" sz="2000">
                <a:latin typeface="Calibri Light"/>
                <a:cs typeface="Calibri Light"/>
              </a:rPr>
              <a:t>Create healthier learning environments, reduce utility consumption and cost, reduce annual maintenance costs, and redirect funding to student programs</a:t>
            </a:r>
            <a:endParaRPr lang="en-US"/>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a:latin typeface="+mj-lt"/>
                <a:ea typeface="ＭＳ Ｐゴシック"/>
              </a:rPr>
              <a:t>2024 Renew America's Schools Prize</a:t>
            </a:r>
            <a:endParaRPr lang="en-US" sz="160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7264400" y="3429000"/>
            <a:ext cx="4707218" cy="2949522"/>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rtl="0" fontAlgn="base"/>
            <a:r>
              <a:rPr lang="en-US" sz="1800" b="1" i="0" u="none" strike="noStrike">
                <a:solidFill>
                  <a:schemeClr val="tx1"/>
                </a:solidFill>
                <a:effectLst/>
                <a:highlight>
                  <a:srgbClr val="F5F5F5"/>
                </a:highlight>
                <a:latin typeface="Franklin Gothic Book" panose="020B0503020102020204" pitchFamily="34" charset="0"/>
              </a:rPr>
              <a:t>Out of 139 school systems in Alabama TCSS ranks:  </a:t>
            </a:r>
            <a:r>
              <a:rPr lang="en-US" sz="1800" b="0" i="0">
                <a:solidFill>
                  <a:schemeClr val="tx1"/>
                </a:solidFill>
                <a:effectLst/>
                <a:highlight>
                  <a:srgbClr val="F5F5F5"/>
                </a:highlight>
                <a:latin typeface="Franklin Gothic Book" panose="020B0503020102020204" pitchFamily="34" charset="0"/>
              </a:rPr>
              <a:t>​</a:t>
            </a:r>
            <a:endParaRPr lang="en-US" b="0" i="0">
              <a:solidFill>
                <a:schemeClr val="tx1"/>
              </a:solidFill>
              <a:effectLst/>
              <a:highlight>
                <a:srgbClr val="F5F5F5"/>
              </a:highlight>
              <a:latin typeface="Segoe UI" panose="020B0502040204020203" pitchFamily="34" charset="0"/>
            </a:endParaRPr>
          </a:p>
          <a:p>
            <a:pPr algn="ctr" rtl="0" fontAlgn="base"/>
            <a:r>
              <a:rPr lang="en-US" sz="1800" b="0" i="0">
                <a:solidFill>
                  <a:schemeClr val="tx1"/>
                </a:solidFill>
                <a:effectLst/>
                <a:highlight>
                  <a:srgbClr val="F5F5F5"/>
                </a:highlight>
                <a:latin typeface="Franklin Gothic Book" panose="020B0503020102020204" pitchFamily="34" charset="0"/>
              </a:rPr>
              <a:t>​</a:t>
            </a:r>
            <a:endParaRPr lang="en-US" b="0" i="0">
              <a:solidFill>
                <a:schemeClr val="tx1"/>
              </a:solidFill>
              <a:effectLst/>
              <a:highlight>
                <a:srgbClr val="F5F5F5"/>
              </a:highlight>
              <a:latin typeface="Segoe UI" panose="020B0502040204020203" pitchFamily="34" charset="0"/>
            </a:endParaRPr>
          </a:p>
          <a:p>
            <a:pPr algn="l" rtl="0" fontAlgn="base"/>
            <a:r>
              <a:rPr lang="en-US" sz="1800" b="0" i="0" u="none" strike="noStrike">
                <a:solidFill>
                  <a:schemeClr val="tx1"/>
                </a:solidFill>
                <a:effectLst/>
                <a:highlight>
                  <a:srgbClr val="F5F5F5"/>
                </a:highlight>
                <a:latin typeface="Franklin Gothic Book" panose="020B0503020102020204" pitchFamily="34" charset="0"/>
              </a:rPr>
              <a:t>#9 in size of student population</a:t>
            </a:r>
            <a:r>
              <a:rPr lang="en-US" sz="1800" b="0" i="0">
                <a:solidFill>
                  <a:schemeClr val="tx1"/>
                </a:solidFill>
                <a:effectLst/>
                <a:highlight>
                  <a:srgbClr val="F5F5F5"/>
                </a:highlight>
                <a:latin typeface="Franklin Gothic Book" panose="020B0503020102020204" pitchFamily="34" charset="0"/>
              </a:rPr>
              <a:t>​</a:t>
            </a:r>
            <a:endParaRPr lang="en-US" b="0" i="0">
              <a:solidFill>
                <a:schemeClr val="tx1"/>
              </a:solidFill>
              <a:effectLst/>
              <a:highlight>
                <a:srgbClr val="F5F5F5"/>
              </a:highlight>
              <a:latin typeface="Segoe UI" panose="020B0502040204020203" pitchFamily="34" charset="0"/>
            </a:endParaRPr>
          </a:p>
          <a:p>
            <a:pPr algn="l" rtl="0" fontAlgn="base"/>
            <a:r>
              <a:rPr lang="en-US" sz="1800" b="0" i="0" u="none" strike="noStrike">
                <a:solidFill>
                  <a:schemeClr val="tx1"/>
                </a:solidFill>
                <a:effectLst/>
                <a:highlight>
                  <a:srgbClr val="F5F5F5"/>
                </a:highlight>
                <a:latin typeface="Franklin Gothic Book" panose="020B0503020102020204" pitchFamily="34" charset="0"/>
              </a:rPr>
              <a:t>#1 in geographic area served: 1,351 sq mi  </a:t>
            </a:r>
            <a:r>
              <a:rPr lang="en-US" sz="1800" b="0" i="0">
                <a:solidFill>
                  <a:schemeClr val="tx1"/>
                </a:solidFill>
                <a:effectLst/>
                <a:highlight>
                  <a:srgbClr val="F5F5F5"/>
                </a:highlight>
                <a:latin typeface="Franklin Gothic Book" panose="020B0503020102020204" pitchFamily="34" charset="0"/>
              </a:rPr>
              <a:t>​</a:t>
            </a:r>
            <a:endParaRPr lang="en-US" b="0" i="0">
              <a:solidFill>
                <a:schemeClr val="tx1"/>
              </a:solidFill>
              <a:effectLst/>
              <a:highlight>
                <a:srgbClr val="F5F5F5"/>
              </a:highlight>
              <a:latin typeface="Segoe UI" panose="020B0502040204020203" pitchFamily="34" charset="0"/>
            </a:endParaRPr>
          </a:p>
          <a:p>
            <a:pPr algn="l" rtl="0" fontAlgn="base"/>
            <a:r>
              <a:rPr lang="en-US" sz="1800" b="0" i="0" u="none" strike="noStrike">
                <a:solidFill>
                  <a:schemeClr val="tx1"/>
                </a:solidFill>
                <a:effectLst/>
                <a:highlight>
                  <a:srgbClr val="F5F5F5"/>
                </a:highlight>
                <a:latin typeface="Franklin Gothic Book" panose="020B0503020102020204" pitchFamily="34" charset="0"/>
              </a:rPr>
              <a:t>#122 in revenue per student</a:t>
            </a:r>
            <a:r>
              <a:rPr lang="en-US" sz="1800" b="0" i="0">
                <a:solidFill>
                  <a:schemeClr val="tx1"/>
                </a:solidFill>
                <a:effectLst/>
                <a:highlight>
                  <a:srgbClr val="F5F5F5"/>
                </a:highlight>
                <a:latin typeface="Franklin Gothic Book" panose="020B0503020102020204" pitchFamily="34" charset="0"/>
              </a:rPr>
              <a:t>​</a:t>
            </a:r>
            <a:endParaRPr lang="en-US" b="0" i="0">
              <a:solidFill>
                <a:schemeClr val="tx1"/>
              </a:solidFill>
              <a:effectLst/>
              <a:highlight>
                <a:srgbClr val="F5F5F5"/>
              </a:highlight>
              <a:latin typeface="Segoe UI" panose="020B0502040204020203" pitchFamily="34" charset="0"/>
            </a:endParaRPr>
          </a:p>
          <a:p>
            <a:pPr algn="l" rtl="0" fontAlgn="base"/>
            <a:r>
              <a:rPr lang="en-US" sz="1800" b="0" i="0">
                <a:solidFill>
                  <a:schemeClr val="tx1"/>
                </a:solidFill>
                <a:effectLst/>
                <a:highlight>
                  <a:srgbClr val="F5F5F5"/>
                </a:highlight>
                <a:latin typeface="Franklin Gothic Book" panose="020B0503020102020204" pitchFamily="34" charset="0"/>
              </a:rPr>
              <a:t>​</a:t>
            </a:r>
            <a:endParaRPr lang="en-US" b="0" i="0">
              <a:solidFill>
                <a:schemeClr val="tx1"/>
              </a:solidFill>
              <a:effectLst/>
              <a:highlight>
                <a:srgbClr val="F5F5F5"/>
              </a:highlight>
              <a:latin typeface="Segoe UI" panose="020B0502040204020203" pitchFamily="34" charset="0"/>
            </a:endParaRPr>
          </a:p>
          <a:p>
            <a:pPr algn="ctr" rtl="0" fontAlgn="base"/>
            <a:r>
              <a:rPr lang="en-US" sz="1800" b="1" i="0" u="none" strike="noStrike">
                <a:solidFill>
                  <a:schemeClr val="tx1"/>
                </a:solidFill>
                <a:effectLst/>
                <a:highlight>
                  <a:srgbClr val="F5F5F5"/>
                </a:highlight>
                <a:latin typeface="Franklin Gothic Book" panose="020B0503020102020204" pitchFamily="34" charset="0"/>
              </a:rPr>
              <a:t>Making it one of the lowest funded local school systems in the state. </a:t>
            </a:r>
            <a:r>
              <a:rPr lang="en-US" sz="1800" b="0" i="0">
                <a:solidFill>
                  <a:schemeClr val="tx1"/>
                </a:solidFill>
                <a:effectLst/>
                <a:highlight>
                  <a:srgbClr val="F5F5F5"/>
                </a:highlight>
                <a:latin typeface="Franklin Gothic Book" panose="020B0503020102020204" pitchFamily="34" charset="0"/>
              </a:rPr>
              <a:t>​</a:t>
            </a:r>
            <a:endParaRPr lang="en-US" b="0" i="0">
              <a:solidFill>
                <a:schemeClr val="tx1"/>
              </a:solidFill>
              <a:effectLst/>
              <a:highlight>
                <a:srgbClr val="F5F5F5"/>
              </a:highlight>
              <a:latin typeface="Segoe UI" panose="020B0502040204020203" pitchFamily="34" charset="0"/>
            </a:endParaRPr>
          </a:p>
        </p:txBody>
      </p:sp>
      <p:sp>
        <p:nvSpPr>
          <p:cNvPr id="4" name="TextBox 3">
            <a:extLst>
              <a:ext uri="{FF2B5EF4-FFF2-40B4-BE49-F238E27FC236}">
                <a16:creationId xmlns:a16="http://schemas.microsoft.com/office/drawing/2014/main" id="{0AC0BE77-80CC-379C-B276-327E8A8F1965}"/>
              </a:ext>
            </a:extLst>
          </p:cNvPr>
          <p:cNvSpPr txBox="1"/>
          <p:nvPr/>
        </p:nvSpPr>
        <p:spPr>
          <a:xfrm>
            <a:off x="0" y="3731883"/>
            <a:ext cx="7138863" cy="2492990"/>
          </a:xfrm>
          <a:prstGeom prst="rect">
            <a:avLst/>
          </a:prstGeom>
          <a:noFill/>
        </p:spPr>
        <p:txBody>
          <a:bodyPr wrap="square" lIns="91440" tIns="45720" rIns="91440" bIns="45720" rtlCol="0" anchor="t">
            <a:spAutoFit/>
          </a:bodyPr>
          <a:lstStyle/>
          <a:p>
            <a:pPr marL="400050" lvl="1" indent="0">
              <a:spcBef>
                <a:spcPts val="0"/>
              </a:spcBef>
              <a:spcAft>
                <a:spcPts val="1200"/>
              </a:spcAft>
              <a:buNone/>
            </a:pPr>
            <a:r>
              <a:rPr lang="en-US" sz="2000" b="1" dirty="0">
                <a:latin typeface="Calibri"/>
                <a:cs typeface="Calibri"/>
              </a:rPr>
              <a:t>Summary of Need (Community, Facility)</a:t>
            </a:r>
            <a:endParaRPr lang="en-US" dirty="0">
              <a:latin typeface="Calibri"/>
              <a:cs typeface="Calibri"/>
            </a:endParaRPr>
          </a:p>
          <a:p>
            <a:pPr marL="400050" lvl="1">
              <a:spcAft>
                <a:spcPts val="1200"/>
              </a:spcAft>
            </a:pPr>
            <a:r>
              <a:rPr lang="en-US" sz="1800" b="0" i="0" u="none" strike="noStrike" dirty="0">
                <a:solidFill>
                  <a:srgbClr val="000000"/>
                </a:solidFill>
                <a:effectLst/>
                <a:highlight>
                  <a:srgbClr val="F5F5F5"/>
                </a:highlight>
                <a:latin typeface="Calibri Light"/>
                <a:ea typeface="Calibri Light"/>
                <a:cs typeface="Calibri Light"/>
              </a:rPr>
              <a:t>Many of the schools selected for this study date to the 1950’s and are beyond their economic life. TCSS relies heavily on fundraising to cover unfunded mandates leaving very little available for energy savings upgrades.  Targeted schools </a:t>
            </a:r>
            <a:r>
              <a:rPr lang="en-US" sz="1800" b="0" i="0" strike="noStrike" dirty="0">
                <a:solidFill>
                  <a:srgbClr val="000000"/>
                </a:solidFill>
                <a:effectLst/>
                <a:highlight>
                  <a:srgbClr val="F5F5F5"/>
                </a:highlight>
                <a:latin typeface="Calibri Light"/>
                <a:ea typeface="Calibri Light"/>
                <a:cs typeface="Calibri Light"/>
              </a:rPr>
              <a:t>are in</a:t>
            </a:r>
            <a:r>
              <a:rPr lang="en-US" sz="1800" b="0" i="0" u="none" strike="noStrike" dirty="0">
                <a:solidFill>
                  <a:srgbClr val="000000"/>
                </a:solidFill>
                <a:effectLst/>
                <a:highlight>
                  <a:srgbClr val="F5F5F5"/>
                </a:highlight>
                <a:latin typeface="Calibri Light"/>
                <a:ea typeface="Calibri Light"/>
                <a:cs typeface="Calibri Light"/>
              </a:rPr>
              <a:t> rural areas </a:t>
            </a:r>
            <a:r>
              <a:rPr lang="en-US" dirty="0">
                <a:solidFill>
                  <a:srgbClr val="000000"/>
                </a:solidFill>
                <a:highlight>
                  <a:srgbClr val="F5F5F5"/>
                </a:highlight>
                <a:latin typeface="Calibri Light"/>
                <a:ea typeface="Calibri Light"/>
                <a:cs typeface="Calibri Light"/>
              </a:rPr>
              <a:t>where an average 69.7</a:t>
            </a:r>
            <a:r>
              <a:rPr lang="en-US" sz="1800" b="0" i="0" u="none" strike="noStrike" dirty="0">
                <a:solidFill>
                  <a:srgbClr val="000000"/>
                </a:solidFill>
                <a:effectLst/>
                <a:highlight>
                  <a:srgbClr val="F5F5F5"/>
                </a:highlight>
                <a:latin typeface="Calibri Light"/>
                <a:ea typeface="Calibri Light"/>
                <a:cs typeface="Calibri Light"/>
              </a:rPr>
              <a:t>%</a:t>
            </a:r>
            <a:r>
              <a:rPr lang="en-US" dirty="0">
                <a:solidFill>
                  <a:srgbClr val="000000"/>
                </a:solidFill>
                <a:highlight>
                  <a:srgbClr val="F5F5F5"/>
                </a:highlight>
                <a:latin typeface="Calibri Light"/>
                <a:ea typeface="Calibri Light"/>
                <a:cs typeface="Calibri Light"/>
              </a:rPr>
              <a:t> of students are</a:t>
            </a:r>
            <a:r>
              <a:rPr lang="en-US" sz="1800" b="0" i="0" u="none" strike="noStrike" dirty="0">
                <a:solidFill>
                  <a:srgbClr val="000000"/>
                </a:solidFill>
                <a:effectLst/>
                <a:highlight>
                  <a:srgbClr val="F5F5F5"/>
                </a:highlight>
                <a:latin typeface="Calibri Light"/>
                <a:ea typeface="Calibri Light"/>
                <a:cs typeface="Calibri Light"/>
              </a:rPr>
              <a:t> </a:t>
            </a:r>
            <a:r>
              <a:rPr lang="en-US" dirty="0">
                <a:solidFill>
                  <a:srgbClr val="000000"/>
                </a:solidFill>
                <a:highlight>
                  <a:srgbClr val="F5F5F5"/>
                </a:highlight>
                <a:latin typeface="Calibri Light"/>
                <a:ea typeface="Calibri Light"/>
                <a:cs typeface="Calibri Light"/>
              </a:rPr>
              <a:t>eligible for free/reduced </a:t>
            </a:r>
            <a:r>
              <a:rPr lang="en-US">
                <a:solidFill>
                  <a:srgbClr val="000000"/>
                </a:solidFill>
                <a:highlight>
                  <a:srgbClr val="F5F5F5"/>
                </a:highlight>
                <a:latin typeface="Calibri Light"/>
                <a:ea typeface="Calibri Light"/>
                <a:cs typeface="Calibri Light"/>
              </a:rPr>
              <a:t>price meals</a:t>
            </a:r>
            <a:r>
              <a:rPr lang="en-US" sz="1800" b="0" i="0" u="none" strike="noStrike">
                <a:solidFill>
                  <a:srgbClr val="000000"/>
                </a:solidFill>
                <a:effectLst/>
                <a:highlight>
                  <a:srgbClr val="F5F5F5"/>
                </a:highlight>
                <a:latin typeface="Calibri Light"/>
                <a:ea typeface="Calibri Light"/>
                <a:cs typeface="Calibri Light"/>
              </a:rPr>
              <a:t>, </a:t>
            </a:r>
            <a:r>
              <a:rPr lang="en-US" sz="1800" b="0" i="0" u="none" strike="noStrike" dirty="0">
                <a:solidFill>
                  <a:srgbClr val="000000"/>
                </a:solidFill>
                <a:effectLst/>
                <a:highlight>
                  <a:srgbClr val="F5F5F5"/>
                </a:highlight>
                <a:latin typeface="Calibri Light"/>
                <a:ea typeface="Calibri Light"/>
                <a:cs typeface="Calibri Light"/>
              </a:rPr>
              <a:t>ranks in the 95th-100th percentile of air toxics cancer risk, ranks in the 62nd percentile for low income, and ranks 65th nationally for unemployment. </a:t>
            </a:r>
            <a:endParaRPr lang="en-US" dirty="0">
              <a:latin typeface="Calibri Light"/>
              <a:ea typeface="Calibri Light"/>
              <a:cs typeface="Calibri Light"/>
            </a:endParaRP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e7e305c4-7c03-47e4-a5a9-9a67d7c53e3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4F5ACB2F8C5DF4DA85233BEF69205AD" ma:contentTypeVersion="15" ma:contentTypeDescription="Create a new document." ma:contentTypeScope="" ma:versionID="5f0411138ffb79a3ee507394ef819928">
  <xsd:schema xmlns:xsd="http://www.w3.org/2001/XMLSchema" xmlns:xs="http://www.w3.org/2001/XMLSchema" xmlns:p="http://schemas.microsoft.com/office/2006/metadata/properties" xmlns:ns3="e7e305c4-7c03-47e4-a5a9-9a67d7c53e38" xmlns:ns4="a1e3ea65-40ff-47f1-9f89-5d10052fc806" targetNamespace="http://schemas.microsoft.com/office/2006/metadata/properties" ma:root="true" ma:fieldsID="c76f7046b4749a54397b6fa563eda492" ns3:_="" ns4:_="">
    <xsd:import namespace="e7e305c4-7c03-47e4-a5a9-9a67d7c53e38"/>
    <xsd:import namespace="a1e3ea65-40ff-47f1-9f89-5d10052fc806"/>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ObjectDetectorVersions" minOccurs="0"/>
                <xsd:element ref="ns3:_activity" minOccurs="0"/>
                <xsd:element ref="ns4:SharedWithUsers" minOccurs="0"/>
                <xsd:element ref="ns4:SharedWithDetails" minOccurs="0"/>
                <xsd:element ref="ns4:SharingHintHash"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e305c4-7c03-47e4-a5a9-9a67d7c53e3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_activity" ma:index="18" nillable="true" ma:displayName="_activity" ma:hidden="true" ma:internalName="_activity">
      <xsd:simpleType>
        <xsd:restriction base="dms:Note"/>
      </xsd:simpleType>
    </xsd:element>
    <xsd:element name="MediaServiceSystemTags" ma:index="2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e3ea65-40ff-47f1-9f89-5d10052fc80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6B69AE2E-2094-42CE-8A9D-0DE1D9E10727}">
  <ds:schemaRefs>
    <ds:schemaRef ds:uri="http://purl.org/dc/terms/"/>
    <ds:schemaRef ds:uri="e7e305c4-7c03-47e4-a5a9-9a67d7c53e38"/>
    <ds:schemaRef ds:uri="a1e3ea65-40ff-47f1-9f89-5d10052fc806"/>
    <ds:schemaRef ds:uri="http://schemas.microsoft.com/office/2006/documentManagement/types"/>
    <ds:schemaRef ds:uri="http://www.w3.org/XML/1998/namespace"/>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69F61526-6F35-48C9-BDE4-9F93DC61AE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7e305c4-7c03-47e4-a5a9-9a67d7c53e38"/>
    <ds:schemaRef ds:uri="a1e3ea65-40ff-47f1-9f89-5d10052fc8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268</Words>
  <Application>Microsoft Office PowerPoint</Application>
  <PresentationFormat>Widescreen</PresentationFormat>
  <Paragraphs>19</Paragraphs>
  <Slides>1</Slides>
  <Notes>1</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5"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ヒラギノ角ゴ Pro W3</vt:lpstr>
      <vt:lpstr>EERE PPT_widescreen</vt:lpstr>
      <vt:lpstr>1_EERE PPT</vt:lpstr>
      <vt:lpstr>think-cell Slide</vt:lpstr>
      <vt:lpstr>Tuscaloosa County School System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Leslie Abernathy</cp:lastModifiedBy>
  <cp:revision>23</cp:revision>
  <dcterms:created xsi:type="dcterms:W3CDTF">2021-11-15T00:59:02Z</dcterms:created>
  <dcterms:modified xsi:type="dcterms:W3CDTF">2024-06-13T12:24:29Z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0x01010074F5ACB2F8C5DF4DA85233BEF69205AD</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