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9F9F"/>
    <a:srgbClr val="025B82"/>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48"/>
    <p:restoredTop sz="94694"/>
  </p:normalViewPr>
  <p:slideViewPr>
    <p:cSldViewPr snapToGrid="0">
      <p:cViewPr varScale="1">
        <p:scale>
          <a:sx n="75" d="100"/>
          <a:sy n="75" d="100"/>
        </p:scale>
        <p:origin x="7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79860" y="107304"/>
            <a:ext cx="11633200" cy="667396"/>
          </a:xfrm>
        </p:spPr>
        <p:txBody>
          <a:bodyPr/>
          <a:lstStyle/>
          <a:p>
            <a:r>
              <a:rPr lang="en-US" dirty="0">
                <a:solidFill>
                  <a:srgbClr val="5B9F9F"/>
                </a:solidFill>
                <a:latin typeface="+mn-lt"/>
              </a:rPr>
              <a:t>Team</a:t>
            </a:r>
            <a:r>
              <a:rPr lang="en-US" dirty="0"/>
              <a:t> </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78316" y="895137"/>
            <a:ext cx="5731811" cy="56331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65088" lvl="1" indent="0">
              <a:spcBef>
                <a:spcPts val="1200"/>
              </a:spcBef>
              <a:spcAft>
                <a:spcPts val="1200"/>
              </a:spcAft>
              <a:buNone/>
            </a:pPr>
            <a:r>
              <a:rPr lang="en-US" sz="2000" b="1" u="sng" dirty="0">
                <a:solidFill>
                  <a:schemeClr val="tx1"/>
                </a:solidFill>
                <a:cs typeface="Calibri" panose="020F0502020204030204" pitchFamily="34" charset="0"/>
              </a:rPr>
              <a:t>Project Description</a:t>
            </a:r>
          </a:p>
          <a:p>
            <a:pPr marL="65088" lvl="1" indent="0">
              <a:spcBef>
                <a:spcPts val="0"/>
              </a:spcBef>
              <a:spcAft>
                <a:spcPts val="1200"/>
              </a:spcAft>
              <a:buNone/>
            </a:pPr>
            <a:r>
              <a:rPr lang="en-US" sz="1800" b="1" i="1" dirty="0">
                <a:solidFill>
                  <a:schemeClr val="tx1"/>
                </a:solidFill>
                <a:ea typeface="Calibri" panose="020F0502020204030204" pitchFamily="34" charset="0"/>
                <a:cs typeface="Calibri Light"/>
              </a:rPr>
              <a:t>Renew Pennsylvania Schools </a:t>
            </a:r>
            <a:r>
              <a:rPr lang="en-US" sz="1800" i="1" dirty="0">
                <a:solidFill>
                  <a:schemeClr val="tx1"/>
                </a:solidFill>
                <a:ea typeface="Calibri" panose="020F0502020204030204" pitchFamily="34" charset="0"/>
                <a:cs typeface="Calibri Light"/>
              </a:rPr>
              <a:t>includes eight schools and two district facilities in need of energy and air quality improvements to combat rising energy costs and </a:t>
            </a:r>
            <a:r>
              <a:rPr lang="en-US" sz="1800" b="1" i="1" dirty="0">
                <a:solidFill>
                  <a:srgbClr val="5B9F9F"/>
                </a:solidFill>
                <a:ea typeface="Calibri" panose="020F0502020204030204" pitchFamily="34" charset="0"/>
                <a:cs typeface="Calibri Light"/>
              </a:rPr>
              <a:t>chronic absenteeism nearly double the national average</a:t>
            </a:r>
            <a:r>
              <a:rPr lang="en-US" sz="1800" i="1" dirty="0">
                <a:solidFill>
                  <a:schemeClr val="tx1"/>
                </a:solidFill>
                <a:ea typeface="Calibri" panose="020F0502020204030204" pitchFamily="34" charset="0"/>
                <a:cs typeface="Calibri Light"/>
              </a:rPr>
              <a:t>.  All schools in our portfolio are Title 1 schools in DOE designated Disadvantaged Communities.</a:t>
            </a:r>
            <a:endParaRPr lang="en-US" sz="1800" b="1" dirty="0">
              <a:solidFill>
                <a:schemeClr val="tx1"/>
              </a:solidFill>
              <a:cs typeface="Calibri"/>
            </a:endParaRPr>
          </a:p>
          <a:p>
            <a:pPr marL="65088" lvl="1" indent="0">
              <a:spcBef>
                <a:spcPts val="0"/>
              </a:spcBef>
              <a:spcAft>
                <a:spcPts val="1200"/>
              </a:spcAft>
              <a:buNone/>
            </a:pPr>
            <a:r>
              <a:rPr lang="en-US" sz="2000" b="1" u="sng" dirty="0">
                <a:solidFill>
                  <a:schemeClr val="tx1"/>
                </a:solidFill>
                <a:cs typeface="Calibri"/>
              </a:rPr>
              <a:t>Summary of Need </a:t>
            </a:r>
            <a:r>
              <a:rPr lang="en-US" sz="2000" b="1" dirty="0">
                <a:solidFill>
                  <a:schemeClr val="tx1"/>
                </a:solidFill>
                <a:cs typeface="Calibri"/>
              </a:rPr>
              <a:t>(Community, Facility)</a:t>
            </a:r>
            <a:endParaRPr lang="en-US" dirty="0">
              <a:solidFill>
                <a:schemeClr val="tx1"/>
              </a:solidFill>
              <a:cs typeface="Calibri"/>
            </a:endParaRPr>
          </a:p>
          <a:p>
            <a:pPr marL="65088" lvl="1" indent="0">
              <a:spcBef>
                <a:spcPts val="0"/>
              </a:spcBef>
              <a:spcAft>
                <a:spcPts val="1200"/>
              </a:spcAft>
              <a:buNone/>
            </a:pPr>
            <a:r>
              <a:rPr lang="en-US" sz="1900" i="1" dirty="0">
                <a:solidFill>
                  <a:schemeClr val="tx1"/>
                </a:solidFill>
                <a:ea typeface="Calibri" panose="020F0502020204030204" pitchFamily="34" charset="0"/>
                <a:cs typeface="Calibri Light"/>
              </a:rPr>
              <a:t>Children in our two Lycoming Co. districts (locale codes 13, 31, and 41) face significant challenges, and are forced to learn in school facilities that are in poor condition and have aging, inefficient systems (avg. age of HVAC systems=21 yrs.). In PA, where </a:t>
            </a:r>
            <a:r>
              <a:rPr lang="en-US" sz="1900" i="1" u="sng" dirty="0">
                <a:solidFill>
                  <a:schemeClr val="tx1"/>
                </a:solidFill>
                <a:ea typeface="Calibri" panose="020F0502020204030204" pitchFamily="34" charset="0"/>
                <a:cs typeface="Calibri Light"/>
              </a:rPr>
              <a:t>our education funding mechanism was found unconstitutional in 2023</a:t>
            </a:r>
            <a:r>
              <a:rPr lang="en-US" sz="1900" i="1" dirty="0">
                <a:solidFill>
                  <a:schemeClr val="tx1"/>
                </a:solidFill>
                <a:ea typeface="Calibri" panose="020F0502020204030204" pitchFamily="34" charset="0"/>
                <a:cs typeface="Calibri Light"/>
              </a:rPr>
              <a:t>, federal and private investment in the energy efficiency/savings and air quality of our facilities is needed. </a:t>
            </a:r>
            <a:endParaRPr lang="en-US" sz="1900" i="1" dirty="0">
              <a:solidFill>
                <a:schemeClr val="tx1"/>
              </a:solidFill>
              <a:effectLs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201395" y="920057"/>
            <a:ext cx="5766645" cy="1515800"/>
          </a:xfrm>
          <a:prstGeom prst="rect">
            <a:avLst/>
          </a:prstGeom>
          <a:noFill/>
          <a:ln w="12700">
            <a:solidFill>
              <a:schemeClr val="tx1"/>
            </a:solidFill>
          </a:ln>
        </p:spPr>
        <p:txBody>
          <a:bodyPr wrap="square" lIns="91440" tIns="45720" rIns="91440" bIns="45720" anchor="t">
            <a:spAutoFit/>
          </a:bodyPr>
          <a:lstStyle/>
          <a:p>
            <a:pPr marL="65088" lvl="1" defTabSz="457200" fontAlgn="base">
              <a:spcBef>
                <a:spcPts val="1200"/>
              </a:spcBef>
              <a:spcAft>
                <a:spcPts val="600"/>
              </a:spcAft>
            </a:pPr>
            <a:r>
              <a:rPr lang="en-US" sz="2000" b="1" u="sng" dirty="0">
                <a:cs typeface="Calibri" panose="020F0502020204030204" pitchFamily="34" charset="0"/>
              </a:rPr>
              <a:t>Project Goals</a:t>
            </a:r>
          </a:p>
          <a:p>
            <a:pPr marL="61913" lvl="1"/>
            <a:r>
              <a:rPr lang="en-US" sz="2000" i="1" dirty="0">
                <a:latin typeface="Calibri Light"/>
                <a:cs typeface="Calibri Light"/>
              </a:rPr>
              <a:t>Improving air quality and energy savings to:</a:t>
            </a:r>
          </a:p>
          <a:p>
            <a:pPr marL="685800" lvl="1" indent="-285750">
              <a:spcBef>
                <a:spcPts val="300"/>
              </a:spcBef>
              <a:spcAft>
                <a:spcPts val="300"/>
              </a:spcAft>
              <a:buFont typeface="Arial" panose="020B0604020202020204" pitchFamily="34" charset="0"/>
              <a:buChar char="•"/>
            </a:pPr>
            <a:r>
              <a:rPr lang="en-US" sz="2000" i="1" dirty="0">
                <a:latin typeface="Calibri Light"/>
                <a:cs typeface="Calibri Light"/>
              </a:rPr>
              <a:t>Reduce chronic absenteeism</a:t>
            </a:r>
          </a:p>
          <a:p>
            <a:pPr marL="685800" lvl="1" indent="-285750">
              <a:spcBef>
                <a:spcPts val="300"/>
              </a:spcBef>
              <a:spcAft>
                <a:spcPts val="300"/>
              </a:spcAft>
              <a:buFont typeface="Arial" panose="020B0604020202020204" pitchFamily="34" charset="0"/>
              <a:buChar char="•"/>
            </a:pPr>
            <a:r>
              <a:rPr lang="en-US" sz="2000" i="1" dirty="0">
                <a:latin typeface="Calibri Light"/>
                <a:cs typeface="Calibri Light"/>
              </a:rPr>
              <a:t>Shift energy savings to student learning support</a:t>
            </a: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4" name="Picture 3">
            <a:extLst>
              <a:ext uri="{FF2B5EF4-FFF2-40B4-BE49-F238E27FC236}">
                <a16:creationId xmlns:a16="http://schemas.microsoft.com/office/drawing/2014/main" id="{7714FA90-3009-DF77-F4D2-7047D821B086}"/>
              </a:ext>
            </a:extLst>
          </p:cNvPr>
          <p:cNvPicPr>
            <a:picLocks/>
          </p:cNvPicPr>
          <p:nvPr/>
        </p:nvPicPr>
        <p:blipFill rotWithShape="1">
          <a:blip r:embed="rId2" cstate="print">
            <a:extLst>
              <a:ext uri="{28A0092B-C50C-407E-A947-70E740481C1C}">
                <a14:useLocalDpi xmlns:a14="http://schemas.microsoft.com/office/drawing/2010/main" val="0"/>
              </a:ext>
            </a:extLst>
          </a:blip>
          <a:srcRect b="47222"/>
          <a:stretch/>
        </p:blipFill>
        <p:spPr bwMode="auto">
          <a:xfrm>
            <a:off x="1172580" y="113785"/>
            <a:ext cx="2203931" cy="539102"/>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25B06489-260D-9CC1-5833-A40C632EBAEF}"/>
              </a:ext>
            </a:extLst>
          </p:cNvPr>
          <p:cNvSpPr txBox="1"/>
          <p:nvPr/>
        </p:nvSpPr>
        <p:spPr>
          <a:xfrm>
            <a:off x="3561702" y="5056"/>
            <a:ext cx="4496849" cy="738664"/>
          </a:xfrm>
          <a:prstGeom prst="rect">
            <a:avLst/>
          </a:prstGeom>
          <a:noFill/>
        </p:spPr>
        <p:txBody>
          <a:bodyPr wrap="square" rtlCol="0">
            <a:spAutoFit/>
          </a:bodyPr>
          <a:lstStyle/>
          <a:p>
            <a:r>
              <a:rPr lang="en-US" sz="2400" b="1" i="1" dirty="0">
                <a:solidFill>
                  <a:srgbClr val="5B9F9F"/>
                </a:solidFill>
              </a:rPr>
              <a:t>Renew Pennsylvania Schools – </a:t>
            </a:r>
            <a:r>
              <a:rPr lang="en-US" b="1" i="1" dirty="0">
                <a:solidFill>
                  <a:srgbClr val="5B9F9F"/>
                </a:solidFill>
              </a:rPr>
              <a:t>Montgomery ASD and Williamsport ASD</a:t>
            </a:r>
            <a:endParaRPr lang="en-US" sz="2400" b="1" i="1" dirty="0">
              <a:solidFill>
                <a:srgbClr val="5B9F9F"/>
              </a:solidFill>
            </a:endParaRPr>
          </a:p>
        </p:txBody>
      </p:sp>
      <p:pic>
        <p:nvPicPr>
          <p:cNvPr id="12" name="Picture 11" descr="A school building with numbers and text&#10;&#10;Description automatically generated">
            <a:extLst>
              <a:ext uri="{FF2B5EF4-FFF2-40B4-BE49-F238E27FC236}">
                <a16:creationId xmlns:a16="http://schemas.microsoft.com/office/drawing/2014/main" id="{35A0E520-1A69-0C21-E92E-3132B7EED7A2}"/>
              </a:ext>
            </a:extLst>
          </p:cNvPr>
          <p:cNvPicPr>
            <a:picLocks noChangeAspect="1"/>
          </p:cNvPicPr>
          <p:nvPr/>
        </p:nvPicPr>
        <p:blipFill rotWithShape="1">
          <a:blip r:embed="rId3">
            <a:extLst>
              <a:ext uri="{28A0092B-C50C-407E-A947-70E740481C1C}">
                <a14:useLocalDpi xmlns:a14="http://schemas.microsoft.com/office/drawing/2010/main" val="0"/>
              </a:ext>
            </a:extLst>
          </a:blip>
          <a:srcRect l="7330" t="5376" r="3883" b="11383"/>
          <a:stretch/>
        </p:blipFill>
        <p:spPr>
          <a:xfrm>
            <a:off x="6934198" y="2497017"/>
            <a:ext cx="4299857" cy="4031308"/>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3.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docProps/app.xml><?xml version="1.0" encoding="utf-8"?>
<Properties xmlns="http://schemas.openxmlformats.org/officeDocument/2006/extended-properties" xmlns:vt="http://schemas.openxmlformats.org/officeDocument/2006/docPropsVTypes">
  <Template/>
  <TotalTime>133</TotalTime>
  <Words>178</Words>
  <Application>Microsoft Office PowerPoint</Application>
  <PresentationFormat>Widescreen</PresentationFormat>
  <Paragraphs>12</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Team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subject/>
  <dc:creator>Carolyn Snyder</dc:creator>
  <cp:keywords/>
  <dc:description/>
  <cp:lastModifiedBy>Johna Rodgers</cp:lastModifiedBy>
  <cp:revision>13</cp:revision>
  <dcterms:created xsi:type="dcterms:W3CDTF">2021-11-15T00:59:02Z</dcterms:created>
  <dcterms:modified xsi:type="dcterms:W3CDTF">2024-06-12T16:59:56Z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