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2A8DF"/>
    <a:srgbClr val="02A1DF"/>
    <a:srgbClr val="027FDF"/>
    <a:srgbClr val="9FCBED"/>
    <a:srgbClr val="EDF6FB"/>
    <a:srgbClr val="499CA8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83"/>
    <p:restoredTop sz="94694"/>
  </p:normalViewPr>
  <p:slideViewPr>
    <p:cSldViewPr snapToGrid="0">
      <p:cViewPr>
        <p:scale>
          <a:sx n="109" d="100"/>
          <a:sy n="109" d="100"/>
        </p:scale>
        <p:origin x="-1352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6/12/24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">
            <a:extLst>
              <a:ext uri="{FF2B5EF4-FFF2-40B4-BE49-F238E27FC236}">
                <a16:creationId xmlns:a16="http://schemas.microsoft.com/office/drawing/2014/main" id="{55AB183F-7040-BC55-90B6-5C0BD2A681A8}"/>
              </a:ext>
            </a:extLst>
          </p:cNvPr>
          <p:cNvSpPr/>
          <p:nvPr/>
        </p:nvSpPr>
        <p:spPr>
          <a:xfrm>
            <a:off x="0" y="-52542"/>
            <a:ext cx="12192000" cy="664075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111" b="-1511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12" y="236323"/>
            <a:ext cx="11633200" cy="812800"/>
          </a:xfrm>
        </p:spPr>
        <p:txBody>
          <a:bodyPr/>
          <a:lstStyle/>
          <a:p>
            <a:r>
              <a:rPr lang="en-US" dirty="0"/>
              <a:t>ODE Oregon Disadvantaged Communities</a:t>
            </a:r>
            <a:br>
              <a:rPr lang="en-US" dirty="0"/>
            </a:br>
            <a: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Upgrading Oregon’s Disadvantaged Community Schools</a:t>
            </a:r>
            <a:b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85767" y="1033609"/>
            <a:ext cx="6805160" cy="2172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Description: </a:t>
            </a:r>
            <a:r>
              <a:rPr lang="en-US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Collaborating statewide, the Oregon Department of Education, SMART Local 16, Oregon State Association of Electrical Workers (OSAEW), Community System Solutions (CSS), and 11 schools across various districts—including Three Rivers/Josephine County, John Day/Grant, Tillamook, Winston-Dillard, Jefferson County, Douglas County/Roseburg, and South Umpqua—are joining forces to retrofit schools in Disadvantaged Communities. Their objective: to improve indoor air quality, energy efficiency, and infrastructure while simultaneously cutting costs.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of Schools</a:t>
            </a:r>
            <a:endParaRPr lang="en-US" sz="1400" i="1" dirty="0">
              <a:solidFill>
                <a:schemeClr val="tx1"/>
              </a:solidFill>
              <a:effectLst/>
              <a:latin typeface="Calibri Light"/>
              <a:ea typeface="Calibri" panose="020F0502020204030204" pitchFamily="34" charset="0"/>
              <a:cs typeface="Calibri Ligh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525FD5-3AC5-6031-796D-63A48F7F8264}"/>
              </a:ext>
            </a:extLst>
          </p:cNvPr>
          <p:cNvSpPr/>
          <p:nvPr/>
        </p:nvSpPr>
        <p:spPr>
          <a:xfrm>
            <a:off x="8827477" y="249908"/>
            <a:ext cx="3286207" cy="296628"/>
          </a:xfrm>
          <a:prstGeom prst="rect">
            <a:avLst/>
          </a:prstGeom>
          <a:noFill/>
          <a:ln w="28575">
            <a:solidFill>
              <a:srgbClr val="02A8DF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248128"/>
                      <a:gd name="connsiteY0" fmla="*/ 0 h 5396473"/>
                      <a:gd name="connsiteX1" fmla="*/ 4248128 w 4248128"/>
                      <a:gd name="connsiteY1" fmla="*/ 0 h 5396473"/>
                      <a:gd name="connsiteX2" fmla="*/ 4248128 w 4248128"/>
                      <a:gd name="connsiteY2" fmla="*/ 5396473 h 5396473"/>
                      <a:gd name="connsiteX3" fmla="*/ 0 w 4248128"/>
                      <a:gd name="connsiteY3" fmla="*/ 5396473 h 5396473"/>
                      <a:gd name="connsiteX4" fmla="*/ 0 w 4248128"/>
                      <a:gd name="connsiteY4" fmla="*/ 0 h 53964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248128" h="5396473" extrusionOk="0">
                        <a:moveTo>
                          <a:pt x="0" y="0"/>
                        </a:moveTo>
                        <a:cubicBezTo>
                          <a:pt x="2080680" y="118645"/>
                          <a:pt x="2643837" y="116012"/>
                          <a:pt x="4248128" y="0"/>
                        </a:cubicBezTo>
                        <a:cubicBezTo>
                          <a:pt x="4115246" y="1554257"/>
                          <a:pt x="4333079" y="4531103"/>
                          <a:pt x="4248128" y="5396473"/>
                        </a:cubicBezTo>
                        <a:cubicBezTo>
                          <a:pt x="2759555" y="5531073"/>
                          <a:pt x="570286" y="5239277"/>
                          <a:pt x="0" y="5396473"/>
                        </a:cubicBezTo>
                        <a:cubicBezTo>
                          <a:pt x="-20187" y="4636308"/>
                          <a:pt x="-152480" y="1706012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316701" y="207982"/>
            <a:ext cx="3875299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AFA118-3D33-474E-0582-1178C64E35CB}"/>
              </a:ext>
            </a:extLst>
          </p:cNvPr>
          <p:cNvSpPr txBox="1"/>
          <p:nvPr/>
        </p:nvSpPr>
        <p:spPr>
          <a:xfrm>
            <a:off x="592083" y="5687608"/>
            <a:ext cx="615662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Grant funding is urgently needed to modernize infrastructure in Oregon schools serving economically disadvantaged and diverse communities, ensuring safe, energy-efficient learning spaces for students facing economic challenges.</a:t>
            </a:r>
            <a:endParaRPr lang="en-US" sz="1400" b="1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74793BC-60E2-878C-B777-B2950BCA639E}"/>
              </a:ext>
            </a:extLst>
          </p:cNvPr>
          <p:cNvCxnSpPr>
            <a:cxnSpLocks/>
          </p:cNvCxnSpPr>
          <p:nvPr/>
        </p:nvCxnSpPr>
        <p:spPr>
          <a:xfrm>
            <a:off x="0" y="899468"/>
            <a:ext cx="12192000" cy="0"/>
          </a:xfrm>
          <a:prstGeom prst="line">
            <a:avLst/>
          </a:prstGeom>
          <a:ln>
            <a:solidFill>
              <a:srgbClr val="02A8D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53C85DC-18CE-2B83-DA5D-9DEBEA3A01D9}"/>
              </a:ext>
            </a:extLst>
          </p:cNvPr>
          <p:cNvSpPr/>
          <p:nvPr/>
        </p:nvSpPr>
        <p:spPr>
          <a:xfrm>
            <a:off x="7234244" y="1046345"/>
            <a:ext cx="4248128" cy="5396473"/>
          </a:xfrm>
          <a:prstGeom prst="rect">
            <a:avLst/>
          </a:prstGeom>
          <a:solidFill>
            <a:srgbClr val="02A8DF">
              <a:alpha val="5405"/>
            </a:srgbClr>
          </a:solidFill>
          <a:ln w="28575">
            <a:solidFill>
              <a:srgbClr val="02A8DF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248128"/>
                      <a:gd name="connsiteY0" fmla="*/ 0 h 5396473"/>
                      <a:gd name="connsiteX1" fmla="*/ 4248128 w 4248128"/>
                      <a:gd name="connsiteY1" fmla="*/ 0 h 5396473"/>
                      <a:gd name="connsiteX2" fmla="*/ 4248128 w 4248128"/>
                      <a:gd name="connsiteY2" fmla="*/ 5396473 h 5396473"/>
                      <a:gd name="connsiteX3" fmla="*/ 0 w 4248128"/>
                      <a:gd name="connsiteY3" fmla="*/ 5396473 h 5396473"/>
                      <a:gd name="connsiteX4" fmla="*/ 0 w 4248128"/>
                      <a:gd name="connsiteY4" fmla="*/ 0 h 53964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248128" h="5396473" extrusionOk="0">
                        <a:moveTo>
                          <a:pt x="0" y="0"/>
                        </a:moveTo>
                        <a:cubicBezTo>
                          <a:pt x="2080680" y="118645"/>
                          <a:pt x="2643837" y="116012"/>
                          <a:pt x="4248128" y="0"/>
                        </a:cubicBezTo>
                        <a:cubicBezTo>
                          <a:pt x="4115246" y="1554257"/>
                          <a:pt x="4333079" y="4531103"/>
                          <a:pt x="4248128" y="5396473"/>
                        </a:cubicBezTo>
                        <a:cubicBezTo>
                          <a:pt x="2759555" y="5531073"/>
                          <a:pt x="570286" y="5239277"/>
                          <a:pt x="0" y="5396473"/>
                        </a:cubicBezTo>
                        <a:cubicBezTo>
                          <a:pt x="-20187" y="4636308"/>
                          <a:pt x="-152480" y="1706012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28947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7412281" y="1046345"/>
            <a:ext cx="5095726" cy="153888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2000" b="1" dirty="0">
                <a:latin typeface="Calibri"/>
                <a:cs typeface="Calibri"/>
              </a:rPr>
              <a:t>            Project Goals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0" i="0" dirty="0">
                <a:effectLst/>
                <a:latin typeface="ui-sans-serif"/>
              </a:rPr>
              <a:t> Enhance IAQ, health, and learning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effectLst/>
                <a:latin typeface="ui-sans-serif"/>
              </a:rPr>
              <a:t> Improve energy efficiency and renewables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effectLst/>
                <a:latin typeface="ui-sans-serif"/>
              </a:rPr>
              <a:t> Modernize outdated infrastructure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effectLst/>
                <a:latin typeface="ui-sans-serif"/>
              </a:rPr>
              <a:t> Reduce operational and maintenance costs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F0A8382-B8CB-EB6C-C519-A3C865BB2C41}"/>
              </a:ext>
            </a:extLst>
          </p:cNvPr>
          <p:cNvSpPr/>
          <p:nvPr/>
        </p:nvSpPr>
        <p:spPr>
          <a:xfrm>
            <a:off x="746080" y="3237075"/>
            <a:ext cx="4848452" cy="2423422"/>
          </a:xfrm>
          <a:prstGeom prst="rect">
            <a:avLst/>
          </a:prstGeom>
          <a:solidFill>
            <a:srgbClr val="02A8DF">
              <a:alpha val="5405"/>
            </a:srgbClr>
          </a:solidFill>
          <a:ln w="28575">
            <a:solidFill>
              <a:srgbClr val="02A8DF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248128"/>
                      <a:gd name="connsiteY0" fmla="*/ 0 h 5396473"/>
                      <a:gd name="connsiteX1" fmla="*/ 4248128 w 4248128"/>
                      <a:gd name="connsiteY1" fmla="*/ 0 h 5396473"/>
                      <a:gd name="connsiteX2" fmla="*/ 4248128 w 4248128"/>
                      <a:gd name="connsiteY2" fmla="*/ 5396473 h 5396473"/>
                      <a:gd name="connsiteX3" fmla="*/ 0 w 4248128"/>
                      <a:gd name="connsiteY3" fmla="*/ 5396473 h 5396473"/>
                      <a:gd name="connsiteX4" fmla="*/ 0 w 4248128"/>
                      <a:gd name="connsiteY4" fmla="*/ 0 h 53964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248128" h="5396473" extrusionOk="0">
                        <a:moveTo>
                          <a:pt x="0" y="0"/>
                        </a:moveTo>
                        <a:cubicBezTo>
                          <a:pt x="2080680" y="118645"/>
                          <a:pt x="2643837" y="116012"/>
                          <a:pt x="4248128" y="0"/>
                        </a:cubicBezTo>
                        <a:cubicBezTo>
                          <a:pt x="4115246" y="1554257"/>
                          <a:pt x="4333079" y="4531103"/>
                          <a:pt x="4248128" y="5396473"/>
                        </a:cubicBezTo>
                        <a:cubicBezTo>
                          <a:pt x="2759555" y="5531073"/>
                          <a:pt x="570286" y="5239277"/>
                          <a:pt x="0" y="5396473"/>
                        </a:cubicBezTo>
                        <a:cubicBezTo>
                          <a:pt x="-20187" y="4636308"/>
                          <a:pt x="-152480" y="1706012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28947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A screenshot of a number of schools&#10;&#10;Description automatically generated">
            <a:extLst>
              <a:ext uri="{FF2B5EF4-FFF2-40B4-BE49-F238E27FC236}">
                <a16:creationId xmlns:a16="http://schemas.microsoft.com/office/drawing/2014/main" id="{795DC598-A8A7-702C-F754-1E3B88437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25" y="3267836"/>
            <a:ext cx="4848452" cy="2386199"/>
          </a:xfrm>
          <a:prstGeom prst="rect">
            <a:avLst/>
          </a:prstGeom>
        </p:spPr>
      </p:pic>
      <p:pic>
        <p:nvPicPr>
          <p:cNvPr id="9" name="Picture 8" descr="A diagram of energy efficiency&#10;&#10;Description automatically generated">
            <a:extLst>
              <a:ext uri="{FF2B5EF4-FFF2-40B4-BE49-F238E27FC236}">
                <a16:creationId xmlns:a16="http://schemas.microsoft.com/office/drawing/2014/main" id="{F2B0CD74-218C-081B-1FC1-830F345306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906" y="2420233"/>
            <a:ext cx="4120131" cy="412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7023</TotalTime>
  <Words>174</Words>
  <Application>Microsoft Macintosh PowerPoint</Application>
  <PresentationFormat>Widescreen</PresentationFormat>
  <Paragraphs>11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5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ui-sans-serif</vt:lpstr>
      <vt:lpstr>Wingdings</vt:lpstr>
      <vt:lpstr>EERE PPT_widescreen</vt:lpstr>
      <vt:lpstr>1_EERE PPT</vt:lpstr>
      <vt:lpstr>think-cell Slide</vt:lpstr>
      <vt:lpstr>ODE Oregon Disadvantaged Communities Upgrading Oregon’s Disadvantaged Community Schools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Mika Mckenzie</cp:lastModifiedBy>
  <cp:revision>28</cp:revision>
  <dcterms:created xsi:type="dcterms:W3CDTF">2021-11-15T00:59:02Z</dcterms:created>
  <dcterms:modified xsi:type="dcterms:W3CDTF">2024-06-12T23:11:41Z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