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02"/>
    <p:restoredTop sz="94694"/>
  </p:normalViewPr>
  <p:slideViewPr>
    <p:cSldViewPr snapToGrid="0">
      <p:cViewPr>
        <p:scale>
          <a:sx n="140" d="100"/>
          <a:sy n="140" d="100"/>
        </p:scale>
        <p:origin x="1456" y="-6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78315" y="897334"/>
            <a:ext cx="7142291" cy="56309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1400" b="0" dirty="0">
                <a:solidFill>
                  <a:srgbClr val="000000"/>
                </a:solidFill>
                <a:effectLst/>
                <a:latin typeface="Calibri" panose="020F0502020204030204" pitchFamily="34" charset="0"/>
                <a:ea typeface="Calibri" panose="020F0502020204030204" pitchFamily="34" charset="0"/>
              </a:rPr>
              <a:t>EFFICIENT: </a:t>
            </a:r>
            <a:r>
              <a:rPr lang="en-US" sz="1400" b="1" dirty="0">
                <a:solidFill>
                  <a:srgbClr val="000000"/>
                </a:solidFill>
                <a:effectLst/>
                <a:latin typeface="Calibri" panose="020F0502020204030204" pitchFamily="34" charset="0"/>
                <a:ea typeface="Calibri" panose="020F0502020204030204" pitchFamily="34" charset="0"/>
              </a:rPr>
              <a:t>E</a:t>
            </a:r>
            <a:r>
              <a:rPr lang="en-US" sz="1400" b="0" dirty="0">
                <a:solidFill>
                  <a:srgbClr val="000000"/>
                </a:solidFill>
                <a:effectLst/>
                <a:latin typeface="Calibri" panose="020F0502020204030204" pitchFamily="34" charset="0"/>
                <a:ea typeface="Calibri" panose="020F0502020204030204" pitchFamily="34" charset="0"/>
              </a:rPr>
              <a:t>ffective and </a:t>
            </a:r>
            <a:r>
              <a:rPr lang="en-US" sz="1400" b="1" dirty="0">
                <a:solidFill>
                  <a:srgbClr val="000000"/>
                </a:solidFill>
                <a:effectLst/>
                <a:latin typeface="Calibri" panose="020F0502020204030204" pitchFamily="34" charset="0"/>
                <a:ea typeface="Calibri" panose="020F0502020204030204" pitchFamily="34" charset="0"/>
              </a:rPr>
              <a:t>F</a:t>
            </a:r>
            <a:r>
              <a:rPr lang="en-US" sz="1400" b="0" dirty="0">
                <a:solidFill>
                  <a:srgbClr val="000000"/>
                </a:solidFill>
                <a:effectLst/>
                <a:latin typeface="Calibri" panose="020F0502020204030204" pitchFamily="34" charset="0"/>
                <a:ea typeface="Calibri" panose="020F0502020204030204" pitchFamily="34" charset="0"/>
              </a:rPr>
              <a:t>ocused </a:t>
            </a:r>
            <a:r>
              <a:rPr lang="en-US" sz="1400" b="1" dirty="0">
                <a:solidFill>
                  <a:srgbClr val="000000"/>
                </a:solidFill>
                <a:effectLst/>
                <a:latin typeface="Calibri" panose="020F0502020204030204" pitchFamily="34" charset="0"/>
                <a:ea typeface="Calibri" panose="020F0502020204030204" pitchFamily="34" charset="0"/>
              </a:rPr>
              <a:t>F</a:t>
            </a:r>
            <a:r>
              <a:rPr lang="en-US" sz="1400" b="0" dirty="0">
                <a:solidFill>
                  <a:srgbClr val="000000"/>
                </a:solidFill>
                <a:effectLst/>
                <a:latin typeface="Calibri" panose="020F0502020204030204" pitchFamily="34" charset="0"/>
                <a:ea typeface="Calibri" panose="020F0502020204030204" pitchFamily="34" charset="0"/>
              </a:rPr>
              <a:t>acility</a:t>
            </a:r>
            <a:r>
              <a:rPr lang="en-US" sz="1400" b="1" dirty="0">
                <a:solidFill>
                  <a:srgbClr val="000000"/>
                </a:solidFill>
                <a:effectLst/>
                <a:latin typeface="Calibri" panose="020F0502020204030204" pitchFamily="34" charset="0"/>
                <a:ea typeface="Calibri" panose="020F0502020204030204" pitchFamily="34" charset="0"/>
              </a:rPr>
              <a:t> I</a:t>
            </a:r>
            <a:r>
              <a:rPr lang="en-US" sz="1400" b="0" dirty="0">
                <a:solidFill>
                  <a:srgbClr val="000000"/>
                </a:solidFill>
                <a:effectLst/>
                <a:latin typeface="Calibri" panose="020F0502020204030204" pitchFamily="34" charset="0"/>
                <a:ea typeface="Calibri" panose="020F0502020204030204" pitchFamily="34" charset="0"/>
              </a:rPr>
              <a:t>mprovements to </a:t>
            </a:r>
            <a:r>
              <a:rPr lang="en-US" sz="1400" b="1" dirty="0">
                <a:solidFill>
                  <a:srgbClr val="000000"/>
                </a:solidFill>
                <a:effectLst/>
                <a:latin typeface="Calibri" panose="020F0502020204030204" pitchFamily="34" charset="0"/>
                <a:ea typeface="Calibri" panose="020F0502020204030204" pitchFamily="34" charset="0"/>
              </a:rPr>
              <a:t>C</a:t>
            </a:r>
            <a:r>
              <a:rPr lang="en-US" sz="1400" b="0" dirty="0">
                <a:solidFill>
                  <a:srgbClr val="000000"/>
                </a:solidFill>
                <a:effectLst/>
                <a:latin typeface="Calibri" panose="020F0502020204030204" pitchFamily="34" charset="0"/>
                <a:ea typeface="Calibri" panose="020F0502020204030204" pitchFamily="34" charset="0"/>
              </a:rPr>
              <a:t>reate </a:t>
            </a:r>
            <a:r>
              <a:rPr lang="en-US" sz="1400" b="0" dirty="0" err="1">
                <a:solidFill>
                  <a:srgbClr val="000000"/>
                </a:solidFill>
                <a:effectLst/>
                <a:latin typeface="Calibri" panose="020F0502020204030204" pitchFamily="34" charset="0"/>
                <a:ea typeface="Calibri" panose="020F0502020204030204" pitchFamily="34" charset="0"/>
              </a:rPr>
              <a:t>v</a:t>
            </a:r>
            <a:r>
              <a:rPr lang="en-US" sz="1400" b="1" dirty="0" err="1">
                <a:solidFill>
                  <a:srgbClr val="000000"/>
                </a:solidFill>
                <a:effectLst/>
                <a:latin typeface="Calibri" panose="020F0502020204030204" pitchFamily="34" charset="0"/>
                <a:ea typeface="Calibri" panose="020F0502020204030204" pitchFamily="34" charset="0"/>
              </a:rPr>
              <a:t>I</a:t>
            </a:r>
            <a:r>
              <a:rPr lang="en-US" sz="1400" b="0" dirty="0" err="1">
                <a:solidFill>
                  <a:srgbClr val="000000"/>
                </a:solidFill>
                <a:effectLst/>
                <a:latin typeface="Calibri" panose="020F0502020204030204" pitchFamily="34" charset="0"/>
                <a:ea typeface="Calibri" panose="020F0502020204030204" pitchFamily="34" charset="0"/>
              </a:rPr>
              <a:t>tal</a:t>
            </a:r>
            <a:r>
              <a:rPr lang="en-US" sz="1400" b="1" dirty="0">
                <a:solidFill>
                  <a:srgbClr val="000000"/>
                </a:solidFill>
                <a:effectLst/>
                <a:latin typeface="Calibri" panose="020F0502020204030204" pitchFamily="34" charset="0"/>
                <a:ea typeface="Calibri" panose="020F0502020204030204" pitchFamily="34" charset="0"/>
              </a:rPr>
              <a:t> En</a:t>
            </a:r>
            <a:r>
              <a:rPr lang="en-US" sz="1400" b="0" dirty="0">
                <a:solidFill>
                  <a:srgbClr val="000000"/>
                </a:solidFill>
                <a:effectLst/>
                <a:latin typeface="Calibri" panose="020F0502020204030204" pitchFamily="34" charset="0"/>
                <a:ea typeface="Calibri" panose="020F0502020204030204" pitchFamily="34" charset="0"/>
              </a:rPr>
              <a:t>ergy</a:t>
            </a:r>
            <a:r>
              <a:rPr lang="en-US" sz="1400" b="1" dirty="0">
                <a:solidFill>
                  <a:srgbClr val="000000"/>
                </a:solidFill>
                <a:effectLst/>
                <a:latin typeface="Calibri" panose="020F0502020204030204" pitchFamily="34" charset="0"/>
                <a:ea typeface="Calibri" panose="020F0502020204030204" pitchFamily="34" charset="0"/>
              </a:rPr>
              <a:t> </a:t>
            </a:r>
            <a:r>
              <a:rPr lang="en-US" sz="1400" b="0" dirty="0" err="1">
                <a:solidFill>
                  <a:srgbClr val="000000"/>
                </a:solidFill>
                <a:effectLst/>
                <a:latin typeface="Calibri" panose="020F0502020204030204" pitchFamily="34" charset="0"/>
                <a:ea typeface="Calibri" panose="020F0502020204030204" pitchFamily="34" charset="0"/>
              </a:rPr>
              <a:t>savi</a:t>
            </a:r>
            <a:r>
              <a:rPr lang="en-US" sz="1400" b="1" dirty="0" err="1">
                <a:solidFill>
                  <a:srgbClr val="000000"/>
                </a:solidFill>
                <a:effectLst/>
                <a:latin typeface="Calibri" panose="020F0502020204030204" pitchFamily="34" charset="0"/>
                <a:ea typeface="Calibri" panose="020F0502020204030204" pitchFamily="34" charset="0"/>
              </a:rPr>
              <a:t>N</a:t>
            </a:r>
            <a:r>
              <a:rPr lang="en-US" sz="1400" b="0" dirty="0" err="1">
                <a:solidFill>
                  <a:srgbClr val="000000"/>
                </a:solidFill>
                <a:effectLst/>
                <a:latin typeface="Calibri" panose="020F0502020204030204" pitchFamily="34" charset="0"/>
                <a:ea typeface="Calibri" panose="020F0502020204030204" pitchFamily="34" charset="0"/>
              </a:rPr>
              <a:t>gs</a:t>
            </a:r>
            <a:r>
              <a:rPr lang="en-US" sz="1400" b="1" dirty="0">
                <a:solidFill>
                  <a:srgbClr val="000000"/>
                </a:solidFill>
                <a:effectLst/>
                <a:latin typeface="Calibri" panose="020F0502020204030204" pitchFamily="34" charset="0"/>
                <a:ea typeface="Calibri" panose="020F0502020204030204" pitchFamily="34" charset="0"/>
              </a:rPr>
              <a:t> </a:t>
            </a:r>
            <a:r>
              <a:rPr lang="en-US" sz="1400" b="0" dirty="0">
                <a:solidFill>
                  <a:srgbClr val="000000"/>
                </a:solidFill>
                <a:effectLst/>
                <a:latin typeface="Calibri" panose="020F0502020204030204" pitchFamily="34" charset="0"/>
                <a:ea typeface="Calibri" panose="020F0502020204030204" pitchFamily="34" charset="0"/>
              </a:rPr>
              <a:t>­in </a:t>
            </a:r>
            <a:r>
              <a:rPr lang="en-US" sz="1400" b="1" dirty="0">
                <a:solidFill>
                  <a:srgbClr val="000000"/>
                </a:solidFill>
                <a:effectLst/>
                <a:latin typeface="Calibri" panose="020F0502020204030204" pitchFamily="34" charset="0"/>
                <a:ea typeface="Calibri" panose="020F0502020204030204" pitchFamily="34" charset="0"/>
              </a:rPr>
              <a:t>T</a:t>
            </a:r>
            <a:r>
              <a:rPr lang="en-US" sz="1400" b="0" dirty="0">
                <a:solidFill>
                  <a:srgbClr val="000000"/>
                </a:solidFill>
                <a:effectLst/>
                <a:latin typeface="Calibri" panose="020F0502020204030204" pitchFamily="34" charset="0"/>
                <a:ea typeface="Calibri" panose="020F0502020204030204" pitchFamily="34" charset="0"/>
              </a:rPr>
              <a:t>oledo </a:t>
            </a:r>
            <a:endParaRPr lang="en-US" sz="1400" b="1"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14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dirty="0">
                <a:solidFill>
                  <a:schemeClr val="tx1"/>
                </a:solidFill>
                <a:latin typeface="Calibri" panose="020F0502020204030204" pitchFamily="34" charset="0"/>
                <a:cs typeface="Calibri" panose="020F0502020204030204" pitchFamily="34" charset="0"/>
              </a:rPr>
              <a:t>This project includes installation of energy efficient, health, and safety equipment in 10 school buildings: </a:t>
            </a:r>
            <a:r>
              <a:rPr lang="en-US" sz="1400" dirty="0">
                <a:latin typeface="Calibri" panose="020F0502020204030204" pitchFamily="34" charset="0"/>
                <a:ea typeface="Calibri" panose="020F0502020204030204" pitchFamily="34" charset="0"/>
                <a:cs typeface="Times New Roman" panose="02020603050405020304" pitchFamily="18" charset="0"/>
              </a:rPr>
              <a:t>N</a:t>
            </a:r>
            <a:r>
              <a:rPr lang="en-US" sz="1400" dirty="0">
                <a:effectLst/>
                <a:latin typeface="Calibri" panose="020F0502020204030204" pitchFamily="34" charset="0"/>
                <a:ea typeface="Calibri" panose="020F0502020204030204" pitchFamily="34" charset="0"/>
                <a:cs typeface="Times New Roman" panose="02020603050405020304" pitchFamily="18" charset="0"/>
              </a:rPr>
              <a:t>ew HVAC Direct Digital Control Systems (DDC) including 1) Temperature Control upgrades programmed into the sequence of operation for the control of the HVAC systems at each location including:  Supply Air Temperature Reset, Demand Control Ventilation, Optimal Start, Equipment Scheduling, Minimum VAV Box Damper Control (Flow) and Setback scheduling, 2) Exterior Parking Safety and Interior Building Lighting Upgrades to LED, 3) Lighting Control (interior and exterior) – Scheduling and use of occupancy sensors for control, 4) Installation of Ultraviolet light Air Coil disinfection systems (UV-C) and appropriate Air Filter System Upgrades (MERV 13), and 5) Indoor Air Quality monitoring and control with Environmental Smart Sensors (including CO2, Humidity and VOC’s). </a:t>
            </a:r>
            <a:endParaRPr lang="en-US" sz="1400" b="1" dirty="0">
              <a:solidFill>
                <a:schemeClr val="tx1"/>
              </a:solidFill>
              <a:latin typeface="Calibri"/>
              <a:cs typeface="Calibri"/>
            </a:endParaRPr>
          </a:p>
          <a:p>
            <a:pPr marL="400050" lvl="1" indent="0">
              <a:spcBef>
                <a:spcPts val="0"/>
              </a:spcBef>
              <a:spcAft>
                <a:spcPts val="1200"/>
              </a:spcAft>
              <a:buNone/>
            </a:pPr>
            <a:r>
              <a:rPr lang="en-US" sz="1400" b="1" dirty="0">
                <a:solidFill>
                  <a:schemeClr val="tx1"/>
                </a:solidFill>
                <a:latin typeface="Calibri"/>
                <a:cs typeface="Calibri"/>
              </a:rPr>
              <a:t>Summary of Need (Community, Facility)</a:t>
            </a:r>
            <a:br>
              <a:rPr lang="en-US" sz="1400" b="1" dirty="0">
                <a:solidFill>
                  <a:schemeClr val="tx1"/>
                </a:solidFill>
                <a:latin typeface="Calibri"/>
                <a:cs typeface="Calibri"/>
              </a:rPr>
            </a:br>
            <a:r>
              <a:rPr lang="en-US" sz="1400" i="1" dirty="0">
                <a:solidFill>
                  <a:srgbClr val="000000"/>
                </a:solidFill>
                <a:effectLst/>
                <a:latin typeface="Calibri" panose="020F0502020204030204" pitchFamily="34" charset="0"/>
                <a:ea typeface="Calibri" panose="020F0502020204030204" pitchFamily="34" charset="0"/>
              </a:rPr>
              <a:t>Community</a:t>
            </a:r>
            <a:r>
              <a:rPr lang="en-US" sz="1400" dirty="0">
                <a:solidFill>
                  <a:srgbClr val="000000"/>
                </a:solidFill>
                <a:effectLst/>
                <a:latin typeface="Calibri" panose="020F0502020204030204" pitchFamily="34" charset="0"/>
                <a:ea typeface="Calibri" panose="020F0502020204030204" pitchFamily="34" charset="0"/>
              </a:rPr>
              <a:t>. Each of the </a:t>
            </a:r>
            <a:r>
              <a:rPr lang="en-US" sz="1400" dirty="0">
                <a:solidFill>
                  <a:srgbClr val="000000"/>
                </a:solidFill>
                <a:latin typeface="Calibri" panose="020F0502020204030204" pitchFamily="34" charset="0"/>
                <a:ea typeface="Calibri" panose="020F0502020204030204" pitchFamily="34" charset="0"/>
              </a:rPr>
              <a:t>schools</a:t>
            </a:r>
            <a:r>
              <a:rPr lang="en-US" sz="1400" dirty="0">
                <a:solidFill>
                  <a:srgbClr val="000000"/>
                </a:solidFill>
                <a:effectLst/>
                <a:latin typeface="Calibri" panose="020F0502020204030204" pitchFamily="34" charset="0"/>
                <a:ea typeface="Calibri" panose="020F0502020204030204" pitchFamily="34" charset="0"/>
              </a:rPr>
              <a:t> have a high population of students eligible for free or reduced-price lunch (</a:t>
            </a:r>
            <a:r>
              <a:rPr lang="en-US" sz="1400" dirty="0">
                <a:effectLst/>
                <a:latin typeface="Calibri" panose="020F0502020204030204" pitchFamily="34" charset="0"/>
                <a:ea typeface="Calibri" panose="020F0502020204030204" pitchFamily="34" charset="0"/>
                <a:cs typeface="Times New Roman" panose="02020603050405020304" pitchFamily="18" charset="0"/>
              </a:rPr>
              <a:t>44% - 100% of students)</a:t>
            </a:r>
            <a:r>
              <a:rPr lang="en-US" sz="1400" dirty="0">
                <a:solidFill>
                  <a:srgbClr val="000000"/>
                </a:solidFill>
                <a:effectLst/>
                <a:latin typeface="Calibri" panose="020F0502020204030204" pitchFamily="34" charset="0"/>
                <a:ea typeface="Calibri" panose="020F0502020204030204" pitchFamily="34" charset="0"/>
              </a:rPr>
              <a:t>, are in NCES locale code 11 (large city) and qualify for Title I schoolwide programming. </a:t>
            </a:r>
            <a:r>
              <a:rPr lang="en-US" sz="1400" dirty="0">
                <a:effectLst/>
                <a:latin typeface="Calibri" panose="020F0502020204030204" pitchFamily="34" charset="0"/>
                <a:ea typeface="Calibri" panose="020F0502020204030204" pitchFamily="34" charset="0"/>
                <a:cs typeface="Times New Roman" panose="02020603050405020304" pitchFamily="18" charset="0"/>
              </a:rPr>
              <a:t>The non-white population ranges from 40%-80%. The high schools are in Disadvantaged Community (DAC) areas.</a:t>
            </a:r>
            <a:r>
              <a:rPr lang="en-US" sz="1400" dirty="0">
                <a:effectLst/>
              </a:rPr>
              <a:t> </a:t>
            </a:r>
            <a:r>
              <a:rPr lang="en-US" sz="1400" dirty="0">
                <a:solidFill>
                  <a:srgbClr val="000000"/>
                </a:solidFill>
                <a:effectLst/>
                <a:latin typeface="Calibri" panose="020F0502020204030204" pitchFamily="34" charset="0"/>
                <a:ea typeface="Calibri" panose="020F0502020204030204" pitchFamily="34" charset="0"/>
              </a:rPr>
              <a:t>The community needs include a) increasing employment in the urban core, b) reducing poverty, c) making buildings green and healthy, d) having walkable healthcare services near schools, and e) improving education.</a:t>
            </a:r>
          </a:p>
          <a:p>
            <a:pPr marL="400050" lvl="1" indent="0">
              <a:spcBef>
                <a:spcPts val="0"/>
              </a:spcBef>
              <a:spcAft>
                <a:spcPts val="1200"/>
              </a:spcAft>
              <a:buNone/>
            </a:pPr>
            <a:r>
              <a:rPr lang="en-US" sz="1400" i="1" dirty="0">
                <a:solidFill>
                  <a:srgbClr val="000000"/>
                </a:solidFill>
                <a:latin typeface="Calibri" panose="020F0502020204030204" pitchFamily="34" charset="0"/>
                <a:ea typeface="Calibri" panose="020F0502020204030204" pitchFamily="34" charset="0"/>
                <a:cs typeface="Calibri Light"/>
              </a:rPr>
              <a:t>Buildings</a:t>
            </a:r>
            <a:r>
              <a:rPr lang="en-US" sz="1400" dirty="0">
                <a:solidFill>
                  <a:srgbClr val="000000"/>
                </a:solidFill>
                <a:latin typeface="Calibri" panose="020F0502020204030204" pitchFamily="34" charset="0"/>
                <a:ea typeface="Calibri" panose="020F0502020204030204" pitchFamily="34" charset="0"/>
                <a:cs typeface="Calibri Light"/>
              </a:rPr>
              <a:t>:  3 High Schools (one with 3 buildings), 2 preschools, 1 grade 2-12 building &amp; 2 Elementary Schools</a:t>
            </a:r>
            <a:endParaRPr lang="en-US" sz="1400"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7220606" y="1373924"/>
            <a:ext cx="4980178" cy="1323439"/>
          </a:xfrm>
          <a:prstGeom prst="rect">
            <a:avLst/>
          </a:prstGeom>
          <a:noFill/>
        </p:spPr>
        <p:txBody>
          <a:bodyPr wrap="square" lIns="91440" tIns="45720" rIns="91440" bIns="45720" anchor="t">
            <a:spAutoFit/>
          </a:bodyPr>
          <a:lstStyle/>
          <a:p>
            <a:pPr indent="-57150">
              <a:spcAft>
                <a:spcPts val="1200"/>
              </a:spcAft>
            </a:pPr>
            <a:r>
              <a:rPr lang="en-US" sz="1400" b="1" dirty="0">
                <a:latin typeface="Calibri"/>
                <a:cs typeface="Calibri"/>
              </a:rPr>
              <a:t>Project Goals</a:t>
            </a:r>
            <a:endParaRPr lang="en-US" sz="1400" b="1" dirty="0">
              <a:latin typeface="Calibri" panose="020F0502020204030204" pitchFamily="34" charset="0"/>
              <a:cs typeface="Calibri" panose="020F0502020204030204" pitchFamily="34" charset="0"/>
            </a:endParaRPr>
          </a:p>
          <a:p>
            <a:pPr indent="-57150">
              <a:spcAft>
                <a:spcPts val="1200"/>
              </a:spcAft>
            </a:pPr>
            <a:r>
              <a:rPr lang="en-US"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Make energy savings and energy conservation measures/IAQ improvements at 10 legacy buildings that will lead to cost savings and health and safety improvements for occupants and members of the community who use the buildings.</a:t>
            </a:r>
            <a:endParaRPr lang="en-US" sz="1400" dirty="0">
              <a:effectLst/>
              <a:latin typeface="Calibri" panose="020F0502020204030204" pitchFamily="34" charset="0"/>
              <a:ea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754871" y="3429000"/>
            <a:ext cx="4213168" cy="294952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US" dirty="0"/>
          </a:p>
        </p:txBody>
      </p:sp>
      <p:sp>
        <p:nvSpPr>
          <p:cNvPr id="11" name="Title 1">
            <a:extLst>
              <a:ext uri="{FF2B5EF4-FFF2-40B4-BE49-F238E27FC236}">
                <a16:creationId xmlns:a16="http://schemas.microsoft.com/office/drawing/2014/main" id="{77100E66-3601-ED8B-F331-EC8C43653085}"/>
              </a:ext>
            </a:extLst>
          </p:cNvPr>
          <p:cNvSpPr txBox="1">
            <a:spLocks noGrp="1"/>
          </p:cNvSpPr>
          <p:nvPr>
            <p:ph type="title"/>
          </p:nvPr>
        </p:nvSpPr>
        <p:spPr bwMode="auto">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a:lstStyle>
          <a:p>
            <a:r>
              <a:rPr lang="en-US" sz="3600" dirty="0">
                <a:solidFill>
                  <a:schemeClr val="accent5"/>
                </a:solidFill>
                <a:ea typeface="Verdana" panose="020B0604030504040204" pitchFamily="34" charset="0"/>
              </a:rPr>
              <a:t>Toledo City Schools</a:t>
            </a:r>
            <a:endParaRPr lang="en-US" dirty="0"/>
          </a:p>
        </p:txBody>
      </p:sp>
      <p:pic>
        <p:nvPicPr>
          <p:cNvPr id="14" name="Picture 13" descr="A picture containing text&#10;&#10;Description automatically generated">
            <a:extLst>
              <a:ext uri="{FF2B5EF4-FFF2-40B4-BE49-F238E27FC236}">
                <a16:creationId xmlns:a16="http://schemas.microsoft.com/office/drawing/2014/main" id="{5B218DED-5A59-6A8C-C81D-506673F3E1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41639" y="3647089"/>
            <a:ext cx="2126539" cy="643836"/>
          </a:xfrm>
          <a:prstGeom prst="rect">
            <a:avLst/>
          </a:prstGeom>
        </p:spPr>
      </p:pic>
      <p:pic>
        <p:nvPicPr>
          <p:cNvPr id="17" name="Picture 16" descr="Text&#10;&#10;Description automatically generated">
            <a:extLst>
              <a:ext uri="{FF2B5EF4-FFF2-40B4-BE49-F238E27FC236}">
                <a16:creationId xmlns:a16="http://schemas.microsoft.com/office/drawing/2014/main" id="{B8849CF4-135C-DA97-3966-61A318F42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08611" y="3601534"/>
            <a:ext cx="1553557" cy="689391"/>
          </a:xfrm>
          <a:prstGeom prst="rect">
            <a:avLst/>
          </a:prstGeom>
        </p:spPr>
      </p:pic>
      <p:pic>
        <p:nvPicPr>
          <p:cNvPr id="18" name="Picture 17" descr="Logo, company name&#10;&#10;Description automatically generated">
            <a:extLst>
              <a:ext uri="{FF2B5EF4-FFF2-40B4-BE49-F238E27FC236}">
                <a16:creationId xmlns:a16="http://schemas.microsoft.com/office/drawing/2014/main" id="{D7A4BCEA-5E61-DED1-C4ED-7541D1CA0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49740" y="4352352"/>
            <a:ext cx="2218438" cy="84468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AE75C7BF-7062-7508-8FFC-3FCF94EB94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89764" y="5575187"/>
            <a:ext cx="1657966" cy="554918"/>
          </a:xfrm>
          <a:prstGeom prst="rect">
            <a:avLst/>
          </a:prstGeom>
        </p:spPr>
      </p:pic>
      <p:pic>
        <p:nvPicPr>
          <p:cNvPr id="4" name="Picture 3" descr="A black and red logo&#10;&#10;Description automatically generated">
            <a:extLst>
              <a:ext uri="{FF2B5EF4-FFF2-40B4-BE49-F238E27FC236}">
                <a16:creationId xmlns:a16="http://schemas.microsoft.com/office/drawing/2014/main" id="{BA185B53-B5C3-0BD1-349B-7ABDD4BAA7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64109" y="4472473"/>
            <a:ext cx="677313" cy="738332"/>
          </a:xfrm>
          <a:prstGeom prst="rect">
            <a:avLst/>
          </a:prstGeom>
        </p:spPr>
      </p:pic>
      <p:pic>
        <p:nvPicPr>
          <p:cNvPr id="9" name="Picture 8" descr="A logo on a white background&#10;&#10;Description automatically generated">
            <a:extLst>
              <a:ext uri="{FF2B5EF4-FFF2-40B4-BE49-F238E27FC236}">
                <a16:creationId xmlns:a16="http://schemas.microsoft.com/office/drawing/2014/main" id="{DE7ECC25-7503-F417-972C-D4AB364ABE5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45324" y="5219456"/>
            <a:ext cx="1098550" cy="1136650"/>
          </a:xfrm>
          <a:prstGeom prst="rect">
            <a:avLst/>
          </a:prstGeom>
        </p:spPr>
      </p:pic>
      <p:pic>
        <p:nvPicPr>
          <p:cNvPr id="13" name="Picture 12" descr="A logo for a university&#10;&#10;Description automatically generated">
            <a:extLst>
              <a:ext uri="{FF2B5EF4-FFF2-40B4-BE49-F238E27FC236}">
                <a16:creationId xmlns:a16="http://schemas.microsoft.com/office/drawing/2014/main" id="{3E6EF2C3-4BC9-CAF9-EC8D-4D4D1B7583F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04013" y="4482901"/>
            <a:ext cx="1047787" cy="896261"/>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docProps/app.xml><?xml version="1.0" encoding="utf-8"?>
<Properties xmlns="http://schemas.openxmlformats.org/officeDocument/2006/extended-properties" xmlns:vt="http://schemas.openxmlformats.org/officeDocument/2006/docPropsVTypes">
  <Template/>
  <TotalTime>22</TotalTime>
  <Words>357</Words>
  <Application>Microsoft Macintosh PowerPoint</Application>
  <PresentationFormat>Widescreen</PresentationFormat>
  <Paragraphs>10</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Verdana</vt:lpstr>
      <vt:lpstr>Wingdings</vt:lpstr>
      <vt:lpstr>EERE PPT_widescreen</vt:lpstr>
      <vt:lpstr>1_EERE PPT</vt:lpstr>
      <vt:lpstr>think-cell Slide</vt:lpstr>
      <vt:lpstr>Toledo City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Czerniak, Charlene M.</cp:lastModifiedBy>
  <cp:revision>24</cp:revision>
  <dcterms:created xsi:type="dcterms:W3CDTF">2021-11-15T00:59:02Z</dcterms:created>
  <dcterms:modified xsi:type="dcterms:W3CDTF">2024-06-13T03:10:42Z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