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084"/>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352"/>
    <p:restoredTop sz="94718"/>
  </p:normalViewPr>
  <p:slideViewPr>
    <p:cSldViewPr snapToGrid="0">
      <p:cViewPr varScale="1">
        <p:scale>
          <a:sx n="81" d="100"/>
          <a:sy n="81" d="100"/>
        </p:scale>
        <p:origin x="643"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8/10/relationships/authors" Target="author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166A37D-2343-4409-A6FE-2F66D1E6EB2F}" type="slidenum">
              <a:rPr lang="en-US" smtClean="0"/>
              <a:t>1</a:t>
            </a:fld>
            <a:endParaRPr lang="en-US"/>
          </a:p>
        </p:txBody>
      </p:sp>
    </p:spTree>
    <p:extLst>
      <p:ext uri="{BB962C8B-B14F-4D97-AF65-F5344CB8AC3E}">
        <p14:creationId xmlns:p14="http://schemas.microsoft.com/office/powerpoint/2010/main" val="20019309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dirty="0">
              <a:latin typeface="Arial"/>
              <a:cs typeface="Arial"/>
            </a:endParaRPr>
          </a:p>
          <a:p>
            <a:endParaRPr lang="en-US" dirty="0"/>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a:xfrm>
            <a:off x="309982" y="43715"/>
            <a:ext cx="6464580" cy="812800"/>
          </a:xfrm>
        </p:spPr>
        <p:txBody>
          <a:bodyPr/>
          <a:lstStyle/>
          <a:p>
            <a:pPr marL="0" indent="0">
              <a:spcBef>
                <a:spcPts val="0"/>
              </a:spcBef>
              <a:spcAft>
                <a:spcPts val="1200"/>
              </a:spcAft>
              <a:buNone/>
            </a:pPr>
            <a:r>
              <a:rPr lang="en-US" sz="1800" b="1" dirty="0">
                <a:solidFill>
                  <a:srgbClr val="006084"/>
                </a:solidFill>
                <a:latin typeface="Calibri" panose="020F0502020204030204" pitchFamily="34" charset="0"/>
                <a:cs typeface="Calibri" panose="020F0502020204030204" pitchFamily="34" charset="0"/>
              </a:rPr>
              <a:t>Greener Schools, Brighter Futures: Maximizing Carbon Reduction for Underserved Students with DC Public Schools' First ESPC</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295987" y="880441"/>
            <a:ext cx="6599376" cy="36801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r>
              <a:rPr lang="en-US" sz="2000" b="1" dirty="0">
                <a:solidFill>
                  <a:srgbClr val="006084"/>
                </a:solidFill>
                <a:latin typeface="Calibri" panose="020F0502020204030204" pitchFamily="34" charset="0"/>
                <a:cs typeface="Calibri" panose="020F0502020204030204" pitchFamily="34" charset="0"/>
              </a:rPr>
              <a:t>Project</a:t>
            </a:r>
            <a:r>
              <a:rPr lang="en-US" sz="2000" b="1" dirty="0">
                <a:solidFill>
                  <a:schemeClr val="tx1"/>
                </a:solidFill>
                <a:latin typeface="Calibri" panose="020F0502020204030204" pitchFamily="34" charset="0"/>
                <a:cs typeface="Calibri" panose="020F0502020204030204" pitchFamily="34" charset="0"/>
              </a:rPr>
              <a:t> </a:t>
            </a:r>
            <a:r>
              <a:rPr lang="en-US" sz="2000" b="1" dirty="0">
                <a:solidFill>
                  <a:srgbClr val="006084"/>
                </a:solidFill>
                <a:latin typeface="Calibri" panose="020F0502020204030204" pitchFamily="34" charset="0"/>
                <a:cs typeface="Calibri" panose="020F0502020204030204" pitchFamily="34" charset="0"/>
              </a:rPr>
              <a:t>Description</a:t>
            </a:r>
          </a:p>
        </p:txBody>
      </p:sp>
      <p:sp>
        <p:nvSpPr>
          <p:cNvPr id="8" name="TextBox 7">
            <a:extLst>
              <a:ext uri="{FF2B5EF4-FFF2-40B4-BE49-F238E27FC236}">
                <a16:creationId xmlns:a16="http://schemas.microsoft.com/office/drawing/2014/main" id="{8F220870-1FDC-9E06-E7E7-908D03FE6A3F}"/>
              </a:ext>
            </a:extLst>
          </p:cNvPr>
          <p:cNvSpPr txBox="1"/>
          <p:nvPr/>
        </p:nvSpPr>
        <p:spPr>
          <a:xfrm>
            <a:off x="6574506" y="880441"/>
            <a:ext cx="5321507" cy="400110"/>
          </a:xfrm>
          <a:prstGeom prst="rect">
            <a:avLst/>
          </a:prstGeom>
          <a:noFill/>
        </p:spPr>
        <p:txBody>
          <a:bodyPr wrap="square" lIns="91440" tIns="45720" rIns="91440" bIns="45720" anchor="t">
            <a:spAutoFit/>
          </a:bodyPr>
          <a:lstStyle/>
          <a:p>
            <a:pPr marL="400050" lvl="1">
              <a:spcAft>
                <a:spcPts val="1200"/>
              </a:spcAft>
            </a:pPr>
            <a:r>
              <a:rPr lang="en-US" sz="2000" b="1" dirty="0">
                <a:solidFill>
                  <a:srgbClr val="006084"/>
                </a:solidFill>
                <a:latin typeface="Calibri"/>
                <a:cs typeface="Calibri"/>
              </a:rPr>
              <a:t>Project</a:t>
            </a:r>
            <a:r>
              <a:rPr lang="en-US" sz="2000" b="1" dirty="0">
                <a:latin typeface="Calibri"/>
                <a:cs typeface="Calibri"/>
              </a:rPr>
              <a:t> </a:t>
            </a:r>
            <a:r>
              <a:rPr lang="en-US" sz="2000" b="1" dirty="0">
                <a:solidFill>
                  <a:srgbClr val="006084"/>
                </a:solidFill>
                <a:latin typeface="Calibri"/>
                <a:cs typeface="Calibri"/>
              </a:rPr>
              <a:t>Goals</a:t>
            </a:r>
            <a:endParaRPr lang="en-US" sz="2000" b="1" dirty="0">
              <a:solidFill>
                <a:srgbClr val="006084"/>
              </a:solidFill>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B5F8F8E9-F912-426B-548B-F67454CC46AC}"/>
              </a:ext>
            </a:extLst>
          </p:cNvPr>
          <p:cNvSpPr txBox="1"/>
          <p:nvPr/>
        </p:nvSpPr>
        <p:spPr>
          <a:xfrm>
            <a:off x="9835198" y="99696"/>
            <a:ext cx="2278486" cy="584775"/>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sp>
        <p:nvSpPr>
          <p:cNvPr id="33" name="TextBox 32">
            <a:extLst>
              <a:ext uri="{FF2B5EF4-FFF2-40B4-BE49-F238E27FC236}">
                <a16:creationId xmlns:a16="http://schemas.microsoft.com/office/drawing/2014/main" id="{EFC55B47-CB23-267F-628D-A7AA93BBFD2B}"/>
              </a:ext>
            </a:extLst>
          </p:cNvPr>
          <p:cNvSpPr txBox="1"/>
          <p:nvPr/>
        </p:nvSpPr>
        <p:spPr>
          <a:xfrm>
            <a:off x="285327" y="4447465"/>
            <a:ext cx="6215742" cy="369332"/>
          </a:xfrm>
          <a:prstGeom prst="rect">
            <a:avLst/>
          </a:prstGeom>
          <a:noFill/>
        </p:spPr>
        <p:txBody>
          <a:bodyPr wrap="square">
            <a:spAutoFit/>
          </a:bodyPr>
          <a:lstStyle/>
          <a:p>
            <a:pPr indent="-57150">
              <a:spcAft>
                <a:spcPts val="1200"/>
              </a:spcAft>
            </a:pPr>
            <a:r>
              <a:rPr lang="en-US" b="1" dirty="0">
                <a:solidFill>
                  <a:srgbClr val="006084"/>
                </a:solidFill>
                <a:latin typeface="Calibri"/>
                <a:cs typeface="Calibri"/>
              </a:rPr>
              <a:t>Summary of Need (Community, Facility)</a:t>
            </a:r>
            <a:endParaRPr lang="en-US" dirty="0">
              <a:solidFill>
                <a:srgbClr val="006084"/>
              </a:solidFill>
              <a:latin typeface="Calibri"/>
              <a:cs typeface="Calibri"/>
            </a:endParaRPr>
          </a:p>
        </p:txBody>
      </p:sp>
      <p:sp>
        <p:nvSpPr>
          <p:cNvPr id="26" name="TextBox 25">
            <a:extLst>
              <a:ext uri="{FF2B5EF4-FFF2-40B4-BE49-F238E27FC236}">
                <a16:creationId xmlns:a16="http://schemas.microsoft.com/office/drawing/2014/main" id="{CFA774C7-3766-59C9-4EA1-34C2F085826C}"/>
              </a:ext>
            </a:extLst>
          </p:cNvPr>
          <p:cNvSpPr txBox="1"/>
          <p:nvPr/>
        </p:nvSpPr>
        <p:spPr>
          <a:xfrm>
            <a:off x="295987" y="1272381"/>
            <a:ext cx="6202948" cy="3262432"/>
          </a:xfrm>
          <a:prstGeom prst="rect">
            <a:avLst/>
          </a:prstGeom>
          <a:noFill/>
        </p:spPr>
        <p:txBody>
          <a:bodyPr wrap="square">
            <a:spAutoFit/>
          </a:bodyPr>
          <a:lstStyle/>
          <a:p>
            <a:pPr algn="just"/>
            <a:r>
              <a:rPr lang="en-US" sz="1400" b="1" dirty="0">
                <a:latin typeface="Calibri" panose="020F0502020204030204" pitchFamily="34" charset="0"/>
                <a:cs typeface="Calibri" panose="020F0502020204030204" pitchFamily="34" charset="0"/>
              </a:rPr>
              <a:t>Portfolio of Schools Identified. </a:t>
            </a:r>
            <a:r>
              <a:rPr lang="en-US" sz="1400" dirty="0">
                <a:latin typeface="Calibri" panose="020F0502020204030204" pitchFamily="34" charset="0"/>
                <a:cs typeface="Calibri" panose="020F0502020204030204" pitchFamily="34" charset="0"/>
              </a:rPr>
              <a:t>The District Department of General Services (DGS) proposes to target 17 Title 1 schools in disadvantaged areas of Washington, D.C., serving predominantly students of color and low-income students. These schools, facing high energy costs and aging infrastructure, urgently need energy efficiency improvements to create safer and healthier learning environments.</a:t>
            </a:r>
          </a:p>
          <a:p>
            <a:pPr algn="just"/>
            <a:endParaRPr lang="en-US" sz="500" b="1" dirty="0">
              <a:latin typeface="Calibri" panose="020F0502020204030204" pitchFamily="34" charset="0"/>
              <a:cs typeface="Calibri" panose="020F0502020204030204" pitchFamily="34" charset="0"/>
            </a:endParaRPr>
          </a:p>
          <a:p>
            <a:pPr algn="just"/>
            <a:r>
              <a:rPr lang="en-US" sz="1400" b="1" dirty="0">
                <a:latin typeface="Calibri" panose="020F0502020204030204" pitchFamily="34" charset="0"/>
                <a:cs typeface="Calibri" panose="020F0502020204030204" pitchFamily="34" charset="0"/>
              </a:rPr>
              <a:t>Project Team. </a:t>
            </a:r>
            <a:r>
              <a:rPr lang="en-US" sz="1400" dirty="0">
                <a:latin typeface="Calibri" panose="020F0502020204030204" pitchFamily="34" charset="0"/>
                <a:cs typeface="Calibri" panose="020F0502020204030204" pitchFamily="34" charset="0"/>
              </a:rPr>
              <a:t>DGS’ project team </a:t>
            </a:r>
            <a:r>
              <a:rPr lang="en-US" sz="1400">
                <a:latin typeface="Calibri" panose="020F0502020204030204" pitchFamily="34" charset="0"/>
                <a:cs typeface="Calibri" panose="020F0502020204030204" pitchFamily="34" charset="0"/>
              </a:rPr>
              <a:t>comprises DLR </a:t>
            </a:r>
            <a:r>
              <a:rPr lang="en-US" sz="1400" dirty="0">
                <a:latin typeface="Calibri" panose="020F0502020204030204" pitchFamily="34" charset="0"/>
                <a:cs typeface="Calibri" panose="020F0502020204030204" pitchFamily="34" charset="0"/>
              </a:rPr>
              <a:t>Group, NV5, and key community partners like Teamsters Local 639 and the FH Faunteroy Community Enrichment Center. This experienced team will ensure successful project implementation through technical expertise, workforce development, and community engagement.</a:t>
            </a:r>
          </a:p>
          <a:p>
            <a:pPr algn="just"/>
            <a:endParaRPr lang="en-US" sz="500" dirty="0">
              <a:latin typeface="Calibri" panose="020F0502020204030204" pitchFamily="34" charset="0"/>
              <a:cs typeface="Calibri" panose="020F0502020204030204" pitchFamily="34" charset="0"/>
            </a:endParaRPr>
          </a:p>
          <a:p>
            <a:pPr algn="just"/>
            <a:r>
              <a:rPr lang="en-US" sz="1400" b="1" dirty="0">
                <a:latin typeface="Calibri" panose="020F0502020204030204" pitchFamily="34" charset="0"/>
                <a:cs typeface="Calibri" panose="020F0502020204030204" pitchFamily="34" charset="0"/>
              </a:rPr>
              <a:t>Proposed Plan. </a:t>
            </a:r>
            <a:r>
              <a:rPr lang="en-US" sz="1400" dirty="0">
                <a:latin typeface="Calibri" panose="020F0502020204030204" pitchFamily="34" charset="0"/>
                <a:cs typeface="Calibri" panose="020F0502020204030204" pitchFamily="34" charset="0"/>
              </a:rPr>
              <a:t>DGS’ plan aims to implement energy efficiency measures and transition to cleaner electric systems in the 17 schools, leveraging the ESPC and RAS Grant. Goals include reducing energy consumption and greenhouse gas emissions, improving indoor air quality, and providing workforce training opportunities to promote long-term economic stability.</a:t>
            </a:r>
          </a:p>
        </p:txBody>
      </p:sp>
      <p:sp>
        <p:nvSpPr>
          <p:cNvPr id="30" name="TextBox 29">
            <a:extLst>
              <a:ext uri="{FF2B5EF4-FFF2-40B4-BE49-F238E27FC236}">
                <a16:creationId xmlns:a16="http://schemas.microsoft.com/office/drawing/2014/main" id="{E38707EC-7D6C-5694-2637-13BB0BCD20D4}"/>
              </a:ext>
            </a:extLst>
          </p:cNvPr>
          <p:cNvSpPr txBox="1"/>
          <p:nvPr/>
        </p:nvSpPr>
        <p:spPr>
          <a:xfrm>
            <a:off x="306212" y="4840723"/>
            <a:ext cx="6215742" cy="1600438"/>
          </a:xfrm>
          <a:prstGeom prst="rect">
            <a:avLst/>
          </a:prstGeom>
          <a:noFill/>
        </p:spPr>
        <p:txBody>
          <a:bodyPr wrap="square">
            <a:spAutoFit/>
          </a:bodyPr>
          <a:lstStyle/>
          <a:p>
            <a:pPr algn="just"/>
            <a:r>
              <a:rPr lang="en-US" sz="1400" dirty="0">
                <a:latin typeface="Calibri" panose="020F0502020204030204" pitchFamily="34" charset="0"/>
                <a:cs typeface="Calibri" panose="020F0502020204030204" pitchFamily="34" charset="0"/>
              </a:rPr>
              <a:t>The 17 targeted schools in Washington, D.C., serve predominantly students of color and low-income families. They face significant challenges from aging infrastructure, deferred maintenance, and high energy costs. These conditions negatively impact student health, attendance, and academic performance. This funding opportunity is crucial to implementing energy efficiency measures, reducing operational costs, improving indoor air quality, and creating healthier, safer learning environments, addressing both educational and community needs.</a:t>
            </a:r>
          </a:p>
        </p:txBody>
      </p:sp>
      <p:sp>
        <p:nvSpPr>
          <p:cNvPr id="32" name="TextBox 31">
            <a:extLst>
              <a:ext uri="{FF2B5EF4-FFF2-40B4-BE49-F238E27FC236}">
                <a16:creationId xmlns:a16="http://schemas.microsoft.com/office/drawing/2014/main" id="{377306FB-91E0-D678-3E22-9704EC0DCB94}"/>
              </a:ext>
            </a:extLst>
          </p:cNvPr>
          <p:cNvSpPr txBox="1"/>
          <p:nvPr/>
        </p:nvSpPr>
        <p:spPr>
          <a:xfrm>
            <a:off x="6905182" y="1272381"/>
            <a:ext cx="4809204" cy="2693045"/>
          </a:xfrm>
          <a:prstGeom prst="rect">
            <a:avLst/>
          </a:prstGeom>
          <a:noFill/>
        </p:spPr>
        <p:txBody>
          <a:bodyPr wrap="square">
            <a:spAutoFit/>
          </a:bodyPr>
          <a:lstStyle/>
          <a:p>
            <a:pPr marL="285750" indent="-285750" algn="just">
              <a:buFont typeface="Arial" panose="020B0604020202020204" pitchFamily="34" charset="0"/>
              <a:buChar char="•"/>
            </a:pPr>
            <a:r>
              <a:rPr lang="en-US" sz="1400" b="1" dirty="0">
                <a:latin typeface="Calibri" panose="020F0502020204030204" pitchFamily="34" charset="0"/>
                <a:cs typeface="Calibri" panose="020F0502020204030204" pitchFamily="34" charset="0"/>
              </a:rPr>
              <a:t>Improve Learning Environments:</a:t>
            </a:r>
            <a:r>
              <a:rPr lang="en-US" sz="1400" dirty="0">
                <a:latin typeface="Calibri" panose="020F0502020204030204" pitchFamily="34" charset="0"/>
                <a:cs typeface="Calibri" panose="020F0502020204030204" pitchFamily="34" charset="0"/>
              </a:rPr>
              <a:t> Enhance indoor air quality and reduce respiratory illnesses, benefiting student health and attendance.</a:t>
            </a:r>
          </a:p>
          <a:p>
            <a:pPr marL="285750" indent="-285750" algn="just">
              <a:buFont typeface="Arial" panose="020B0604020202020204" pitchFamily="34" charset="0"/>
              <a:buChar char="•"/>
            </a:pPr>
            <a:endParaRPr lang="en-US" sz="500" dirty="0">
              <a:latin typeface="Calibri" panose="020F0502020204030204" pitchFamily="34" charset="0"/>
              <a:cs typeface="Calibri" panose="020F0502020204030204" pitchFamily="34" charset="0"/>
            </a:endParaRPr>
          </a:p>
          <a:p>
            <a:pPr marL="285750" indent="-285750" algn="just">
              <a:buFont typeface="Arial" panose="020B0604020202020204" pitchFamily="34" charset="0"/>
              <a:buChar char="•"/>
            </a:pPr>
            <a:r>
              <a:rPr lang="en-US" sz="1400" b="1" dirty="0">
                <a:latin typeface="Calibri" panose="020F0502020204030204" pitchFamily="34" charset="0"/>
                <a:cs typeface="Calibri" panose="020F0502020204030204" pitchFamily="34" charset="0"/>
              </a:rPr>
              <a:t>Energy and Emissions Reduction:</a:t>
            </a:r>
            <a:r>
              <a:rPr lang="en-US" sz="1400" dirty="0">
                <a:latin typeface="Calibri" panose="020F0502020204030204" pitchFamily="34" charset="0"/>
                <a:cs typeface="Calibri" panose="020F0502020204030204" pitchFamily="34" charset="0"/>
              </a:rPr>
              <a:t> Electrify heating and cooling systems to lower energy use and greenhouse gas emissions.</a:t>
            </a:r>
          </a:p>
          <a:p>
            <a:pPr marL="285750" indent="-285750" algn="just">
              <a:buFont typeface="Arial" panose="020B0604020202020204" pitchFamily="34" charset="0"/>
              <a:buChar char="•"/>
            </a:pPr>
            <a:endParaRPr lang="en-US" sz="500" dirty="0">
              <a:latin typeface="Calibri" panose="020F0502020204030204" pitchFamily="34" charset="0"/>
              <a:cs typeface="Calibri" panose="020F0502020204030204" pitchFamily="34" charset="0"/>
            </a:endParaRPr>
          </a:p>
          <a:p>
            <a:pPr marL="285750" indent="-285750" algn="just">
              <a:buFont typeface="Arial" panose="020B0604020202020204" pitchFamily="34" charset="0"/>
              <a:buChar char="•"/>
            </a:pPr>
            <a:r>
              <a:rPr lang="en-US" sz="1400" b="1" dirty="0">
                <a:latin typeface="Calibri" panose="020F0502020204030204" pitchFamily="34" charset="0"/>
                <a:cs typeface="Calibri" panose="020F0502020204030204" pitchFamily="34" charset="0"/>
              </a:rPr>
              <a:t>Workforce Development:</a:t>
            </a:r>
            <a:r>
              <a:rPr lang="en-US" sz="1400" dirty="0">
                <a:latin typeface="Calibri" panose="020F0502020204030204" pitchFamily="34" charset="0"/>
                <a:cs typeface="Calibri" panose="020F0502020204030204" pitchFamily="34" charset="0"/>
              </a:rPr>
              <a:t> Create training programs for local workers, providing valuable skills and job opportunities.</a:t>
            </a:r>
          </a:p>
          <a:p>
            <a:pPr marL="285750" indent="-285750" algn="just">
              <a:buFont typeface="Arial" panose="020B0604020202020204" pitchFamily="34" charset="0"/>
              <a:buChar char="•"/>
            </a:pPr>
            <a:endParaRPr lang="en-US" sz="500" dirty="0">
              <a:latin typeface="Calibri" panose="020F0502020204030204" pitchFamily="34" charset="0"/>
              <a:cs typeface="Calibri" panose="020F0502020204030204" pitchFamily="34" charset="0"/>
            </a:endParaRPr>
          </a:p>
          <a:p>
            <a:pPr marL="285750" indent="-285750" algn="just">
              <a:buFont typeface="Arial" panose="020B0604020202020204" pitchFamily="34" charset="0"/>
              <a:buChar char="•"/>
            </a:pPr>
            <a:r>
              <a:rPr lang="en-US" sz="1400" b="1" dirty="0">
                <a:latin typeface="Calibri" panose="020F0502020204030204" pitchFamily="34" charset="0"/>
                <a:cs typeface="Calibri" panose="020F0502020204030204" pitchFamily="34" charset="0"/>
              </a:rPr>
              <a:t>Economic and Community Benefits:</a:t>
            </a:r>
            <a:r>
              <a:rPr lang="en-US" sz="1400" dirty="0">
                <a:latin typeface="Calibri" panose="020F0502020204030204" pitchFamily="34" charset="0"/>
                <a:cs typeface="Calibri" panose="020F0502020204030204" pitchFamily="34" charset="0"/>
              </a:rPr>
              <a:t> Lower operational costs, freeing up resources for educational programs and community services.</a:t>
            </a:r>
          </a:p>
        </p:txBody>
      </p:sp>
      <p:pic>
        <p:nvPicPr>
          <p:cNvPr id="36" name="Picture 35" descr="A group of children standing in front of a building&#10;&#10;Description automatically generated">
            <a:extLst>
              <a:ext uri="{FF2B5EF4-FFF2-40B4-BE49-F238E27FC236}">
                <a16:creationId xmlns:a16="http://schemas.microsoft.com/office/drawing/2014/main" id="{8E6FCEC8-32A6-1A85-99CC-3E16EB9E400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96913" y="3724192"/>
            <a:ext cx="2693044" cy="2693044"/>
          </a:xfrm>
          <a:prstGeom prst="rect">
            <a:avLst/>
          </a:prstGeom>
        </p:spPr>
      </p:pic>
      <p:sp>
        <p:nvSpPr>
          <p:cNvPr id="39" name="TextBox 38">
            <a:extLst>
              <a:ext uri="{FF2B5EF4-FFF2-40B4-BE49-F238E27FC236}">
                <a16:creationId xmlns:a16="http://schemas.microsoft.com/office/drawing/2014/main" id="{78849472-1C55-0CFC-6390-07280835693F}"/>
              </a:ext>
            </a:extLst>
          </p:cNvPr>
          <p:cNvSpPr txBox="1"/>
          <p:nvPr/>
        </p:nvSpPr>
        <p:spPr>
          <a:xfrm>
            <a:off x="6844861" y="4037168"/>
            <a:ext cx="2525623" cy="2308324"/>
          </a:xfrm>
          <a:prstGeom prst="rect">
            <a:avLst/>
          </a:prstGeom>
          <a:noFill/>
        </p:spPr>
        <p:txBody>
          <a:bodyPr wrap="square">
            <a:spAutoFit/>
          </a:bodyPr>
          <a:lstStyle/>
          <a:p>
            <a:r>
              <a:rPr lang="en-US" sz="2400" b="1" i="1" dirty="0">
                <a:solidFill>
                  <a:srgbClr val="006084"/>
                </a:solidFill>
                <a:latin typeface="Calibri" panose="020F0502020204030204" pitchFamily="34" charset="0"/>
                <a:cs typeface="Calibri" panose="020F0502020204030204" pitchFamily="34" charset="0"/>
              </a:rPr>
              <a:t>Empowering Students with Sustainable and Energy-Efficient Schools for a Brighter Future</a:t>
            </a:r>
          </a:p>
        </p:txBody>
      </p:sp>
      <p:pic>
        <p:nvPicPr>
          <p:cNvPr id="6" name="Picture 5" descr="A blue and white sign with white text&#10;&#10;Description automatically generated">
            <a:extLst>
              <a:ext uri="{FF2B5EF4-FFF2-40B4-BE49-F238E27FC236}">
                <a16:creationId xmlns:a16="http://schemas.microsoft.com/office/drawing/2014/main" id="{EE0C11A9-633E-DEBF-2F60-08E2C0A8BD4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92402" y="25983"/>
            <a:ext cx="1811568" cy="756639"/>
          </a:xfrm>
          <a:prstGeom prst="rect">
            <a:avLst/>
          </a:prstGeom>
        </p:spPr>
      </p:pic>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e1b07cc9-7449-4592-bfb7-0f2df7de238a"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D3B324A386ABC4990FDED511A181868" ma:contentTypeVersion="16" ma:contentTypeDescription="Create a new document." ma:contentTypeScope="" ma:versionID="8cc9258dada3ef6ba8e5f11260a81592">
  <xsd:schema xmlns:xsd="http://www.w3.org/2001/XMLSchema" xmlns:xs="http://www.w3.org/2001/XMLSchema" xmlns:p="http://schemas.microsoft.com/office/2006/metadata/properties" xmlns:ns3="2db9c918-8f4e-4cb4-b658-4ed687a25b16" xmlns:ns4="e1b07cc9-7449-4592-bfb7-0f2df7de238a" targetNamespace="http://schemas.microsoft.com/office/2006/metadata/properties" ma:root="true" ma:fieldsID="dc78634263368a592fdb46ebc3bf9c17" ns3:_="" ns4:_="">
    <xsd:import namespace="2db9c918-8f4e-4cb4-b658-4ed687a25b16"/>
    <xsd:import namespace="e1b07cc9-7449-4592-bfb7-0f2df7de238a"/>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OCR" minOccurs="0"/>
                <xsd:element ref="ns4:MediaServiceGenerationTime" minOccurs="0"/>
                <xsd:element ref="ns4:MediaServiceEventHashCode" minOccurs="0"/>
                <xsd:element ref="ns4:MediaLengthInSeconds" minOccurs="0"/>
                <xsd:element ref="ns4:_activity" minOccurs="0"/>
                <xsd:element ref="ns4:MediaServiceObjectDetectorVersions" minOccurs="0"/>
                <xsd:element ref="ns4:MediaServiceSearchProperties" minOccurs="0"/>
                <xsd:element ref="ns4:MediaServiceSystemTags" minOccurs="0"/>
                <xsd:element ref="ns4: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db9c918-8f4e-4cb4-b658-4ed687a25b16"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e1b07cc9-7449-4592-bfb7-0f2df7de238a"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_activity" ma:index="19" nillable="true" ma:displayName="_activity" ma:hidden="true" ma:internalName="_activity">
      <xsd:simpleType>
        <xsd:restriction base="dms:Note"/>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E2E1340-7554-4736-A0F7-15A39BF87C3F}">
  <ds:schemaRefs>
    <ds:schemaRef ds:uri="http://schemas.microsoft.com/sharepoint/v3/contenttype/forms"/>
  </ds:schemaRefs>
</ds:datastoreItem>
</file>

<file path=customXml/itemProps2.xml><?xml version="1.0" encoding="utf-8"?>
<ds:datastoreItem xmlns:ds="http://schemas.openxmlformats.org/officeDocument/2006/customXml" ds:itemID="{6B69AE2E-2094-42CE-8A9D-0DE1D9E10727}">
  <ds:schemaRefs>
    <ds:schemaRef ds:uri="http://schemas.microsoft.com/office/2006/metadata/properties"/>
    <ds:schemaRef ds:uri="http://schemas.microsoft.com/office/2006/documentManagement/types"/>
    <ds:schemaRef ds:uri="http://www.w3.org/XML/1998/namespace"/>
    <ds:schemaRef ds:uri="http://purl.org/dc/elements/1.1/"/>
    <ds:schemaRef ds:uri="http://purl.org/dc/dcmitype/"/>
    <ds:schemaRef ds:uri="http://purl.org/dc/terms/"/>
    <ds:schemaRef ds:uri="2db9c918-8f4e-4cb4-b658-4ed687a25b16"/>
    <ds:schemaRef ds:uri="http://schemas.microsoft.com/office/infopath/2007/PartnerControls"/>
    <ds:schemaRef ds:uri="http://schemas.openxmlformats.org/package/2006/metadata/core-properties"/>
    <ds:schemaRef ds:uri="e1b07cc9-7449-4592-bfb7-0f2df7de238a"/>
  </ds:schemaRefs>
</ds:datastoreItem>
</file>

<file path=customXml/itemProps3.xml><?xml version="1.0" encoding="utf-8"?>
<ds:datastoreItem xmlns:ds="http://schemas.openxmlformats.org/officeDocument/2006/customXml" ds:itemID="{32EFA011-4B10-479E-B722-06122262BFA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db9c918-8f4e-4cb4-b658-4ed687a25b16"/>
    <ds:schemaRef ds:uri="e1b07cc9-7449-4592-bfb7-0f2df7de238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115</TotalTime>
  <Words>375</Words>
  <Application>Microsoft Office PowerPoint</Application>
  <PresentationFormat>Widescreen</PresentationFormat>
  <Paragraphs>21</Paragraphs>
  <Slides>1</Slides>
  <Notes>1</Notes>
  <HiddenSlides>0</HiddenSlides>
  <MMClips>0</MMClips>
  <ScaleCrop>false</ScaleCrop>
  <HeadingPairs>
    <vt:vector size="8" baseType="variant">
      <vt:variant>
        <vt:lpstr>Fonts Used</vt:lpstr>
      </vt:variant>
      <vt:variant>
        <vt:i4>9</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3" baseType="lpstr">
      <vt:lpstr>ＭＳ Ｐゴシック</vt:lpstr>
      <vt:lpstr>Arial</vt:lpstr>
      <vt:lpstr>Avenir LT Std 45 Book</vt:lpstr>
      <vt:lpstr>Calibri</vt:lpstr>
      <vt:lpstr>Courier New</vt:lpstr>
      <vt:lpstr>Franklin Gothic Book</vt:lpstr>
      <vt:lpstr>Franklin Gothic Medium</vt:lpstr>
      <vt:lpstr>Segoe UI</vt:lpstr>
      <vt:lpstr>Wingdings</vt:lpstr>
      <vt:lpstr>EERE PPT_widescreen</vt:lpstr>
      <vt:lpstr>1_EERE PPT</vt:lpstr>
      <vt:lpstr>think-cell Slide</vt:lpstr>
      <vt:lpstr>Greener Schools, Brighter Futures: Maximizing Carbon Reduction for Underserved Students with DC Public Schools' First ESPC</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Smith, Yasmeen (DGS)</cp:lastModifiedBy>
  <cp:revision>13</cp:revision>
  <dcterms:created xsi:type="dcterms:W3CDTF">2021-11-15T00:59:02Z</dcterms:created>
  <dcterms:modified xsi:type="dcterms:W3CDTF">2024-06-13T02:29:40Z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0x010100DD3B324A386ABC4990FDED511A181868</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