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8"/>
  </p:normalViewPr>
  <p:slideViewPr>
    <p:cSldViewPr snapToGrid="0">
      <p:cViewPr varScale="1">
        <p:scale>
          <a:sx n="117" d="100"/>
          <a:sy n="117" d="100"/>
        </p:scale>
        <p:origin x="360" y="1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6/11/24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Wonderful Foundations Team</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7791" cy="5630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Greening the Classroom: A Pathway to Energy-Efficient Schools </a:t>
            </a:r>
          </a:p>
          <a:p>
            <a:pPr marL="0"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0" lvl="1" indent="0">
              <a:spcBef>
                <a:spcPts val="0"/>
              </a:spcBef>
              <a:spcAft>
                <a:spcPts val="1200"/>
              </a:spcAft>
              <a:buNone/>
            </a:pPr>
            <a:r>
              <a:rPr lang="en-US" sz="1400" dirty="0">
                <a:solidFill>
                  <a:schemeClr val="tx1"/>
                </a:solidFill>
                <a:latin typeface="Calibri" panose="020F0502020204030204" pitchFamily="34" charset="0"/>
                <a:ea typeface="Calibri" panose="020F0502020204030204" pitchFamily="34" charset="0"/>
                <a:cs typeface="Calibri" panose="020F0502020204030204" pitchFamily="34" charset="0"/>
              </a:rPr>
              <a:t>Wonderful Foundations, a non-profit organization has proposed a project </a:t>
            </a:r>
            <a:r>
              <a:rPr lang="en-US" sz="1400">
                <a:solidFill>
                  <a:schemeClr val="tx1"/>
                </a:solidFill>
                <a:latin typeface="Calibri" panose="020F0502020204030204" pitchFamily="34" charset="0"/>
                <a:ea typeface="Calibri" panose="020F0502020204030204" pitchFamily="34" charset="0"/>
                <a:cs typeface="Calibri" panose="020F0502020204030204" pitchFamily="34" charset="0"/>
              </a:rPr>
              <a:t>team with </a:t>
            </a:r>
            <a:r>
              <a:rPr lang="en-US" sz="1400" dirty="0">
                <a:solidFill>
                  <a:schemeClr val="tx1"/>
                </a:solidFill>
                <a:latin typeface="Calibri" panose="020F0502020204030204" pitchFamily="34" charset="0"/>
                <a:ea typeface="Calibri" panose="020F0502020204030204" pitchFamily="34" charset="0"/>
                <a:cs typeface="Calibri" panose="020F0502020204030204" pitchFamily="34" charset="0"/>
              </a:rPr>
              <a:t>22 partnering schools and LEAs, and for-profit organizations. We have proposed a strong project team that have decades of proven experience as educators and managing schools. The team of charter schools and LEAs are comprised of diverse student populations, income levels, and educational backgrounds across the United States. There is a clear need for planning and energy audits for all of the project’s partner schools. </a:t>
            </a:r>
            <a:endParaRPr lang="en-US" sz="14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lvl="1" indent="0">
              <a:spcBef>
                <a:spcPts val="0"/>
              </a:spcBef>
              <a:spcAft>
                <a:spcPts val="1200"/>
              </a:spcAft>
              <a:buNone/>
            </a:pPr>
            <a:r>
              <a:rPr lang="en-US" sz="1400" b="1" dirty="0">
                <a:solidFill>
                  <a:schemeClr val="tx1"/>
                </a:solidFill>
                <a:latin typeface="Calibri"/>
                <a:cs typeface="Calibri"/>
              </a:rPr>
              <a:t>Summary of Need (Community, Facility)</a:t>
            </a:r>
          </a:p>
          <a:p>
            <a:pPr marL="0" lvl="1" indent="0">
              <a:spcBef>
                <a:spcPts val="0"/>
              </a:spcBef>
              <a:spcAft>
                <a:spcPts val="1200"/>
              </a:spcAft>
              <a:buNone/>
            </a:pPr>
            <a:r>
              <a:rPr lang="en-US" sz="1400" dirty="0">
                <a:solidFill>
                  <a:schemeClr val="tx1"/>
                </a:solidFill>
                <a:latin typeface="Calibri" panose="020F0502020204030204" pitchFamily="34" charset="0"/>
                <a:cs typeface="Calibri" panose="020F0502020204030204" pitchFamily="34" charset="0"/>
              </a:rPr>
              <a:t>The team has identified a critical need for detailed energy audits across all 22 schools. Priorities include sourcing energy-efficient lighting, HVAC, and control systems to optimize energy use to achieve significant cost savings potentially &gt;20% of total utility spend, freeing up resources to better support students. Over half of the schools (55%) are located in disadvantaged communities, highlighting the importance of targeted support. Additionally, 4 schools are in rural areas, presenting unique challenges and opportunities for community engagement and sustainable development. Fifteen schools qualify for Title 1 Schoolwide programming, indicating a high percentage of low-income students in need of enhanced support. </a:t>
            </a:r>
            <a:r>
              <a:rPr lang="en-US" sz="1400" dirty="0">
                <a:solidFill>
                  <a:schemeClr val="tx1"/>
                </a:solidFill>
                <a:latin typeface="Calibri" panose="020F0502020204030204" pitchFamily="34" charset="0"/>
                <a:ea typeface="Calibri" panose="020F0502020204030204" pitchFamily="34" charset="0"/>
                <a:cs typeface="Calibri" panose="020F0502020204030204" pitchFamily="34" charset="0"/>
              </a:rPr>
              <a:t>None of the schools are designated as a community shelter a gap identified by the team for future development.</a:t>
            </a:r>
            <a:endParaRPr lang="en-US" sz="14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7474521" y="1728583"/>
            <a:ext cx="4182477" cy="2246769"/>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742950" lvl="1" indent="-342900">
              <a:spcAft>
                <a:spcPts val="1200"/>
              </a:spcAft>
              <a:buAutoNum type="arabicPeriod"/>
            </a:pPr>
            <a:r>
              <a:rPr lang="en-US" sz="1800" u="none" strike="noStrike" dirty="0">
                <a:effectLst/>
                <a:latin typeface="Arial" panose="020B0604020202020204" pitchFamily="34" charset="0"/>
                <a:ea typeface="Arial" panose="020B0604020202020204" pitchFamily="34" charset="0"/>
              </a:rPr>
              <a:t>Conduct </a:t>
            </a:r>
            <a:r>
              <a:rPr lang="en-US" dirty="0">
                <a:latin typeface="Arial" panose="020B0604020202020204" pitchFamily="34" charset="0"/>
                <a:ea typeface="Arial" panose="020B0604020202020204" pitchFamily="34" charset="0"/>
              </a:rPr>
              <a:t>c</a:t>
            </a:r>
            <a:r>
              <a:rPr lang="en-US" sz="1800" u="none" strike="noStrike" dirty="0">
                <a:effectLst/>
                <a:latin typeface="Arial" panose="020B0604020202020204" pitchFamily="34" charset="0"/>
                <a:ea typeface="Arial" panose="020B0604020202020204" pitchFamily="34" charset="0"/>
              </a:rPr>
              <a:t>omprehensive Analysis through energy </a:t>
            </a:r>
            <a:r>
              <a:rPr lang="en-US" dirty="0">
                <a:latin typeface="Arial" panose="020B0604020202020204" pitchFamily="34" charset="0"/>
                <a:ea typeface="Arial" panose="020B0604020202020204" pitchFamily="34" charset="0"/>
              </a:rPr>
              <a:t>a</a:t>
            </a:r>
            <a:r>
              <a:rPr lang="en-US" sz="1800" u="none" strike="noStrike" dirty="0">
                <a:effectLst/>
                <a:latin typeface="Arial" panose="020B0604020202020204" pitchFamily="34" charset="0"/>
                <a:ea typeface="Arial" panose="020B0604020202020204" pitchFamily="34" charset="0"/>
              </a:rPr>
              <a:t>udits</a:t>
            </a:r>
          </a:p>
          <a:p>
            <a:pPr marL="742950" lvl="1" indent="-342900">
              <a:spcAft>
                <a:spcPts val="1200"/>
              </a:spcAft>
              <a:buAutoNum type="arabicPeriod"/>
            </a:pPr>
            <a:r>
              <a:rPr lang="en-US" sz="1800" dirty="0">
                <a:effectLst/>
                <a:latin typeface="Arial" panose="020B0604020202020204" pitchFamily="34" charset="0"/>
                <a:ea typeface="Arial" panose="020B0604020202020204" pitchFamily="34" charset="0"/>
              </a:rPr>
              <a:t>Develop Strategic Plans</a:t>
            </a:r>
            <a:r>
              <a:rPr lang="en-US" dirty="0">
                <a:effectLst/>
              </a:rPr>
              <a:t> </a:t>
            </a:r>
            <a:endParaRPr lang="en-US" dirty="0">
              <a:latin typeface="Arial" panose="020B0604020202020204" pitchFamily="34" charset="0"/>
            </a:endParaRPr>
          </a:p>
          <a:p>
            <a:pPr marL="742950" lvl="1" indent="-342900">
              <a:spcAft>
                <a:spcPts val="1200"/>
              </a:spcAft>
              <a:buAutoNum type="arabicPeriod"/>
            </a:pPr>
            <a:r>
              <a:rPr lang="en-US" sz="1800" dirty="0">
                <a:effectLst/>
                <a:latin typeface="Arial" panose="020B0604020202020204" pitchFamily="34" charset="0"/>
                <a:ea typeface="Arial" panose="020B0604020202020204" pitchFamily="34" charset="0"/>
              </a:rPr>
              <a:t>Implement </a:t>
            </a:r>
            <a:r>
              <a:rPr lang="en-US" sz="1800">
                <a:effectLst/>
                <a:latin typeface="Arial" panose="020B0604020202020204" pitchFamily="34" charset="0"/>
                <a:ea typeface="Arial" panose="020B0604020202020204" pitchFamily="34" charset="0"/>
              </a:rPr>
              <a:t>Energy </a:t>
            </a:r>
            <a:r>
              <a:rPr lang="en-US" dirty="0">
                <a:latin typeface="Arial" panose="020B0604020202020204" pitchFamily="34" charset="0"/>
                <a:ea typeface="Arial" panose="020B0604020202020204" pitchFamily="34" charset="0"/>
              </a:rPr>
              <a:t>p</a:t>
            </a:r>
            <a:r>
              <a:rPr lang="en-US" sz="1800">
                <a:effectLst/>
                <a:latin typeface="Arial" panose="020B0604020202020204" pitchFamily="34" charset="0"/>
                <a:ea typeface="Arial" panose="020B0604020202020204" pitchFamily="34" charset="0"/>
              </a:rPr>
              <a:t>rojects </a:t>
            </a:r>
            <a:r>
              <a:rPr lang="en-US" sz="1800" dirty="0">
                <a:effectLst/>
                <a:latin typeface="Arial" panose="020B0604020202020204" pitchFamily="34" charset="0"/>
                <a:ea typeface="Arial" panose="020B0604020202020204" pitchFamily="34" charset="0"/>
              </a:rPr>
              <a:t>based on findings</a:t>
            </a:r>
            <a:r>
              <a:rPr lang="en-US" dirty="0">
                <a:effectLst/>
              </a:rPr>
              <a:t> </a:t>
            </a:r>
            <a:endParaRPr lang="en-US" sz="1800" u="none" strike="noStrike" dirty="0">
              <a:effectLst/>
              <a:latin typeface="Arial" panose="020B0604020202020204" pitchFamily="34" charset="0"/>
              <a:ea typeface="Arial" panose="020B0604020202020204" pitchFamily="34" charset="0"/>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4" name="Picture 3" descr="A logo with a person sitting on a letter&#10;&#10;Description automatically generated">
            <a:extLst>
              <a:ext uri="{FF2B5EF4-FFF2-40B4-BE49-F238E27FC236}">
                <a16:creationId xmlns:a16="http://schemas.microsoft.com/office/drawing/2014/main" id="{71CCB223-729F-FD03-1EBB-1D08EE794406}"/>
              </a:ext>
            </a:extLst>
          </p:cNvPr>
          <p:cNvPicPr>
            <a:picLocks noChangeAspect="1"/>
          </p:cNvPicPr>
          <p:nvPr/>
        </p:nvPicPr>
        <p:blipFill rotWithShape="1">
          <a:blip r:embed="rId2">
            <a:extLst>
              <a:ext uri="{28A0092B-C50C-407E-A947-70E740481C1C}">
                <a14:useLocalDpi xmlns:a14="http://schemas.microsoft.com/office/drawing/2010/main" val="0"/>
              </a:ext>
            </a:extLst>
          </a:blip>
          <a:srcRect l="9532" t="13668" r="8802" b="8158"/>
          <a:stretch/>
        </p:blipFill>
        <p:spPr bwMode="auto">
          <a:xfrm>
            <a:off x="8513158" y="4111750"/>
            <a:ext cx="1809660" cy="181120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Props1.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2.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docProps/app.xml><?xml version="1.0" encoding="utf-8"?>
<Properties xmlns="http://schemas.openxmlformats.org/officeDocument/2006/extended-properties" xmlns:vt="http://schemas.openxmlformats.org/officeDocument/2006/docPropsVTypes">
  <Template/>
  <TotalTime>75</TotalTime>
  <Words>266</Words>
  <Application>Microsoft Macintosh PowerPoint</Application>
  <PresentationFormat>Widescreen</PresentationFormat>
  <Paragraphs>12</Paragraphs>
  <Slides>1</Slides>
  <Notes>0</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3" baseType="lpstr">
      <vt:lpstr>ＭＳ Ｐゴシック</vt:lpstr>
      <vt:lpstr>Arial</vt:lpstr>
      <vt:lpstr>Avenir LT Std 45 Book</vt:lpstr>
      <vt:lpstr>Calibri</vt:lpstr>
      <vt:lpstr>Courier New</vt:lpstr>
      <vt:lpstr>Franklin Gothic Book</vt:lpstr>
      <vt:lpstr>Franklin Gothic Medium</vt:lpstr>
      <vt:lpstr>Segoe UI</vt:lpstr>
      <vt:lpstr>Wingdings</vt:lpstr>
      <vt:lpstr>EERE PPT_widescreen</vt:lpstr>
      <vt:lpstr>1_EERE PPT</vt:lpstr>
      <vt:lpstr>think-cell Slide</vt:lpstr>
      <vt:lpstr>Wonderful Foundations Team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Jessica Graham</cp:lastModifiedBy>
  <cp:revision>12</cp:revision>
  <dcterms:created xsi:type="dcterms:W3CDTF">2021-11-15T00:59:02Z</dcterms:created>
  <dcterms:modified xsi:type="dcterms:W3CDTF">2024-06-11T21:18:03Z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