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64615B-1D2E-4C68-9254-B2BAE18073EB}" v="20" dt="2024-06-12T23:42:30.750"/>
    <p1510:client id="{BB319F3C-DE0C-4751-9D3C-7A67489F14A0}" v="31" dt="2024-06-12T22:21:20.459"/>
    <p1510:client id="{ED2B7273-F16D-4C85-A77A-3C6D81474BC6}" v="6" dt="2024-06-11T07:53:38.824"/>
    <p1510:client id="{F06D39BF-1BCE-4D7C-855C-BA97F3B45529}" v="40" dt="2024-06-12T07:08:19.197"/>
    <p1510:client id="{F95AF164-F820-4581-A14D-941341B67CDE}" v="46" dt="2024-06-11T17:07:48.4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77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orgina Davis" clId="Web-{F06D39BF-1BCE-4D7C-855C-BA97F3B45529}"/>
    <pc:docChg chg="modSld">
      <pc:chgData name="Georgina Davis" userId="" providerId="" clId="Web-{F06D39BF-1BCE-4D7C-855C-BA97F3B45529}" dt="2024-06-12T07:08:19.197" v="38" actId="14100"/>
      <pc:docMkLst>
        <pc:docMk/>
      </pc:docMkLst>
      <pc:sldChg chg="addSp delSp modSp">
        <pc:chgData name="Georgina Davis" userId="" providerId="" clId="Web-{F06D39BF-1BCE-4D7C-855C-BA97F3B45529}" dt="2024-06-12T07:08:19.197" v="38" actId="14100"/>
        <pc:sldMkLst>
          <pc:docMk/>
          <pc:sldMk cId="2993845544" sldId="1347"/>
        </pc:sldMkLst>
        <pc:spChg chg="mod">
          <ac:chgData name="Georgina Davis" userId="" providerId="" clId="Web-{F06D39BF-1BCE-4D7C-855C-BA97F3B45529}" dt="2024-06-12T07:05:55.754" v="25" actId="20577"/>
          <ac:spMkLst>
            <pc:docMk/>
            <pc:sldMk cId="2993845544" sldId="1347"/>
            <ac:spMk id="5" creationId="{FD6A7447-7F92-7A83-E3E9-1913ABBB139A}"/>
          </ac:spMkLst>
        </pc:spChg>
        <pc:picChg chg="add del mod">
          <ac:chgData name="Georgina Davis" userId="" providerId="" clId="Web-{F06D39BF-1BCE-4D7C-855C-BA97F3B45529}" dt="2024-06-12T07:07:06.258" v="27"/>
          <ac:picMkLst>
            <pc:docMk/>
            <pc:sldMk cId="2993845544" sldId="1347"/>
            <ac:picMk id="4" creationId="{3232BB55-0976-6959-C23A-080F9D214168}"/>
          </ac:picMkLst>
        </pc:picChg>
        <pc:picChg chg="add mod">
          <ac:chgData name="Georgina Davis" userId="" providerId="" clId="Web-{F06D39BF-1BCE-4D7C-855C-BA97F3B45529}" dt="2024-06-12T07:08:19.197" v="38" actId="14100"/>
          <ac:picMkLst>
            <pc:docMk/>
            <pc:sldMk cId="2993845544" sldId="1347"/>
            <ac:picMk id="6" creationId="{F09DB241-345A-DD11-0FD1-69B0252C9236}"/>
          </ac:picMkLst>
        </pc:picChg>
        <pc:picChg chg="del">
          <ac:chgData name="Georgina Davis" userId="" providerId="" clId="Web-{F06D39BF-1BCE-4D7C-855C-BA97F3B45529}" dt="2024-06-12T07:07:15.195" v="28"/>
          <ac:picMkLst>
            <pc:docMk/>
            <pc:sldMk cId="2993845544" sldId="1347"/>
            <ac:picMk id="9" creationId="{EB52B426-7C74-8C20-BCF0-6F3E6D76638A}"/>
          </ac:picMkLst>
        </pc:picChg>
      </pc:sldChg>
    </pc:docChg>
  </pc:docChgLst>
  <pc:docChgLst>
    <pc:chgData name="Georgina Davis" clId="Web-{F95AF164-F820-4581-A14D-941341B67CDE}"/>
    <pc:docChg chg="modSld">
      <pc:chgData name="Georgina Davis" userId="" providerId="" clId="Web-{F95AF164-F820-4581-A14D-941341B67CDE}" dt="2024-06-11T17:07:45.777" v="44" actId="14100"/>
      <pc:docMkLst>
        <pc:docMk/>
      </pc:docMkLst>
      <pc:sldChg chg="modSp">
        <pc:chgData name="Georgina Davis" userId="" providerId="" clId="Web-{F95AF164-F820-4581-A14D-941341B67CDE}" dt="2024-06-11T17:07:45.777" v="44" actId="14100"/>
        <pc:sldMkLst>
          <pc:docMk/>
          <pc:sldMk cId="2993845544" sldId="1347"/>
        </pc:sldMkLst>
        <pc:spChg chg="mod">
          <ac:chgData name="Georgina Davis" userId="" providerId="" clId="Web-{F95AF164-F820-4581-A14D-941341B67CDE}" dt="2024-06-11T17:03:29.041" v="2" actId="20577"/>
          <ac:spMkLst>
            <pc:docMk/>
            <pc:sldMk cId="2993845544" sldId="1347"/>
            <ac:spMk id="2" creationId="{7D098EED-AB67-1F63-5A6B-C14ADDD86FA3}"/>
          </ac:spMkLst>
        </pc:spChg>
        <pc:spChg chg="mod">
          <ac:chgData name="Georgina Davis" userId="" providerId="" clId="Web-{F95AF164-F820-4581-A14D-941341B67CDE}" dt="2024-06-11T17:07:45.777" v="44" actId="14100"/>
          <ac:spMkLst>
            <pc:docMk/>
            <pc:sldMk cId="2993845544" sldId="1347"/>
            <ac:spMk id="5" creationId="{FD6A7447-7F92-7A83-E3E9-1913ABBB139A}"/>
          </ac:spMkLst>
        </pc:spChg>
      </pc:sldChg>
    </pc:docChg>
  </pc:docChgLst>
  <pc:docChgLst>
    <pc:chgData name="Georgina Davis" clId="Web-{BB319F3C-DE0C-4751-9D3C-7A67489F14A0}"/>
    <pc:docChg chg="modSld">
      <pc:chgData name="Georgina Davis" userId="" providerId="" clId="Web-{BB319F3C-DE0C-4751-9D3C-7A67489F14A0}" dt="2024-06-12T22:21:20.459" v="33" actId="14100"/>
      <pc:docMkLst>
        <pc:docMk/>
      </pc:docMkLst>
      <pc:sldChg chg="modSp">
        <pc:chgData name="Georgina Davis" userId="" providerId="" clId="Web-{BB319F3C-DE0C-4751-9D3C-7A67489F14A0}" dt="2024-06-12T22:21:20.459" v="33" actId="14100"/>
        <pc:sldMkLst>
          <pc:docMk/>
          <pc:sldMk cId="2993845544" sldId="1347"/>
        </pc:sldMkLst>
        <pc:spChg chg="mod">
          <ac:chgData name="Georgina Davis" userId="" providerId="" clId="Web-{BB319F3C-DE0C-4751-9D3C-7A67489F14A0}" dt="2024-06-12T22:21:20.459" v="33" actId="14100"/>
          <ac:spMkLst>
            <pc:docMk/>
            <pc:sldMk cId="2993845544" sldId="1347"/>
            <ac:spMk id="5" creationId="{FD6A7447-7F92-7A83-E3E9-1913ABBB139A}"/>
          </ac:spMkLst>
        </pc:spChg>
      </pc:sldChg>
    </pc:docChg>
  </pc:docChgLst>
  <pc:docChgLst>
    <pc:chgData name="Georgina Davis" clId="Web-{4164615B-1D2E-4C68-9254-B2BAE18073EB}"/>
    <pc:docChg chg="modSld">
      <pc:chgData name="Georgina Davis" userId="" providerId="" clId="Web-{4164615B-1D2E-4C68-9254-B2BAE18073EB}" dt="2024-06-12T23:42:30.750" v="19" actId="20577"/>
      <pc:docMkLst>
        <pc:docMk/>
      </pc:docMkLst>
      <pc:sldChg chg="addSp delSp modSp">
        <pc:chgData name="Georgina Davis" userId="" providerId="" clId="Web-{4164615B-1D2E-4C68-9254-B2BAE18073EB}" dt="2024-06-12T23:42:30.750" v="19" actId="20577"/>
        <pc:sldMkLst>
          <pc:docMk/>
          <pc:sldMk cId="2993845544" sldId="1347"/>
        </pc:sldMkLst>
        <pc:spChg chg="mod">
          <ac:chgData name="Georgina Davis" userId="" providerId="" clId="Web-{4164615B-1D2E-4C68-9254-B2BAE18073EB}" dt="2024-06-12T23:42:30.750" v="19" actId="20577"/>
          <ac:spMkLst>
            <pc:docMk/>
            <pc:sldMk cId="2993845544" sldId="1347"/>
            <ac:spMk id="5" creationId="{FD6A7447-7F92-7A83-E3E9-1913ABBB139A}"/>
          </ac:spMkLst>
        </pc:spChg>
        <pc:picChg chg="add mod">
          <ac:chgData name="Georgina Davis" userId="" providerId="" clId="Web-{4164615B-1D2E-4C68-9254-B2BAE18073EB}" dt="2024-06-12T23:40:38.498" v="6" actId="1076"/>
          <ac:picMkLst>
            <pc:docMk/>
            <pc:sldMk cId="2993845544" sldId="1347"/>
            <ac:picMk id="4" creationId="{04CBB536-3E50-35F2-504F-F12AF849223A}"/>
          </ac:picMkLst>
        </pc:picChg>
        <pc:picChg chg="del">
          <ac:chgData name="Georgina Davis" userId="" providerId="" clId="Web-{4164615B-1D2E-4C68-9254-B2BAE18073EB}" dt="2024-06-12T23:40:22.045" v="1"/>
          <ac:picMkLst>
            <pc:docMk/>
            <pc:sldMk cId="2993845544" sldId="1347"/>
            <ac:picMk id="6" creationId="{F09DB241-345A-DD11-0FD1-69B0252C923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480484" y="-5903"/>
            <a:ext cx="8059313" cy="780603"/>
          </a:xfrm>
        </p:spPr>
        <p:txBody>
          <a:bodyPr/>
          <a:lstStyle/>
          <a:p>
            <a:r>
              <a:rPr lang="en-US" sz="2800" dirty="0"/>
              <a:t>Fairbanks North Star Borough School District</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153192" y="897334"/>
            <a:ext cx="6275079" cy="55177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600"/>
              </a:spcAft>
              <a:buNone/>
            </a:pPr>
            <a:r>
              <a:rPr lang="en-US" sz="2400" b="1" dirty="0">
                <a:solidFill>
                  <a:schemeClr val="tx1"/>
                </a:solidFill>
                <a:latin typeface="Calibri"/>
                <a:ea typeface="+mj-lt"/>
                <a:cs typeface="Calibri"/>
              </a:rPr>
              <a:t>North Star Retrofits</a:t>
            </a:r>
            <a:endParaRPr lang="en-US" dirty="0">
              <a:solidFill>
                <a:schemeClr val="tx1"/>
              </a:solidFill>
            </a:endParaRPr>
          </a:p>
          <a:p>
            <a:pPr marL="400050" lvl="1" indent="0">
              <a:spcBef>
                <a:spcPts val="0"/>
              </a:spcBef>
              <a:spcAft>
                <a:spcPts val="600"/>
              </a:spcAft>
              <a:buNone/>
            </a:pPr>
            <a:r>
              <a:rPr lang="en-US" sz="2000" b="1" dirty="0">
                <a:solidFill>
                  <a:schemeClr val="tx1"/>
                </a:solidFill>
                <a:latin typeface="Calibri"/>
                <a:ea typeface="+mj-lt"/>
                <a:cs typeface="Calibri"/>
              </a:rPr>
              <a:t>Project Description</a:t>
            </a:r>
            <a:endParaRPr lang="en-US" sz="2000" dirty="0">
              <a:solidFill>
                <a:schemeClr val="tx1"/>
              </a:solidFill>
            </a:endParaRPr>
          </a:p>
          <a:p>
            <a:pPr marL="400050" lvl="1" indent="0">
              <a:spcBef>
                <a:spcPts val="0"/>
              </a:spcBef>
              <a:spcAft>
                <a:spcPts val="600"/>
              </a:spcAft>
              <a:buNone/>
            </a:pPr>
            <a:r>
              <a:rPr lang="en-US" sz="1800" i="1" dirty="0">
                <a:solidFill>
                  <a:srgbClr val="0E101A"/>
                </a:solidFill>
                <a:latin typeface="Calibri Light"/>
                <a:ea typeface="+mn-lt"/>
                <a:cs typeface="+mn-lt"/>
              </a:rPr>
              <a:t>This team’s north star is energy efficiency and occupant health in a sub-Arctic setting. Team members from the borough, school district, and a national lab are targeting the district’s schools most in need of retrofits. The prize will not cover everything, but the funds are a good start and a way for this team to continue collaborating on energy upgrades for schools and beyond. </a:t>
            </a:r>
          </a:p>
          <a:p>
            <a:pPr marL="400050" lvl="1" indent="0">
              <a:spcBef>
                <a:spcPts val="800"/>
              </a:spcBef>
              <a:spcAft>
                <a:spcPts val="600"/>
              </a:spcAft>
              <a:buNone/>
            </a:pPr>
            <a:r>
              <a:rPr lang="en-US" sz="2000" b="1">
                <a:solidFill>
                  <a:schemeClr val="tx1"/>
                </a:solidFill>
                <a:latin typeface="Calibri"/>
                <a:ea typeface="+mj-lt"/>
                <a:cs typeface="Calibri"/>
              </a:rPr>
              <a:t>Summary of Need</a:t>
            </a:r>
            <a:r>
              <a:rPr lang="en-US" sz="2000" b="1" dirty="0">
                <a:solidFill>
                  <a:schemeClr val="tx1"/>
                </a:solidFill>
                <a:latin typeface="Calibri Light"/>
                <a:ea typeface="+mj-lt"/>
                <a:cs typeface="Calibri"/>
              </a:rPr>
              <a:t> </a:t>
            </a:r>
            <a:endParaRPr lang="en-US" sz="2000" dirty="0">
              <a:solidFill>
                <a:schemeClr val="tx1"/>
              </a:solidFill>
              <a:latin typeface="Calibri Light"/>
              <a:ea typeface="+mn-lt"/>
              <a:cs typeface="Calibri"/>
            </a:endParaRPr>
          </a:p>
          <a:p>
            <a:pPr marL="400050" lvl="1" indent="0">
              <a:spcBef>
                <a:spcPts val="0"/>
              </a:spcBef>
              <a:spcAft>
                <a:spcPts val="600"/>
              </a:spcAft>
              <a:buNone/>
            </a:pPr>
            <a:r>
              <a:rPr lang="en-US" sz="1900" i="1" dirty="0">
                <a:solidFill>
                  <a:srgbClr val="0E101A"/>
                </a:solidFill>
                <a:latin typeface="Calibri Light"/>
                <a:ea typeface="+mn-lt"/>
                <a:cs typeface="+mn-lt"/>
              </a:rPr>
              <a:t>Long winters, high construction costs, and statewide budget cuts pose significant challenges for this school district. However, improving their buildings’ energy efficiency is crucial to enhancing community resiliency and outdoor air quality. This work is vital in this area, where coal-fired plants and woodstoves meet most heat and power needs</a:t>
            </a:r>
            <a:r>
              <a:rPr lang="en-US" sz="1900" i="1" dirty="0">
                <a:solidFill>
                  <a:schemeClr val="tx1"/>
                </a:solidFill>
                <a:latin typeface="Calibri Light"/>
                <a:ea typeface="+mj-lt"/>
                <a:cs typeface="Calibri Light"/>
              </a:rPr>
              <a:t>. </a:t>
            </a:r>
            <a:endParaRPr lang="en-US" sz="1900">
              <a:solidFill>
                <a:schemeClr val="tx1"/>
              </a:solidFill>
              <a:latin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489290" y="1015645"/>
            <a:ext cx="5713573" cy="2677656"/>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857250" lvl="1" indent="-457200">
              <a:buAutoNum type="arabicPeriod"/>
            </a:pPr>
            <a:r>
              <a:rPr lang="en-US" sz="2000" i="1" dirty="0">
                <a:latin typeface="Calibri Light"/>
                <a:cs typeface="Calibri Light"/>
              </a:rPr>
              <a:t>Reduce FNSB energy consumption.</a:t>
            </a:r>
          </a:p>
          <a:p>
            <a:pPr marL="857250" lvl="1" indent="-457200">
              <a:buAutoNum type="arabicPeriod"/>
            </a:pPr>
            <a:r>
              <a:rPr lang="en-US" sz="2000" i="1" dirty="0">
                <a:latin typeface="Calibri Light"/>
                <a:cs typeface="Calibri Light"/>
              </a:rPr>
              <a:t>Improve the air quality for staff and students. </a:t>
            </a:r>
          </a:p>
          <a:p>
            <a:pPr marL="857250" lvl="1" indent="-457200">
              <a:buAutoNum type="arabicPeriod"/>
            </a:pPr>
            <a:r>
              <a:rPr lang="en-US" sz="2000" i="1" dirty="0">
                <a:latin typeface="Calibri Light"/>
                <a:cs typeface="Calibri Light"/>
              </a:rPr>
              <a:t>Continue strengthening the partnership with NREL’s Alaska Campus.</a:t>
            </a:r>
          </a:p>
          <a:p>
            <a:pPr marL="857250" lvl="1" indent="-457200">
              <a:buAutoNum type="arabicPeriod"/>
            </a:pPr>
            <a:r>
              <a:rPr lang="en-US" sz="2000" i="1" dirty="0">
                <a:latin typeface="Calibri Light"/>
                <a:cs typeface="Calibri Light"/>
              </a:rPr>
              <a:t>Reduce school day disruptions from maintenance</a:t>
            </a:r>
          </a:p>
          <a:p>
            <a:pPr marL="857250" lvl="1" indent="-457200">
              <a:spcAft>
                <a:spcPts val="1200"/>
              </a:spcAft>
              <a:buAutoNum type="arabicPeriod"/>
            </a:pP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4" name="Picture 3">
            <a:extLst>
              <a:ext uri="{FF2B5EF4-FFF2-40B4-BE49-F238E27FC236}">
                <a16:creationId xmlns:a16="http://schemas.microsoft.com/office/drawing/2014/main" id="{04CBB536-3E50-35F2-504F-F12AF849223A}"/>
              </a:ext>
            </a:extLst>
          </p:cNvPr>
          <p:cNvPicPr>
            <a:picLocks noChangeAspect="1"/>
          </p:cNvPicPr>
          <p:nvPr/>
        </p:nvPicPr>
        <p:blipFill>
          <a:blip r:embed="rId2"/>
          <a:stretch>
            <a:fillRect/>
          </a:stretch>
        </p:blipFill>
        <p:spPr>
          <a:xfrm>
            <a:off x="6553200" y="3370326"/>
            <a:ext cx="5308600" cy="2987548"/>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62</TotalTime>
  <Words>178</Words>
  <Application>Microsoft Office PowerPoint</Application>
  <PresentationFormat>Widescreen</PresentationFormat>
  <Paragraphs>13</Paragraphs>
  <Slides>1</Slides>
  <Notes>0</Notes>
  <HiddenSlides>0</HiddenSlides>
  <MMClips>0</MMClips>
  <ScaleCrop>false</ScaleCrop>
  <HeadingPairs>
    <vt:vector size="4" baseType="variant">
      <vt:variant>
        <vt:lpstr>Theme</vt:lpstr>
      </vt:variant>
      <vt:variant>
        <vt:i4>2</vt:i4>
      </vt:variant>
      <vt:variant>
        <vt:lpstr>Slide Titles</vt:lpstr>
      </vt:variant>
      <vt:variant>
        <vt:i4>1</vt:i4>
      </vt:variant>
    </vt:vector>
  </HeadingPairs>
  <TitlesOfParts>
    <vt:vector size="3" baseType="lpstr">
      <vt:lpstr>EERE PPT_widescreen</vt:lpstr>
      <vt:lpstr>1_EERE PPT</vt:lpstr>
      <vt:lpstr>Fairbanks North Star Borough School District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Davis, Georgina</cp:lastModifiedBy>
  <cp:revision>74</cp:revision>
  <dcterms:created xsi:type="dcterms:W3CDTF">2021-11-15T00:59:02Z</dcterms:created>
  <dcterms:modified xsi:type="dcterms:W3CDTF">2024-06-12T23:42:33Z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