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98" imgH="499" progId="TCLayout.ActiveDocument.1">
                  <p:embed/>
                </p:oleObj>
              </mc:Choice>
              <mc:Fallback>
                <p:oleObj name="think-cell Slide" r:id="rId4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70DB-13FE-0E95-18F5-9FBE4CEF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4863177" cy="5370703"/>
          </a:xfrm>
        </p:spPr>
        <p:txBody>
          <a:bodyPr/>
          <a:lstStyle/>
          <a:p>
            <a:endParaRPr lang="en-US">
              <a:latin typeface="Arial"/>
              <a:cs typeface="Arial"/>
            </a:endParaRPr>
          </a:p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 APS – Atlanta Public Schools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145955" y="936084"/>
            <a:ext cx="6669712" cy="5592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800" b="1" i="1" dirty="0">
                <a:effectLst/>
                <a:latin typeface="Franklin Gothic Book" panose="020B0503020102020204" pitchFamily="34" charset="0"/>
                <a:ea typeface="Franklin Gothic"/>
                <a:cs typeface="Franklin Gothic"/>
              </a:rPr>
              <a:t>Renew Atlanta Public Schools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effectLst/>
                <a:latin typeface="Franklin Gothic Book" panose="020B0503020102020204" pitchFamily="34" charset="0"/>
                <a:ea typeface="Franklin Gothic"/>
                <a:cs typeface="Franklin Gothic"/>
              </a:rPr>
              <a:t>Renew Atlanta Public Schools </a:t>
            </a:r>
            <a:r>
              <a:rPr lang="en-US" sz="2000" dirty="0">
                <a:effectLst/>
                <a:latin typeface="Franklin Gothic Book" panose="020B0503020102020204" pitchFamily="34" charset="0"/>
                <a:ea typeface="Franklin Gothic"/>
                <a:cs typeface="Franklin Gothic"/>
              </a:rPr>
              <a:t>will provide Safe and </a:t>
            </a:r>
            <a:r>
              <a:rPr lang="en-US" sz="200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Franklin Gothic Book" panose="020B0503020102020204" pitchFamily="34" charset="0"/>
                <a:ea typeface="Franklin Gothic"/>
                <a:cs typeface="Franklin Gothic"/>
              </a:rPr>
              <a:t>Healthy Learning Environments</a:t>
            </a:r>
            <a:r>
              <a:rPr lang="en-US" sz="2000" dirty="0">
                <a:effectLst/>
                <a:latin typeface="Franklin Gothic Book" panose="020B0503020102020204" pitchFamily="34" charset="0"/>
                <a:ea typeface="Franklin Gothic"/>
                <a:cs typeface="Franklin Gothic"/>
              </a:rPr>
              <a:t> for 9,798 students and 786 certified classroom teachers in </a:t>
            </a:r>
            <a:r>
              <a:rPr lang="en-US" sz="2000" b="1" dirty="0">
                <a:effectLst/>
                <a:latin typeface="Franklin Gothic Book" panose="020B0503020102020204" pitchFamily="34" charset="0"/>
                <a:ea typeface="Franklin Gothic"/>
                <a:cs typeface="Franklin Gothic"/>
              </a:rPr>
              <a:t>20 schools </a:t>
            </a:r>
            <a:r>
              <a:rPr lang="en-US" sz="2000" dirty="0">
                <a:effectLst/>
                <a:latin typeface="Franklin Gothic Book" panose="020B0503020102020204" pitchFamily="34" charset="0"/>
                <a:ea typeface="Franklin Gothic"/>
                <a:cs typeface="Franklin Gothic"/>
              </a:rPr>
              <a:t>in disadvantaged, high-need communities (DAC) in Atlanta, GA</a:t>
            </a:r>
            <a:r>
              <a:rPr lang="en-US" sz="2000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  <a:ea typeface="Franklin Gothic"/>
                <a:cs typeface="Franklin Gothic"/>
              </a:rPr>
              <a:t> (Locale- 11-City: Large) and </a:t>
            </a:r>
            <a:r>
              <a:rPr lang="en-US" sz="2000" dirty="0">
                <a:effectLst/>
                <a:latin typeface="Franklin Gothic Book" panose="020B0503020102020204" pitchFamily="34" charset="0"/>
                <a:ea typeface="Franklin Gothic"/>
                <a:cs typeface="Franklin Gothic"/>
              </a:rPr>
              <a:t>are Title 1 eligible; 100% of students qualify for the federal free school meals program. Chronic absenteeism is more than double the national rate.</a:t>
            </a:r>
            <a:endParaRPr lang="en-US" sz="2000" dirty="0">
              <a:solidFill>
                <a:schemeClr val="tx1"/>
              </a:solidFill>
              <a:effectLst/>
              <a:latin typeface="Calibri"/>
              <a:ea typeface="Franklin Gothic"/>
              <a:cs typeface="Calibri"/>
            </a:endParaRP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/>
                <a:cs typeface="Calibri"/>
              </a:rPr>
              <a:t>Summary of Need (Community, Facility)</a:t>
            </a:r>
            <a:endParaRPr lang="en-US" sz="24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Franklin Gothic Book" panose="020B0503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Portfolio schools include the B.T. Washington High School, </a:t>
            </a: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Franklin Gothic Book" panose="020B0503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 the National Register of Historic </a:t>
            </a: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Franklin Gothic Book" panose="020B0503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Places, the first public high school </a:t>
            </a: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Franklin Gothic Book" panose="020B0503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 African Americans in GA. Notable </a:t>
            </a: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Franklin Gothic Book" panose="020B0503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Alumni include Lena Horne and </a:t>
            </a: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Franklin Gothic Book" panose="020B0503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Martin Luther King Jr.</a:t>
            </a:r>
            <a:r>
              <a:rPr lang="en-US" sz="2000" i="1" dirty="0">
                <a:solidFill>
                  <a:schemeClr val="tx1"/>
                </a:solidFill>
                <a:effectLst/>
                <a:latin typeface="Calibri Light"/>
                <a:ea typeface="Calibri" panose="020F0502020204030204" pitchFamily="34" charset="0"/>
                <a:cs typeface="Calibri Light"/>
              </a:rPr>
              <a:t>                                             </a:t>
            </a: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endParaRPr lang="en-US" sz="2000" i="1" dirty="0">
              <a:solidFill>
                <a:schemeClr val="tx1"/>
              </a:solidFill>
              <a:effectLst/>
              <a:latin typeface="Calibri Light"/>
              <a:ea typeface="Calibri" panose="020F0502020204030204" pitchFamily="34" charset="0"/>
              <a:cs typeface="Calibri Light"/>
            </a:endParaRP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Calibri Light"/>
                <a:ea typeface="Calibri" panose="020F0502020204030204" pitchFamily="34" charset="0"/>
                <a:cs typeface="Calibri Light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7186157" y="883206"/>
            <a:ext cx="5005844" cy="209288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65088" lvl="1" defTabSz="457200" fontAlgn="base">
              <a:spcBef>
                <a:spcPts val="1200"/>
              </a:spcBef>
              <a:spcAft>
                <a:spcPts val="600"/>
              </a:spcAft>
            </a:pPr>
            <a:r>
              <a:rPr lang="en-US" sz="2000" b="1" u="sng" dirty="0">
                <a:cs typeface="Calibri" panose="020F0502020204030204" pitchFamily="34" charset="0"/>
              </a:rPr>
              <a:t>Project Goals</a:t>
            </a:r>
          </a:p>
          <a:p>
            <a:pPr marL="61913" lvl="1"/>
            <a:r>
              <a:rPr lang="en-US" sz="2000" i="1" dirty="0">
                <a:latin typeface="Calibri Light"/>
                <a:cs typeface="Calibri Light"/>
              </a:rPr>
              <a:t>Improving air quality and energy savings to:</a:t>
            </a:r>
          </a:p>
          <a:p>
            <a:pPr marL="347663" lvl="1" indent="-285750">
              <a:buFont typeface="Arial" panose="020B0604020202020204" pitchFamily="34" charset="0"/>
              <a:buChar char="•"/>
            </a:pPr>
            <a:r>
              <a:rPr lang="en-US" sz="2000" i="1" dirty="0">
                <a:latin typeface="Calibri Light"/>
                <a:cs typeface="Calibri Light"/>
              </a:rPr>
              <a:t>Promoting better attendance and enhancing student performance</a:t>
            </a:r>
          </a:p>
          <a:p>
            <a:pPr marL="347663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i="1" dirty="0">
                <a:latin typeface="Calibri Light"/>
                <a:cs typeface="Calibri Light"/>
              </a:rPr>
              <a:t>Shift energy savings to student learning support</a:t>
            </a:r>
            <a:endParaRPr lang="en-US" sz="2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 dirty="0">
                <a:latin typeface="+mj-lt"/>
                <a:ea typeface="ＭＳ Ｐゴシック"/>
              </a:rPr>
              <a:t>2024 Renew America's Schools Prize</a:t>
            </a:r>
            <a:endParaRPr lang="en-US" sz="1600" dirty="0">
              <a:latin typeface="Franklin Gothic Book"/>
              <a:ea typeface="ＭＳ Ｐゴシック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D9D59F8-65B5-AB9C-736E-F48F9F2E9A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55307" y="2999241"/>
            <a:ext cx="4901415" cy="260569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A9CC386-3B7D-FA50-398E-F93126974E97}"/>
              </a:ext>
            </a:extLst>
          </p:cNvPr>
          <p:cNvSpPr txBox="1"/>
          <p:nvPr/>
        </p:nvSpPr>
        <p:spPr>
          <a:xfrm>
            <a:off x="7155307" y="5611134"/>
            <a:ext cx="50366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800" i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Dr. Dylan Brewer, a professor at the </a:t>
            </a:r>
            <a:r>
              <a:rPr lang="en-US" sz="1800" i="1" dirty="0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Georgia Institute of Technology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will conduct a quasi-experimental design evaluation of the project</a:t>
            </a:r>
            <a:r>
              <a:rPr lang="en-US" sz="180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  <a:endParaRPr lang="en-US" sz="1800" i="1" dirty="0">
              <a:solidFill>
                <a:schemeClr val="tx1"/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4" name="Picture 13" descr="A building with many windows&#10;&#10;Description automatically generated with medium confidence">
            <a:extLst>
              <a:ext uri="{FF2B5EF4-FFF2-40B4-BE49-F238E27FC236}">
                <a16:creationId xmlns:a16="http://schemas.microsoft.com/office/drawing/2014/main" id="{FD36DCC8-C213-DA32-E07D-5399B552D2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42" y="4624567"/>
            <a:ext cx="2507226" cy="17926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7F3770-0A5C-DFD9-3C3B-DF601D2E2EA3}"/>
              </a:ext>
            </a:extLst>
          </p:cNvPr>
          <p:cNvSpPr txBox="1"/>
          <p:nvPr/>
        </p:nvSpPr>
        <p:spPr>
          <a:xfrm>
            <a:off x="10208699" y="3699935"/>
            <a:ext cx="19833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effectLst/>
                <a:latin typeface="Calibri Light"/>
                <a:ea typeface="Calibri" panose="020F0502020204030204" pitchFamily="34" charset="0"/>
                <a:cs typeface="Calibri Light"/>
              </a:rPr>
              <a:t>anticipated  annual energy savings for all schools is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6544E4-FA0C-AA4E-F0B1-B9956EAE98C6}"/>
              </a:ext>
            </a:extLst>
          </p:cNvPr>
          <p:cNvSpPr txBox="1"/>
          <p:nvPr/>
        </p:nvSpPr>
        <p:spPr>
          <a:xfrm>
            <a:off x="9190530" y="3657381"/>
            <a:ext cx="11576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28%</a:t>
            </a:r>
          </a:p>
        </p:txBody>
      </p:sp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F907BDE7AA548A594F918714AF44E" ma:contentTypeVersion="14" ma:contentTypeDescription="Create a new document." ma:contentTypeScope="" ma:versionID="29ac3adc759549b95b40919e552bdcb2">
  <xsd:schema xmlns:xsd="http://www.w3.org/2001/XMLSchema" xmlns:xs="http://www.w3.org/2001/XMLSchema" xmlns:p="http://schemas.microsoft.com/office/2006/metadata/properties" xmlns:ns2="1c5ceac5-d2f6-499e-834f-fc1385841e5d" xmlns:ns3="6515d3c9-75a5-4f7a-ba52-2913a0b31a50" targetNamespace="http://schemas.microsoft.com/office/2006/metadata/properties" ma:root="true" ma:fieldsID="07636d83e786d9f9005d0c9de466e34b" ns2:_="" ns3:_="">
    <xsd:import namespace="1c5ceac5-d2f6-499e-834f-fc1385841e5d"/>
    <xsd:import namespace="6515d3c9-75a5-4f7a-ba52-2913a0b31a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Imag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5ceac5-d2f6-499e-834f-fc1385841e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834da80-57da-4863-8816-2e6886d1e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Image" ma:index="18" nillable="true" ma:displayName="Image" ma:format="Thumbnail" ma:internalName="Image">
      <xsd:simpleType>
        <xsd:restriction base="dms:Unknown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5d3c9-75a5-4f7a-ba52-2913a0b31a5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e1026f-e6e1-4011-89f7-0b529d7751e3}" ma:internalName="TaxCatchAll" ma:showField="CatchAllData" ma:web="6515d3c9-75a5-4f7a-ba52-2913a0b31a5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15d3c9-75a5-4f7a-ba52-2913a0b31a50" xsi:nil="true"/>
    <lcf76f155ced4ddcb4097134ff3c332f xmlns="1c5ceac5-d2f6-499e-834f-fc1385841e5d">
      <Terms xmlns="http://schemas.microsoft.com/office/infopath/2007/PartnerControls"/>
    </lcf76f155ced4ddcb4097134ff3c332f>
    <Image xmlns="1c5ceac5-d2f6-499e-834f-fc1385841e5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DF1671-2372-400E-8DF9-548072802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5ceac5-d2f6-499e-834f-fc1385841e5d"/>
    <ds:schemaRef ds:uri="6515d3c9-75a5-4f7a-ba52-2913a0b31a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B69AE2E-2094-42CE-8A9D-0DE1D9E10727}">
  <ds:schemaRefs>
    <ds:schemaRef ds:uri="95b5a482-699d-4954-a489-fd9c62fafdd5"/>
    <ds:schemaRef ds:uri="a3d57f08-c08e-4bd5-9a84-808d282169b0"/>
    <ds:schemaRef ds:uri="b83ec705-2512-49fe-82d4-ca398a816f58"/>
    <ds:schemaRef ds:uri="df79117a-6340-41dd-9ad0-ba6a27a7ccf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6515d3c9-75a5-4f7a-ba52-2913a0b31a50"/>
    <ds:schemaRef ds:uri="1c5ceac5-d2f6-499e-834f-fc1385841e5d"/>
  </ds:schemaRefs>
</ds:datastoreItem>
</file>

<file path=customXml/itemProps3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</TotalTime>
  <Words>194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4" baseType="lpstr">
      <vt:lpstr>ＭＳ Ｐゴシック</vt:lpstr>
      <vt:lpstr>Arial</vt:lpstr>
      <vt:lpstr>Avenir LT Std 45 Book</vt:lpstr>
      <vt:lpstr>Calibri</vt:lpstr>
      <vt:lpstr>Calibri Light</vt:lpstr>
      <vt:lpstr>Courier New</vt:lpstr>
      <vt:lpstr>Franklin Gothic Book</vt:lpstr>
      <vt:lpstr>Franklin Gothic Medium</vt:lpstr>
      <vt:lpstr>Segoe UI</vt:lpstr>
      <vt:lpstr>Wingdings</vt:lpstr>
      <vt:lpstr>EERE PPT_widescreen</vt:lpstr>
      <vt:lpstr>1_EERE PPT</vt:lpstr>
      <vt:lpstr>think-cell Slide</vt:lpstr>
      <vt:lpstr>Team APS – Atlanta Public Schools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Susan Davis</cp:lastModifiedBy>
  <cp:revision>15</cp:revision>
  <dcterms:created xsi:type="dcterms:W3CDTF">2021-11-15T00:59:02Z</dcterms:created>
  <dcterms:modified xsi:type="dcterms:W3CDTF">2024-06-12T21:53:23Z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