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2A8DF"/>
    <a:srgbClr val="02A1DF"/>
    <a:srgbClr val="027FDF"/>
    <a:srgbClr val="9FCBED"/>
    <a:srgbClr val="EDF6FB"/>
    <a:srgbClr val="499CA8"/>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683"/>
    <p:restoredTop sz="94694"/>
  </p:normalViewPr>
  <p:slideViewPr>
    <p:cSldViewPr snapToGrid="0">
      <p:cViewPr varScale="1">
        <p:scale>
          <a:sx n="116" d="100"/>
          <a:sy n="116" d="100"/>
        </p:scale>
        <p:origin x="68" y="5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11" name="Freeform 2">
            <a:extLst>
              <a:ext uri="{FF2B5EF4-FFF2-40B4-BE49-F238E27FC236}">
                <a16:creationId xmlns:a16="http://schemas.microsoft.com/office/drawing/2014/main" id="{55AB183F-7040-BC55-90B6-5C0BD2A681A8}"/>
              </a:ext>
            </a:extLst>
          </p:cNvPr>
          <p:cNvSpPr/>
          <p:nvPr/>
        </p:nvSpPr>
        <p:spPr>
          <a:xfrm>
            <a:off x="0" y="-63665"/>
            <a:ext cx="12192000" cy="6640755"/>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5111" b="-15111"/>
            </a:stretch>
          </a:blipFill>
        </p:spPr>
        <p:txBody>
          <a:bodyPr/>
          <a:lstStyle/>
          <a:p>
            <a:endParaRPr lang="en-US" dirty="0"/>
          </a:p>
        </p:txBody>
      </p:sp>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dirty="0">
              <a:latin typeface="Arial"/>
              <a:cs typeface="Arial"/>
            </a:endParaRPr>
          </a:p>
          <a:p>
            <a:endParaRPr lang="en-US" dirty="0"/>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327381" y="308516"/>
            <a:ext cx="11633200" cy="812800"/>
          </a:xfrm>
        </p:spPr>
        <p:txBody>
          <a:bodyPr/>
          <a:lstStyle/>
          <a:p>
            <a:r>
              <a:rPr lang="en-US" dirty="0"/>
              <a:t>ODE Rural &amp; Title 1 Educational Alliance</a:t>
            </a:r>
            <a:br>
              <a:rPr lang="en-US" dirty="0"/>
            </a:br>
            <a:r>
              <a:rPr lang="en-US" dirty="0"/>
              <a:t> </a:t>
            </a:r>
            <a:br>
              <a:rPr lang="en-US" sz="2400" b="1" dirty="0">
                <a:solidFill>
                  <a:schemeClr val="tx1"/>
                </a:solidFill>
                <a:latin typeface="Calibri" panose="020F0502020204030204" pitchFamily="34" charset="0"/>
                <a:cs typeface="Calibri" panose="020F0502020204030204" pitchFamily="34" charset="0"/>
              </a:rPr>
            </a:br>
            <a:endParaRPr lang="en-US" sz="2400"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51833" y="1084245"/>
            <a:ext cx="6750991" cy="21724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 </a:t>
            </a:r>
            <a:r>
              <a:rPr lang="en-US" sz="1400" dirty="0">
                <a:solidFill>
                  <a:schemeClr val="tx1"/>
                </a:solidFill>
                <a:latin typeface="Calibri" panose="020F0502020204030204" pitchFamily="34" charset="0"/>
                <a:cs typeface="Calibri" panose="020F0502020204030204" pitchFamily="34" charset="0"/>
              </a:rPr>
              <a:t>Collaborating statewide, the Oregon Department of Education, SMART Local 16, Oregon State Association of Electrical Workers (OSAEW), Community System Solutions (CSS), and 10 schools across various districts—including Banks, Gaston, Parkrose, Hillsboro and La Grande —are joining forces to retrofit schools in Rural &amp; Title 1 communities. Their objective: to improve indoor air quality, energy efficiency, and infrastructure while simultaneously cutting costs.</a:t>
            </a:r>
            <a:br>
              <a:rPr lang="en-US" b="1" dirty="0">
                <a:solidFill>
                  <a:schemeClr val="tx1"/>
                </a:solidFill>
                <a:latin typeface="Calibri"/>
                <a:cs typeface="Calibri"/>
              </a:rPr>
            </a:br>
            <a:endParaRPr lang="en-US" sz="1400" i="1" dirty="0">
              <a:solidFill>
                <a:schemeClr val="tx1"/>
              </a:solidFill>
              <a:effectLst/>
              <a:latin typeface="Calibri Light"/>
              <a:ea typeface="Calibri" panose="020F0502020204030204" pitchFamily="34" charset="0"/>
              <a:cs typeface="Calibri Light"/>
            </a:endParaRPr>
          </a:p>
        </p:txBody>
      </p:sp>
      <p:sp>
        <p:nvSpPr>
          <p:cNvPr id="6" name="TextBox 5">
            <a:extLst>
              <a:ext uri="{FF2B5EF4-FFF2-40B4-BE49-F238E27FC236}">
                <a16:creationId xmlns:a16="http://schemas.microsoft.com/office/drawing/2014/main" id="{1BAFA118-3D33-474E-0582-1178C64E35CB}"/>
              </a:ext>
            </a:extLst>
          </p:cNvPr>
          <p:cNvSpPr txBox="1"/>
          <p:nvPr/>
        </p:nvSpPr>
        <p:spPr>
          <a:xfrm>
            <a:off x="642351" y="5541602"/>
            <a:ext cx="5716605" cy="954107"/>
          </a:xfrm>
          <a:prstGeom prst="rect">
            <a:avLst/>
          </a:prstGeom>
          <a:noFill/>
        </p:spPr>
        <p:txBody>
          <a:bodyPr wrap="square">
            <a:spAutoFit/>
          </a:bodyPr>
          <a:lstStyle/>
          <a:p>
            <a:r>
              <a:rPr lang="en-US" sz="1400" b="1" dirty="0">
                <a:solidFill>
                  <a:schemeClr val="tx1"/>
                </a:solidFill>
                <a:latin typeface="Calibri Light"/>
                <a:ea typeface="Calibri" panose="020F0502020204030204" pitchFamily="34" charset="0"/>
                <a:cs typeface="Calibri Light"/>
              </a:rPr>
              <a:t>Grant funding is urgently needed to modernize infrastructure in Oregon schools serving economically disadvantaged and diverse communities, ensuring safe, energy-efficient learning spaces for students facing economic challenges.</a:t>
            </a:r>
            <a:endParaRPr lang="en-US" sz="1400" b="1" dirty="0"/>
          </a:p>
        </p:txBody>
      </p:sp>
      <p:cxnSp>
        <p:nvCxnSpPr>
          <p:cNvPr id="15" name="Straight Connector 14">
            <a:extLst>
              <a:ext uri="{FF2B5EF4-FFF2-40B4-BE49-F238E27FC236}">
                <a16:creationId xmlns:a16="http://schemas.microsoft.com/office/drawing/2014/main" id="{674793BC-60E2-878C-B777-B2950BCA639E}"/>
              </a:ext>
            </a:extLst>
          </p:cNvPr>
          <p:cNvCxnSpPr>
            <a:cxnSpLocks/>
          </p:cNvCxnSpPr>
          <p:nvPr/>
        </p:nvCxnSpPr>
        <p:spPr>
          <a:xfrm>
            <a:off x="0" y="899468"/>
            <a:ext cx="12192000" cy="0"/>
          </a:xfrm>
          <a:prstGeom prst="line">
            <a:avLst/>
          </a:prstGeom>
          <a:ln>
            <a:solidFill>
              <a:srgbClr val="02A8DF"/>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B2D7C3BA-F0D6-F183-DF68-1055255670D1}"/>
              </a:ext>
            </a:extLst>
          </p:cNvPr>
          <p:cNvSpPr txBox="1"/>
          <p:nvPr/>
        </p:nvSpPr>
        <p:spPr>
          <a:xfrm>
            <a:off x="644059" y="2646409"/>
            <a:ext cx="6215448" cy="400110"/>
          </a:xfrm>
          <a:prstGeom prst="rect">
            <a:avLst/>
          </a:prstGeom>
          <a:noFill/>
        </p:spPr>
        <p:txBody>
          <a:bodyPr wrap="square">
            <a:spAutoFit/>
          </a:bodyPr>
          <a:lstStyle/>
          <a:p>
            <a:r>
              <a:rPr lang="en-US" sz="2000" b="1" dirty="0">
                <a:solidFill>
                  <a:schemeClr val="tx1"/>
                </a:solidFill>
                <a:latin typeface="Calibri"/>
                <a:cs typeface="Calibri"/>
              </a:rPr>
              <a:t>Summary of Need </a:t>
            </a:r>
            <a:r>
              <a:rPr lang="en-US" sz="2000" b="1" dirty="0">
                <a:latin typeface="Calibri"/>
                <a:cs typeface="Calibri"/>
              </a:rPr>
              <a:t>of Schools</a:t>
            </a:r>
            <a:endParaRPr lang="en-US" sz="2000" dirty="0"/>
          </a:p>
        </p:txBody>
      </p:sp>
      <p:sp>
        <p:nvSpPr>
          <p:cNvPr id="18" name="TextBox 17">
            <a:extLst>
              <a:ext uri="{FF2B5EF4-FFF2-40B4-BE49-F238E27FC236}">
                <a16:creationId xmlns:a16="http://schemas.microsoft.com/office/drawing/2014/main" id="{347E78F3-02BD-4673-9449-645D0AABBFBE}"/>
              </a:ext>
            </a:extLst>
          </p:cNvPr>
          <p:cNvSpPr txBox="1"/>
          <p:nvPr/>
        </p:nvSpPr>
        <p:spPr>
          <a:xfrm>
            <a:off x="363917" y="462385"/>
            <a:ext cx="6215448" cy="461665"/>
          </a:xfrm>
          <a:prstGeom prst="rect">
            <a:avLst/>
          </a:prstGeom>
          <a:noFill/>
        </p:spPr>
        <p:txBody>
          <a:bodyPr wrap="square">
            <a:spAutoFit/>
          </a:bodyPr>
          <a:lstStyle/>
          <a:p>
            <a:r>
              <a:rPr lang="en-US" sz="2400" b="1" dirty="0">
                <a:solidFill>
                  <a:schemeClr val="tx1"/>
                </a:solidFill>
                <a:latin typeface="Calibri" panose="020F0502020204030204" pitchFamily="34" charset="0"/>
                <a:cs typeface="Calibri" panose="020F0502020204030204" pitchFamily="34" charset="0"/>
              </a:rPr>
              <a:t>Revitalizing Oregon’s Rural and Title 1 Schools</a:t>
            </a:r>
            <a:endParaRPr lang="en-US" sz="2400" dirty="0"/>
          </a:p>
        </p:txBody>
      </p:sp>
      <p:sp>
        <p:nvSpPr>
          <p:cNvPr id="22" name="Rectangle 21">
            <a:extLst>
              <a:ext uri="{FF2B5EF4-FFF2-40B4-BE49-F238E27FC236}">
                <a16:creationId xmlns:a16="http://schemas.microsoft.com/office/drawing/2014/main" id="{6A4DF8D1-0FC0-18DC-C763-41397A167322}"/>
              </a:ext>
            </a:extLst>
          </p:cNvPr>
          <p:cNvSpPr/>
          <p:nvPr/>
        </p:nvSpPr>
        <p:spPr>
          <a:xfrm>
            <a:off x="739090" y="3090939"/>
            <a:ext cx="4446367" cy="2416760"/>
          </a:xfrm>
          <a:prstGeom prst="rect">
            <a:avLst/>
          </a:prstGeom>
          <a:solidFill>
            <a:srgbClr val="02A8DF">
              <a:alpha val="5405"/>
            </a:srgbClr>
          </a:solidFill>
          <a:ln w="28575">
            <a:solidFill>
              <a:srgbClr val="02A8DF"/>
            </a:solidFill>
            <a:extLst>
              <a:ext uri="{C807C97D-BFC1-408E-A445-0C87EB9F89A2}">
                <ask:lineSketchStyleProps xmlns:ask="http://schemas.microsoft.com/office/drawing/2018/sketchyshapes" sd="1219033472">
                  <a:custGeom>
                    <a:avLst/>
                    <a:gdLst>
                      <a:gd name="connsiteX0" fmla="*/ 0 w 4248128"/>
                      <a:gd name="connsiteY0" fmla="*/ 0 h 5396473"/>
                      <a:gd name="connsiteX1" fmla="*/ 4248128 w 4248128"/>
                      <a:gd name="connsiteY1" fmla="*/ 0 h 5396473"/>
                      <a:gd name="connsiteX2" fmla="*/ 4248128 w 4248128"/>
                      <a:gd name="connsiteY2" fmla="*/ 5396473 h 5396473"/>
                      <a:gd name="connsiteX3" fmla="*/ 0 w 4248128"/>
                      <a:gd name="connsiteY3" fmla="*/ 5396473 h 5396473"/>
                      <a:gd name="connsiteX4" fmla="*/ 0 w 4248128"/>
                      <a:gd name="connsiteY4" fmla="*/ 0 h 5396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8128" h="5396473" extrusionOk="0">
                        <a:moveTo>
                          <a:pt x="0" y="0"/>
                        </a:moveTo>
                        <a:cubicBezTo>
                          <a:pt x="2080680" y="118645"/>
                          <a:pt x="2643837" y="116012"/>
                          <a:pt x="4248128" y="0"/>
                        </a:cubicBezTo>
                        <a:cubicBezTo>
                          <a:pt x="4115246" y="1554257"/>
                          <a:pt x="4333079" y="4531103"/>
                          <a:pt x="4248128" y="5396473"/>
                        </a:cubicBezTo>
                        <a:cubicBezTo>
                          <a:pt x="2759555" y="5531073"/>
                          <a:pt x="570286" y="5239277"/>
                          <a:pt x="0" y="5396473"/>
                        </a:cubicBezTo>
                        <a:cubicBezTo>
                          <a:pt x="-20187" y="4636308"/>
                          <a:pt x="-152480" y="1706012"/>
                          <a:pt x="0" y="0"/>
                        </a:cubicBezTo>
                        <a:close/>
                      </a:path>
                    </a:pathLst>
                  </a:custGeom>
                  <ask:type>
                    <ask:lineSketchNone/>
                  </ask:type>
                </ask:lineSketchStyleProps>
              </a:ext>
            </a:extLst>
          </a:ln>
          <a:effectLst>
            <a:outerShdw blurRad="50800" dist="38100" dir="2700000" algn="tl" rotWithShape="0">
              <a:prstClr val="black">
                <a:alpha val="28947"/>
              </a:prstClr>
            </a:outerShdw>
          </a:effectLst>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pic>
        <p:nvPicPr>
          <p:cNvPr id="9" name="Picture 8" descr="A screenshot of a computer&#10;&#10;Description automatically generated">
            <a:extLst>
              <a:ext uri="{FF2B5EF4-FFF2-40B4-BE49-F238E27FC236}">
                <a16:creationId xmlns:a16="http://schemas.microsoft.com/office/drawing/2014/main" id="{9D99EB22-CE95-DCCD-C44B-0C4D33D05E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63" y="3100071"/>
            <a:ext cx="5962787" cy="2441532"/>
          </a:xfrm>
          <a:prstGeom prst="rect">
            <a:avLst/>
          </a:prstGeom>
        </p:spPr>
      </p:pic>
      <p:sp>
        <p:nvSpPr>
          <p:cNvPr id="19" name="Rectangle 18">
            <a:extLst>
              <a:ext uri="{FF2B5EF4-FFF2-40B4-BE49-F238E27FC236}">
                <a16:creationId xmlns:a16="http://schemas.microsoft.com/office/drawing/2014/main" id="{0B84D677-EC0A-5598-C592-9A0347A6FE59}"/>
              </a:ext>
            </a:extLst>
          </p:cNvPr>
          <p:cNvSpPr/>
          <p:nvPr/>
        </p:nvSpPr>
        <p:spPr>
          <a:xfrm>
            <a:off x="7234244" y="1046345"/>
            <a:ext cx="4248128" cy="5396473"/>
          </a:xfrm>
          <a:prstGeom prst="rect">
            <a:avLst/>
          </a:prstGeom>
          <a:solidFill>
            <a:srgbClr val="02A8DF">
              <a:alpha val="5405"/>
            </a:srgbClr>
          </a:solidFill>
          <a:ln w="28575">
            <a:solidFill>
              <a:srgbClr val="02A8DF"/>
            </a:solidFill>
            <a:extLst>
              <a:ext uri="{C807C97D-BFC1-408E-A445-0C87EB9F89A2}">
                <ask:lineSketchStyleProps xmlns:ask="http://schemas.microsoft.com/office/drawing/2018/sketchyshapes" sd="1219033472">
                  <a:custGeom>
                    <a:avLst/>
                    <a:gdLst>
                      <a:gd name="connsiteX0" fmla="*/ 0 w 4248128"/>
                      <a:gd name="connsiteY0" fmla="*/ 0 h 5396473"/>
                      <a:gd name="connsiteX1" fmla="*/ 4248128 w 4248128"/>
                      <a:gd name="connsiteY1" fmla="*/ 0 h 5396473"/>
                      <a:gd name="connsiteX2" fmla="*/ 4248128 w 4248128"/>
                      <a:gd name="connsiteY2" fmla="*/ 5396473 h 5396473"/>
                      <a:gd name="connsiteX3" fmla="*/ 0 w 4248128"/>
                      <a:gd name="connsiteY3" fmla="*/ 5396473 h 5396473"/>
                      <a:gd name="connsiteX4" fmla="*/ 0 w 4248128"/>
                      <a:gd name="connsiteY4" fmla="*/ 0 h 5396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8128" h="5396473" extrusionOk="0">
                        <a:moveTo>
                          <a:pt x="0" y="0"/>
                        </a:moveTo>
                        <a:cubicBezTo>
                          <a:pt x="2080680" y="118645"/>
                          <a:pt x="2643837" y="116012"/>
                          <a:pt x="4248128" y="0"/>
                        </a:cubicBezTo>
                        <a:cubicBezTo>
                          <a:pt x="4115246" y="1554257"/>
                          <a:pt x="4333079" y="4531103"/>
                          <a:pt x="4248128" y="5396473"/>
                        </a:cubicBezTo>
                        <a:cubicBezTo>
                          <a:pt x="2759555" y="5531073"/>
                          <a:pt x="570286" y="5239277"/>
                          <a:pt x="0" y="5396473"/>
                        </a:cubicBezTo>
                        <a:cubicBezTo>
                          <a:pt x="-20187" y="4636308"/>
                          <a:pt x="-152480" y="1706012"/>
                          <a:pt x="0" y="0"/>
                        </a:cubicBezTo>
                        <a:close/>
                      </a:path>
                    </a:pathLst>
                  </a:custGeom>
                  <ask:type>
                    <ask:lineSketchNone/>
                  </ask:type>
                </ask:lineSketchStyleProps>
              </a:ext>
            </a:extLst>
          </a:ln>
          <a:effectLst>
            <a:outerShdw blurRad="50800" dist="38100" dir="2700000" algn="tl" rotWithShape="0">
              <a:prstClr val="black">
                <a:alpha val="28947"/>
              </a:prstClr>
            </a:outerShdw>
          </a:effectLst>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21" name="TextBox 20">
            <a:extLst>
              <a:ext uri="{FF2B5EF4-FFF2-40B4-BE49-F238E27FC236}">
                <a16:creationId xmlns:a16="http://schemas.microsoft.com/office/drawing/2014/main" id="{131365E8-BFDC-C681-D2A6-623397C2576D}"/>
              </a:ext>
            </a:extLst>
          </p:cNvPr>
          <p:cNvSpPr txBox="1"/>
          <p:nvPr/>
        </p:nvSpPr>
        <p:spPr>
          <a:xfrm>
            <a:off x="7412281" y="1046345"/>
            <a:ext cx="5095726" cy="1538883"/>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            Project Goals</a:t>
            </a:r>
            <a:endParaRPr lang="en-US" sz="2000" b="1" dirty="0">
              <a:latin typeface="Calibri" panose="020F0502020204030204" pitchFamily="34" charset="0"/>
              <a:cs typeface="Calibri" panose="020F0502020204030204" pitchFamily="34" charset="0"/>
            </a:endParaRPr>
          </a:p>
          <a:p>
            <a:pPr>
              <a:buFont typeface="Arial" panose="020B0604020202020204" pitchFamily="34" charset="0"/>
              <a:buChar char="•"/>
            </a:pPr>
            <a:r>
              <a:rPr lang="en-US" sz="1600" b="0" i="0" dirty="0">
                <a:effectLst/>
                <a:latin typeface="ui-sans-serif"/>
              </a:rPr>
              <a:t> Enhance IAQ, health, and learning</a:t>
            </a:r>
          </a:p>
          <a:p>
            <a:pPr algn="l">
              <a:buFont typeface="Arial" panose="020B0604020202020204" pitchFamily="34" charset="0"/>
              <a:buChar char="•"/>
            </a:pPr>
            <a:r>
              <a:rPr lang="en-US" sz="1600" b="0" i="0" dirty="0">
                <a:effectLst/>
                <a:latin typeface="ui-sans-serif"/>
              </a:rPr>
              <a:t> Improve energy efficiency and renewables</a:t>
            </a:r>
          </a:p>
          <a:p>
            <a:pPr algn="l">
              <a:buFont typeface="Arial" panose="020B0604020202020204" pitchFamily="34" charset="0"/>
              <a:buChar char="•"/>
            </a:pPr>
            <a:r>
              <a:rPr lang="en-US" sz="1600" b="0" i="0" dirty="0">
                <a:effectLst/>
                <a:latin typeface="ui-sans-serif"/>
              </a:rPr>
              <a:t> Modernize outdated infrastructure</a:t>
            </a:r>
          </a:p>
          <a:p>
            <a:pPr algn="l">
              <a:buFont typeface="Arial" panose="020B0604020202020204" pitchFamily="34" charset="0"/>
              <a:buChar char="•"/>
            </a:pPr>
            <a:r>
              <a:rPr lang="en-US" sz="1600" b="0" i="0" dirty="0">
                <a:effectLst/>
                <a:latin typeface="ui-sans-serif"/>
              </a:rPr>
              <a:t> Reduce operational and maintenance costs</a:t>
            </a:r>
          </a:p>
        </p:txBody>
      </p:sp>
      <p:sp>
        <p:nvSpPr>
          <p:cNvPr id="4" name="Rectangle 3">
            <a:extLst>
              <a:ext uri="{FF2B5EF4-FFF2-40B4-BE49-F238E27FC236}">
                <a16:creationId xmlns:a16="http://schemas.microsoft.com/office/drawing/2014/main" id="{FE80396B-BD2B-3F10-936C-88736D00B33B}"/>
              </a:ext>
            </a:extLst>
          </p:cNvPr>
          <p:cNvSpPr/>
          <p:nvPr/>
        </p:nvSpPr>
        <p:spPr>
          <a:xfrm>
            <a:off x="8675077" y="164685"/>
            <a:ext cx="3438607" cy="380060"/>
          </a:xfrm>
          <a:prstGeom prst="rect">
            <a:avLst/>
          </a:prstGeom>
          <a:noFill/>
          <a:ln w="28575">
            <a:solidFill>
              <a:srgbClr val="02A8DF"/>
            </a:solidFill>
            <a:extLst>
              <a:ext uri="{C807C97D-BFC1-408E-A445-0C87EB9F89A2}">
                <ask:lineSketchStyleProps xmlns:ask="http://schemas.microsoft.com/office/drawing/2018/sketchyshapes" sd="1219033472">
                  <a:custGeom>
                    <a:avLst/>
                    <a:gdLst>
                      <a:gd name="connsiteX0" fmla="*/ 0 w 4248128"/>
                      <a:gd name="connsiteY0" fmla="*/ 0 h 5396473"/>
                      <a:gd name="connsiteX1" fmla="*/ 4248128 w 4248128"/>
                      <a:gd name="connsiteY1" fmla="*/ 0 h 5396473"/>
                      <a:gd name="connsiteX2" fmla="*/ 4248128 w 4248128"/>
                      <a:gd name="connsiteY2" fmla="*/ 5396473 h 5396473"/>
                      <a:gd name="connsiteX3" fmla="*/ 0 w 4248128"/>
                      <a:gd name="connsiteY3" fmla="*/ 5396473 h 5396473"/>
                      <a:gd name="connsiteX4" fmla="*/ 0 w 4248128"/>
                      <a:gd name="connsiteY4" fmla="*/ 0 h 5396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8128" h="5396473" extrusionOk="0">
                        <a:moveTo>
                          <a:pt x="0" y="0"/>
                        </a:moveTo>
                        <a:cubicBezTo>
                          <a:pt x="2080680" y="118645"/>
                          <a:pt x="2643837" y="116012"/>
                          <a:pt x="4248128" y="0"/>
                        </a:cubicBezTo>
                        <a:cubicBezTo>
                          <a:pt x="4115246" y="1554257"/>
                          <a:pt x="4333079" y="4531103"/>
                          <a:pt x="4248128" y="5396473"/>
                        </a:cubicBezTo>
                        <a:cubicBezTo>
                          <a:pt x="2759555" y="5531073"/>
                          <a:pt x="570286" y="5239277"/>
                          <a:pt x="0" y="5396473"/>
                        </a:cubicBezTo>
                        <a:cubicBezTo>
                          <a:pt x="-20187" y="4636308"/>
                          <a:pt x="-152480" y="1706012"/>
                          <a:pt x="0" y="0"/>
                        </a:cubicBezTo>
                        <a:close/>
                      </a:path>
                    </a:pathLst>
                  </a:custGeom>
                  <ask:type>
                    <ask:lineSketchNone/>
                  </ask:type>
                </ask:lineSketchStyleProps>
              </a:ext>
            </a:extLst>
          </a:ln>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8" name="TextBox 7">
            <a:extLst>
              <a:ext uri="{FF2B5EF4-FFF2-40B4-BE49-F238E27FC236}">
                <a16:creationId xmlns:a16="http://schemas.microsoft.com/office/drawing/2014/main" id="{3FE00915-31AD-3073-A0C3-065F953BF994}"/>
              </a:ext>
            </a:extLst>
          </p:cNvPr>
          <p:cNvSpPr txBox="1"/>
          <p:nvPr/>
        </p:nvSpPr>
        <p:spPr>
          <a:xfrm>
            <a:off x="8456185" y="181695"/>
            <a:ext cx="3662400"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2" name="Picture 11" descr="A diagram of energy efficiency&#10;&#10;Description automatically generated">
            <a:extLst>
              <a:ext uri="{FF2B5EF4-FFF2-40B4-BE49-F238E27FC236}">
                <a16:creationId xmlns:a16="http://schemas.microsoft.com/office/drawing/2014/main" id="{6954FCB0-A95F-5991-A856-44D934B9AD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99906" y="2420233"/>
            <a:ext cx="4120131" cy="4120131"/>
          </a:xfrm>
          <a:prstGeom prst="rect">
            <a:avLst/>
          </a:prstGeom>
        </p:spPr>
      </p:pic>
    </p:spTree>
    <p:extLst>
      <p:ext uri="{BB962C8B-B14F-4D97-AF65-F5344CB8AC3E}">
        <p14:creationId xmlns:p14="http://schemas.microsoft.com/office/powerpoint/2010/main" val="22611034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7017</TotalTime>
  <Words>168</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ui-sans-serif</vt:lpstr>
      <vt:lpstr>Wingdings</vt:lpstr>
      <vt:lpstr>EERE PPT_widescreen</vt:lpstr>
      <vt:lpstr>1_EERE PPT</vt:lpstr>
      <vt:lpstr>think-cell Slide</vt:lpstr>
      <vt:lpstr>ODE Rural &amp; Title 1 Educational Alliance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HEIMAN Leanna * ODE</cp:lastModifiedBy>
  <cp:revision>29</cp:revision>
  <dcterms:created xsi:type="dcterms:W3CDTF">2021-11-15T00:59:02Z</dcterms:created>
  <dcterms:modified xsi:type="dcterms:W3CDTF">2024-06-12T23:35:06Z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y fmtid="{D5CDD505-2E9C-101B-9397-08002B2CF9AE}" pid="11" name="MSIP_Label_7730ea53-6f5e-4160-81a5-992a9105450a_Enabled">
    <vt:lpwstr>true</vt:lpwstr>
  </property>
  <property fmtid="{D5CDD505-2E9C-101B-9397-08002B2CF9AE}" pid="12" name="MSIP_Label_7730ea53-6f5e-4160-81a5-992a9105450a_SetDate">
    <vt:lpwstr>2024-06-12T23:34:52Z</vt:lpwstr>
  </property>
  <property fmtid="{D5CDD505-2E9C-101B-9397-08002B2CF9AE}" pid="13" name="MSIP_Label_7730ea53-6f5e-4160-81a5-992a9105450a_Method">
    <vt:lpwstr>Standard</vt:lpwstr>
  </property>
  <property fmtid="{D5CDD505-2E9C-101B-9397-08002B2CF9AE}" pid="14" name="MSIP_Label_7730ea53-6f5e-4160-81a5-992a9105450a_Name">
    <vt:lpwstr>Level 2 - Limited (Items)</vt:lpwstr>
  </property>
  <property fmtid="{D5CDD505-2E9C-101B-9397-08002B2CF9AE}" pid="15" name="MSIP_Label_7730ea53-6f5e-4160-81a5-992a9105450a_SiteId">
    <vt:lpwstr>b4f51418-b269-49a2-935a-fa54bf584fc8</vt:lpwstr>
  </property>
  <property fmtid="{D5CDD505-2E9C-101B-9397-08002B2CF9AE}" pid="16" name="MSIP_Label_7730ea53-6f5e-4160-81a5-992a9105450a_ActionId">
    <vt:lpwstr>0ace13a9-117b-4bb1-b884-f8480b8670f8</vt:lpwstr>
  </property>
  <property fmtid="{D5CDD505-2E9C-101B-9397-08002B2CF9AE}" pid="17" name="MSIP_Label_7730ea53-6f5e-4160-81a5-992a9105450a_ContentBits">
    <vt:lpwstr>0</vt:lpwstr>
  </property>
</Properties>
</file>