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367399-513D-49EB-B8EC-0CB397B9814C}" v="1" dt="2024-06-12T17:26:07.5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dya Bucklin" userId="3bafcba1-6a81-4e85-82db-4200178f65c1" providerId="ADAL" clId="{34367399-513D-49EB-B8EC-0CB397B9814C}"/>
    <pc:docChg chg="undo custSel modSld">
      <pc:chgData name="Nadya Bucklin" userId="3bafcba1-6a81-4e85-82db-4200178f65c1" providerId="ADAL" clId="{34367399-513D-49EB-B8EC-0CB397B9814C}" dt="2024-06-12T17:30:57.091" v="1513" actId="20577"/>
      <pc:docMkLst>
        <pc:docMk/>
      </pc:docMkLst>
      <pc:sldChg chg="addSp modSp mod">
        <pc:chgData name="Nadya Bucklin" userId="3bafcba1-6a81-4e85-82db-4200178f65c1" providerId="ADAL" clId="{34367399-513D-49EB-B8EC-0CB397B9814C}" dt="2024-06-12T17:30:57.091" v="1513" actId="20577"/>
        <pc:sldMkLst>
          <pc:docMk/>
          <pc:sldMk cId="2993845544" sldId="1347"/>
        </pc:sldMkLst>
        <pc:spChg chg="mod">
          <ac:chgData name="Nadya Bucklin" userId="3bafcba1-6a81-4e85-82db-4200178f65c1" providerId="ADAL" clId="{34367399-513D-49EB-B8EC-0CB397B9814C}" dt="2024-06-12T17:07:08.697" v="1496" actId="20577"/>
          <ac:spMkLst>
            <pc:docMk/>
            <pc:sldMk cId="2993845544" sldId="1347"/>
            <ac:spMk id="2" creationId="{7D098EED-AB67-1F63-5A6B-C14ADDD86FA3}"/>
          </ac:spMkLst>
        </pc:spChg>
        <pc:spChg chg="mod">
          <ac:chgData name="Nadya Bucklin" userId="3bafcba1-6a81-4e85-82db-4200178f65c1" providerId="ADAL" clId="{34367399-513D-49EB-B8EC-0CB397B9814C}" dt="2024-06-12T17:30:57.091" v="1513" actId="20577"/>
          <ac:spMkLst>
            <pc:docMk/>
            <pc:sldMk cId="2993845544" sldId="1347"/>
            <ac:spMk id="5" creationId="{FD6A7447-7F92-7A83-E3E9-1913ABBB139A}"/>
          </ac:spMkLst>
        </pc:spChg>
        <pc:spChg chg="mod">
          <ac:chgData name="Nadya Bucklin" userId="3bafcba1-6a81-4e85-82db-4200178f65c1" providerId="ADAL" clId="{34367399-513D-49EB-B8EC-0CB397B9814C}" dt="2024-06-12T17:00:57.488" v="1480" actId="20577"/>
          <ac:spMkLst>
            <pc:docMk/>
            <pc:sldMk cId="2993845544" sldId="1347"/>
            <ac:spMk id="8" creationId="{8F220870-1FDC-9E06-E7E7-908D03FE6A3F}"/>
          </ac:spMkLst>
        </pc:spChg>
        <pc:picChg chg="add mod">
          <ac:chgData name="Nadya Bucklin" userId="3bafcba1-6a81-4e85-82db-4200178f65c1" providerId="ADAL" clId="{34367399-513D-49EB-B8EC-0CB397B9814C}" dt="2024-06-12T17:27:13.049" v="1507" actId="14100"/>
          <ac:picMkLst>
            <pc:docMk/>
            <pc:sldMk cId="2993845544" sldId="1347"/>
            <ac:picMk id="6" creationId="{CBC96654-4F3B-7DD4-B025-0D235FDF49F8}"/>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Nadya Bucklin - SRDC (MN Statewide Coalition)</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304800" y="774700"/>
            <a:ext cx="6574477" cy="5865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Minnesota Statewide Coalition for Temperature and Air Quality Regulation</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800" i="1" dirty="0">
                <a:effectLst/>
                <a:latin typeface="Franklin Gothic Book" panose="020B0503020102020204" pitchFamily="34" charset="0"/>
                <a:ea typeface="Calibri" panose="020F0502020204030204" pitchFamily="34" charset="0"/>
                <a:cs typeface="Arial" panose="020B0604020202020204" pitchFamily="34" charset="0"/>
              </a:rPr>
              <a:t>The project includes 16 school facilities – charters and rural public schools - across MN, as well as partnerships of other regional development commissions and state and national organizations and contractors. </a:t>
            </a:r>
            <a:r>
              <a:rPr lang="en-US" sz="1800" i="1" dirty="0">
                <a:solidFill>
                  <a:schemeClr val="tx1"/>
                </a:solidFill>
                <a:ea typeface="Calibri" panose="020F0502020204030204" pitchFamily="34" charset="0"/>
                <a:cs typeface="Calibri Light"/>
              </a:rPr>
              <a:t>The project will focus on improvements to schools’ heating and cooling systems, including ventilation, to better regulate temperatures as our state experiences increased temperature swings</a:t>
            </a:r>
            <a:r>
              <a:rPr lang="en-US" sz="2000" i="1" dirty="0">
                <a:solidFill>
                  <a:schemeClr val="tx1"/>
                </a:solidFill>
                <a:ea typeface="Calibri" panose="020F0502020204030204" pitchFamily="34" charset="0"/>
                <a:cs typeface="Calibri Light"/>
              </a:rPr>
              <a:t>. </a:t>
            </a:r>
            <a:endParaRPr lang="en-US" sz="2000" b="1" i="1" dirty="0">
              <a:solidFill>
                <a:schemeClr val="tx1"/>
              </a:solidFill>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(Community, Facility)</a:t>
            </a:r>
          </a:p>
          <a:p>
            <a:pPr marL="400050" lvl="1" indent="0">
              <a:spcBef>
                <a:spcPts val="0"/>
              </a:spcBef>
              <a:spcAft>
                <a:spcPts val="1200"/>
              </a:spcAft>
              <a:buNone/>
            </a:pPr>
            <a:r>
              <a:rPr lang="en-US" sz="1800" i="1" dirty="0">
                <a:solidFill>
                  <a:schemeClr val="tx1"/>
                </a:solidFill>
                <a:ea typeface="Calibri" panose="020F0502020204030204" pitchFamily="34" charset="0"/>
                <a:cs typeface="Calibri Light"/>
              </a:rPr>
              <a:t>Our small rural and charter schools have limited funding and are housed in mostly old and inefficient buildings, with deteriorating HVAC, boilers, and ventilation systems. The project will benefit diverse groups; BIPOC students and community members, immigrant families, rural residents, and low-income groups.</a:t>
            </a:r>
            <a:endParaRPr lang="en-US" sz="1800" i="1" dirty="0">
              <a:solidFill>
                <a:schemeClr val="tx1"/>
              </a:solidFill>
              <a:effectLs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7195458" y="1046532"/>
            <a:ext cx="4918226" cy="2215991"/>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r>
              <a:rPr lang="en-US" sz="2000" i="1" dirty="0">
                <a:latin typeface="Calibri Light"/>
                <a:cs typeface="Calibri Light"/>
              </a:rPr>
              <a:t> </a:t>
            </a:r>
          </a:p>
          <a:p>
            <a:pPr marL="400050" lvl="1">
              <a:spcAft>
                <a:spcPts val="1200"/>
              </a:spcAft>
            </a:pPr>
            <a:r>
              <a:rPr lang="en-US" i="1" dirty="0">
                <a:cs typeface="Calibri Light"/>
              </a:rPr>
              <a:t>Each school will have energy improvement recommendations and at least one energy improvement completed by the end of the project period. The community and DEIA principles will be included at each stage of the project. </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sp>
        <p:nvSpPr>
          <p:cNvPr id="16" name="Rectangle: Rounded Corners 15">
            <a:extLst>
              <a:ext uri="{FF2B5EF4-FFF2-40B4-BE49-F238E27FC236}">
                <a16:creationId xmlns:a16="http://schemas.microsoft.com/office/drawing/2014/main" id="{EA18188E-1870-10D1-3288-BE05819D0DA4}"/>
              </a:ext>
            </a:extLst>
          </p:cNvPr>
          <p:cNvSpPr/>
          <p:nvPr/>
        </p:nvSpPr>
        <p:spPr>
          <a:xfrm>
            <a:off x="7754871" y="3429000"/>
            <a:ext cx="4213168" cy="2949522"/>
          </a:xfrm>
          <a:prstGeom prst="roundRect">
            <a:avLst/>
          </a:prstGeom>
        </p:spPr>
        <p:style>
          <a:lnRef idx="1">
            <a:schemeClr val="accent3"/>
          </a:lnRef>
          <a:fillRef idx="2">
            <a:schemeClr val="accent3"/>
          </a:fillRef>
          <a:effectRef idx="1">
            <a:schemeClr val="accent3"/>
          </a:effectRef>
          <a:fontRef idx="minor">
            <a:schemeClr val="dk1"/>
          </a:fontRef>
        </p:style>
        <p:txBody>
          <a:bodyPr lIns="91440" tIns="45720" rIns="91440" bIns="45720" rtlCol="0" anchor="ctr"/>
          <a:lstStyle/>
          <a:p>
            <a:pPr algn="ctr"/>
            <a:r>
              <a:rPr lang="en-US"/>
              <a:t>Insert Key Graphics (illustrations, charts, and/or tables)</a:t>
            </a:r>
          </a:p>
        </p:txBody>
      </p:sp>
      <p:pic>
        <p:nvPicPr>
          <p:cNvPr id="6" name="Picture 5" descr="A pie chart of energy consumption">
            <a:extLst>
              <a:ext uri="{FF2B5EF4-FFF2-40B4-BE49-F238E27FC236}">
                <a16:creationId xmlns:a16="http://schemas.microsoft.com/office/drawing/2014/main" id="{CBC96654-4F3B-7DD4-B025-0D235FDF49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3543" y="3250496"/>
            <a:ext cx="4450141" cy="3166739"/>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64</TotalTime>
  <Words>200</Words>
  <Application>Microsoft Office PowerPoint</Application>
  <PresentationFormat>Widescreen</PresentationFormat>
  <Paragraphs>11</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Nadya Bucklin - SRDC (MN Statewide Coalition)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Nadya Bucklin</cp:lastModifiedBy>
  <cp:revision>5</cp:revision>
  <dcterms:created xsi:type="dcterms:W3CDTF">2021-11-15T00:59:02Z</dcterms:created>
  <dcterms:modified xsi:type="dcterms:W3CDTF">2024-06-12T17:31:04Z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