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024" autoAdjust="0"/>
  </p:normalViewPr>
  <p:slideViewPr>
    <p:cSldViewPr snapToGrid="0">
      <p:cViewPr varScale="1">
        <p:scale>
          <a:sx n="57" d="100"/>
          <a:sy n="57" d="100"/>
        </p:scale>
        <p:origin x="12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826974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Wisconsin Public K-12 Consortium</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0614" y="886833"/>
            <a:ext cx="601026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spcBef>
                <a:spcPts val="0"/>
              </a:spcBef>
              <a:spcAft>
                <a:spcPts val="1200"/>
              </a:spcAft>
              <a:buNone/>
            </a:pPr>
            <a:r>
              <a:rPr lang="en-US" sz="1800" b="1" dirty="0">
                <a:solidFill>
                  <a:schemeClr val="tx1"/>
                </a:solidFill>
                <a:latin typeface="Calibri" panose="020F0502020204030204" pitchFamily="34" charset="0"/>
                <a:cs typeface="Calibri" panose="020F0502020204030204" pitchFamily="34" charset="0"/>
              </a:rPr>
              <a:t>The Renew America’s Schools Wisconsin Public K-12 Consortium</a:t>
            </a:r>
          </a:p>
          <a:p>
            <a:pPr marL="176213" lvl="1" indent="55563" algn="just">
              <a:spcBef>
                <a:spcPts val="0"/>
              </a:spcBef>
              <a:spcAft>
                <a:spcPts val="1200"/>
              </a:spcAft>
              <a:buNone/>
            </a:pPr>
            <a:r>
              <a:rPr lang="en-US" sz="1800" b="1" dirty="0">
                <a:solidFill>
                  <a:schemeClr val="tx1"/>
                </a:solidFill>
                <a:latin typeface="Calibri" panose="020F0502020204030204" pitchFamily="34" charset="0"/>
                <a:cs typeface="Calibri" panose="020F0502020204030204" pitchFamily="34" charset="0"/>
              </a:rPr>
              <a:t>Project Description  </a:t>
            </a:r>
            <a:r>
              <a:rPr lang="en-US" sz="1600" i="1" dirty="0">
                <a:solidFill>
                  <a:schemeClr val="tx1"/>
                </a:solidFill>
                <a:latin typeface="Calibri Light"/>
                <a:cs typeface="Calibri Light"/>
              </a:rPr>
              <a:t>The Consortium is proposed as a model for cost-effective, scalable, customer-centric, affordable approach for building and community decarbonization, replicable regardless of the district, school, or climate. Proposal team are: </a:t>
            </a:r>
            <a:r>
              <a:rPr lang="en-US" sz="1600" i="1" dirty="0">
                <a:solidFill>
                  <a:schemeClr val="tx1"/>
                </a:solidFill>
                <a:latin typeface="Calibri Light"/>
                <a:ea typeface="Calibri" panose="020F0502020204030204" pitchFamily="34" charset="0"/>
                <a:cs typeface="Calibri Light"/>
              </a:rPr>
              <a:t>(a) EPRI as prime; (b) W</a:t>
            </a:r>
            <a:r>
              <a:rPr lang="en-US" sz="1600" i="1" dirty="0">
                <a:solidFill>
                  <a:schemeClr val="tx1"/>
                </a:solidFill>
                <a:latin typeface="Calibri Light"/>
                <a:cs typeface="Calibri Light"/>
              </a:rPr>
              <a:t>isconsin K-12 Energy Education Program (KEEP), University of Wisconsin-Stevens Point as school engagement coordinator; (c) fifteen (15) K-12 schools across 6 Wisconsin school districts (Menasha, Marion, Howard-</a:t>
            </a:r>
            <a:r>
              <a:rPr lang="en-US" sz="1600" i="1" dirty="0" err="1">
                <a:solidFill>
                  <a:schemeClr val="tx1"/>
                </a:solidFill>
                <a:latin typeface="Calibri Light"/>
                <a:cs typeface="Calibri Light"/>
              </a:rPr>
              <a:t>Suamico</a:t>
            </a:r>
            <a:r>
              <a:rPr lang="en-US" sz="1600" i="1" dirty="0">
                <a:solidFill>
                  <a:schemeClr val="tx1"/>
                </a:solidFill>
                <a:latin typeface="Calibri Light"/>
                <a:cs typeface="Calibri Light"/>
              </a:rPr>
              <a:t>, </a:t>
            </a:r>
            <a:r>
              <a:rPr lang="en-US" sz="1600" i="1" dirty="0" err="1">
                <a:solidFill>
                  <a:schemeClr val="tx1"/>
                </a:solidFill>
                <a:latin typeface="Calibri Light"/>
                <a:cs typeface="Calibri Light"/>
              </a:rPr>
              <a:t>Waipaca</a:t>
            </a:r>
            <a:r>
              <a:rPr lang="en-US" sz="1600" i="1" dirty="0">
                <a:solidFill>
                  <a:schemeClr val="tx1"/>
                </a:solidFill>
                <a:latin typeface="Calibri Light"/>
                <a:cs typeface="Calibri Light"/>
              </a:rPr>
              <a:t>, Waterford, Northland Pines), and (d) Willdan, school auditing/implementation partner.</a:t>
            </a:r>
          </a:p>
          <a:p>
            <a:pPr marL="176213" lvl="1" indent="55563" algn="just">
              <a:spcBef>
                <a:spcPts val="0"/>
              </a:spcBef>
              <a:spcAft>
                <a:spcPts val="1200"/>
              </a:spcAft>
              <a:buNone/>
            </a:pPr>
            <a:r>
              <a:rPr lang="en-US" sz="1800" b="1" dirty="0">
                <a:solidFill>
                  <a:schemeClr val="tx1"/>
                </a:solidFill>
                <a:latin typeface="Calibri"/>
                <a:cs typeface="Calibri"/>
              </a:rPr>
              <a:t>Summary of Need (Community, Facility)</a:t>
            </a:r>
            <a:r>
              <a:rPr lang="en-US" sz="2000" b="1" dirty="0">
                <a:solidFill>
                  <a:schemeClr val="tx1"/>
                </a:solidFill>
                <a:latin typeface="Calibri"/>
                <a:cs typeface="Calibri"/>
              </a:rPr>
              <a:t> </a:t>
            </a:r>
            <a:r>
              <a:rPr lang="en-US" sz="1600" i="1" dirty="0">
                <a:solidFill>
                  <a:schemeClr val="tx1"/>
                </a:solidFill>
                <a:latin typeface="Calibri Light"/>
                <a:cs typeface="Calibri Light"/>
              </a:rPr>
              <a:t>The Consortium of Wisconsin schools are of small, rural, and/or disadvantaged school districts in underrepresented communities that typically may not be able to access and benefit from such funding on their own due to the small district size. Energy savings impact would be by initially increasing the conversion rate of energy efficient HVAC (heat pump-based), LED lighting, water heating (heat-pump based), and building envelope features (roofing, windows). Thus, developing a cost-effective, standardized project and technology offering for those districts.</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9" name="Picture 8">
            <a:extLst>
              <a:ext uri="{FF2B5EF4-FFF2-40B4-BE49-F238E27FC236}">
                <a16:creationId xmlns:a16="http://schemas.microsoft.com/office/drawing/2014/main" id="{EE7B6C02-C5AA-E21B-7EC5-50A4C55C3D0D}"/>
              </a:ext>
            </a:extLst>
          </p:cNvPr>
          <p:cNvPicPr>
            <a:picLocks noChangeAspect="1"/>
          </p:cNvPicPr>
          <p:nvPr/>
        </p:nvPicPr>
        <p:blipFill rotWithShape="1">
          <a:blip r:embed="rId3"/>
          <a:srcRect l="4084" t="3727" r="1329" b="2008"/>
          <a:stretch/>
        </p:blipFill>
        <p:spPr>
          <a:xfrm>
            <a:off x="9143632" y="3580482"/>
            <a:ext cx="3037570" cy="2991910"/>
          </a:xfrm>
          <a:prstGeom prst="rect">
            <a:avLst/>
          </a:prstGeom>
        </p:spPr>
      </p:pic>
      <p:sp>
        <p:nvSpPr>
          <p:cNvPr id="8" name="TextBox 7">
            <a:extLst>
              <a:ext uri="{FF2B5EF4-FFF2-40B4-BE49-F238E27FC236}">
                <a16:creationId xmlns:a16="http://schemas.microsoft.com/office/drawing/2014/main" id="{8F220870-1FDC-9E06-E7E7-908D03FE6A3F}"/>
              </a:ext>
            </a:extLst>
          </p:cNvPr>
          <p:cNvSpPr txBox="1"/>
          <p:nvPr/>
        </p:nvSpPr>
        <p:spPr>
          <a:xfrm>
            <a:off x="6117815" y="853575"/>
            <a:ext cx="5976452" cy="3170099"/>
          </a:xfrm>
          <a:prstGeom prst="rect">
            <a:avLst/>
          </a:prstGeom>
          <a:noFill/>
        </p:spPr>
        <p:txBody>
          <a:bodyPr wrap="square" lIns="91440" tIns="45720" rIns="91440" bIns="45720" anchor="t">
            <a:spAutoFit/>
          </a:bodyPr>
          <a:lstStyle/>
          <a:p>
            <a:pPr marL="400050" lvl="1" algn="just">
              <a:spcAft>
                <a:spcPts val="1200"/>
              </a:spcAft>
            </a:pPr>
            <a:r>
              <a:rPr lang="en-US" b="1" dirty="0">
                <a:latin typeface="Calibri"/>
                <a:cs typeface="Calibri"/>
              </a:rPr>
              <a:t>Project Goals</a:t>
            </a:r>
            <a:endParaRPr lang="en-US" i="1" dirty="0">
              <a:latin typeface="Calibri Light"/>
              <a:cs typeface="Calibri Light"/>
            </a:endParaRPr>
          </a:p>
          <a:p>
            <a:pPr marL="342900" marR="0" lvl="0" indent="-342900" algn="just">
              <a:spcBef>
                <a:spcPts val="0"/>
              </a:spcBef>
              <a:spcAft>
                <a:spcPts val="0"/>
              </a:spcAft>
              <a:buFont typeface="+mj-lt"/>
              <a:buAutoNum type="arabicPeriod"/>
            </a:pPr>
            <a:r>
              <a:rPr lang="en-US" sz="1600" i="1" dirty="0">
                <a:latin typeface="Calibri Light"/>
                <a:cs typeface="Calibri Light"/>
              </a:rPr>
              <a:t>Demonstrate a resource aggregation model, centered on increasing participation and conversion rates of standardized, cost-effective HVAC, lighting, water heating, and building envelope upgrades and controls for Wisconsin Public K-12 School Districts with common strategic energy needs.</a:t>
            </a:r>
          </a:p>
          <a:p>
            <a:pPr marL="342900" marR="0" lvl="0" indent="-342900" algn="just">
              <a:spcBef>
                <a:spcPts val="0"/>
              </a:spcBef>
              <a:spcAft>
                <a:spcPts val="0"/>
              </a:spcAft>
              <a:buFont typeface="+mj-lt"/>
              <a:buAutoNum type="arabicPeriod"/>
            </a:pPr>
            <a:r>
              <a:rPr lang="en-US" sz="1600" i="1" dirty="0">
                <a:latin typeface="Calibri Light"/>
                <a:cs typeface="Calibri Light"/>
              </a:rPr>
              <a:t>Use stakeholder education and training to ensure persistence of energy savings and knowledge transfer, workforce development opportunities, and clean energy education.</a:t>
            </a:r>
          </a:p>
          <a:p>
            <a:pPr marL="342900" marR="0" lvl="0" indent="-342900" algn="just">
              <a:spcBef>
                <a:spcPts val="0"/>
              </a:spcBef>
              <a:spcAft>
                <a:spcPts val="0"/>
              </a:spcAft>
              <a:buFont typeface="+mj-lt"/>
              <a:buAutoNum type="arabicPeriod"/>
            </a:pPr>
            <a:r>
              <a:rPr lang="en-US" sz="1600" i="1" dirty="0">
                <a:latin typeface="Calibri Light"/>
                <a:cs typeface="Calibri Light"/>
              </a:rPr>
              <a:t>Use measurement and verification to validate the scalability of the model specific for the sector.</a:t>
            </a:r>
          </a:p>
          <a:p>
            <a:pPr marR="0" lvl="0" algn="just">
              <a:spcBef>
                <a:spcPts val="0"/>
              </a:spcBef>
              <a:spcAft>
                <a:spcPts val="0"/>
              </a:spcAft>
            </a:pPr>
            <a:r>
              <a:rPr lang="en-US" sz="1200" i="1" dirty="0">
                <a:latin typeface="Calibri Light"/>
                <a:cs typeface="Calibri Light"/>
              </a:rPr>
              <a:t> </a:t>
            </a:r>
            <a:endParaRPr lang="en-US" sz="1200" b="1" dirty="0">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47DE5D93-C794-6513-CAA3-1ACCB8F9650E}"/>
              </a:ext>
            </a:extLst>
          </p:cNvPr>
          <p:cNvSpPr txBox="1"/>
          <p:nvPr/>
        </p:nvSpPr>
        <p:spPr>
          <a:xfrm>
            <a:off x="6118034" y="3763537"/>
            <a:ext cx="3274484" cy="2800767"/>
          </a:xfrm>
          <a:prstGeom prst="rect">
            <a:avLst/>
          </a:prstGeom>
          <a:noFill/>
        </p:spPr>
        <p:txBody>
          <a:bodyPr wrap="square" lIns="91440" tIns="45720" rIns="91440" bIns="45720" anchor="t">
            <a:spAutoFit/>
          </a:bodyPr>
          <a:lstStyle/>
          <a:p>
            <a:pPr marL="342900" marR="0" lvl="0" indent="-342900">
              <a:spcBef>
                <a:spcPts val="0"/>
              </a:spcBef>
              <a:spcAft>
                <a:spcPts val="0"/>
              </a:spcAft>
              <a:buFont typeface="+mj-lt"/>
              <a:buAutoNum type="arabicPeriod" startAt="4"/>
            </a:pPr>
            <a:r>
              <a:rPr lang="en-US" sz="1600" i="1" dirty="0">
                <a:latin typeface="Calibri Light"/>
                <a:cs typeface="Calibri Light"/>
              </a:rPr>
              <a:t>Develop a replicable and scalable techno-economic framework that models the consortium formation, investigation, and implementation solutions. </a:t>
            </a:r>
          </a:p>
          <a:p>
            <a:pPr marL="342900" marR="0" lvl="0" indent="-342900">
              <a:spcBef>
                <a:spcPts val="0"/>
              </a:spcBef>
              <a:spcAft>
                <a:spcPts val="0"/>
              </a:spcAft>
              <a:buFont typeface="+mj-lt"/>
              <a:buAutoNum type="arabicPeriod" startAt="4"/>
            </a:pPr>
            <a:r>
              <a:rPr lang="en-US" sz="1600" i="1" dirty="0">
                <a:latin typeface="Calibri Light"/>
                <a:cs typeface="Calibri Light"/>
              </a:rPr>
              <a:t>Demonstrate a customer     (school) centric approach that identifies lessons learned, challenges, and insights from a school and consortium point of view.   </a:t>
            </a:r>
            <a:endParaRPr lang="en-US" sz="16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1941</TotalTime>
  <Words>358</Words>
  <Application>Microsoft Office PowerPoint</Application>
  <PresentationFormat>Widescreen</PresentationFormat>
  <Paragraphs>14</Paragraphs>
  <Slides>1</Slides>
  <Notes>1</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Wisconsin Public K-12 Consortium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DeMaria, Gabrielle</cp:lastModifiedBy>
  <cp:revision>13</cp:revision>
  <dcterms:created xsi:type="dcterms:W3CDTF">2021-11-15T00:59:02Z</dcterms:created>
  <dcterms:modified xsi:type="dcterms:W3CDTF">2024-06-11T21:21:52Z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