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C82"/>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94660"/>
  </p:normalViewPr>
  <p:slideViewPr>
    <p:cSldViewPr snapToGrid="0">
      <p:cViewPr varScale="1">
        <p:scale>
          <a:sx n="88" d="100"/>
          <a:sy n="88" d="100"/>
        </p:scale>
        <p:origin x="480"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ne, Erin M." userId="27e5fd9f-d3c1-4f44-81e0-74f6820a8bcd" providerId="ADAL" clId="{BF469F2C-34B1-4D54-99F2-75673E275D5D}"/>
    <pc:docChg chg="modSld">
      <pc:chgData name="Kane, Erin M." userId="27e5fd9f-d3c1-4f44-81e0-74f6820a8bcd" providerId="ADAL" clId="{BF469F2C-34B1-4D54-99F2-75673E275D5D}" dt="2024-06-12T20:07:03.290" v="7" actId="20577"/>
      <pc:docMkLst>
        <pc:docMk/>
      </pc:docMkLst>
      <pc:sldChg chg="modSp mod">
        <pc:chgData name="Kane, Erin M." userId="27e5fd9f-d3c1-4f44-81e0-74f6820a8bcd" providerId="ADAL" clId="{BF469F2C-34B1-4D54-99F2-75673E275D5D}" dt="2024-06-12T20:07:03.290" v="7" actId="20577"/>
        <pc:sldMkLst>
          <pc:docMk/>
          <pc:sldMk cId="2993845544" sldId="1347"/>
        </pc:sldMkLst>
        <pc:spChg chg="mod">
          <ac:chgData name="Kane, Erin M." userId="27e5fd9f-d3c1-4f44-81e0-74f6820a8bcd" providerId="ADAL" clId="{BF469F2C-34B1-4D54-99F2-75673E275D5D}" dt="2024-06-12T20:07:03.290" v="7" actId="20577"/>
          <ac:spMkLst>
            <pc:docMk/>
            <pc:sldMk cId="2993845544" sldId="1347"/>
            <ac:spMk id="5" creationId="{FD6A7447-7F92-7A83-E3E9-1913ABBB139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Saint Louis Public Schools</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76709"/>
            <a:ext cx="5458802"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0"/>
              </a:spcAft>
              <a:buNone/>
            </a:pPr>
            <a:r>
              <a:rPr lang="en-US" sz="1400" b="1" dirty="0">
                <a:solidFill>
                  <a:srgbClr val="000000"/>
                </a:solidFill>
                <a:effectLst/>
                <a:latin typeface="Arial Narrow" panose="020B0606020202030204" pitchFamily="34" charset="0"/>
                <a:ea typeface="Calibri" panose="020F0502020204030204" pitchFamily="34" charset="0"/>
                <a:cs typeface="Calibri" panose="020F0502020204030204" pitchFamily="34" charset="0"/>
              </a:rPr>
              <a:t>Energy Efficiency Upgrades St Louis Public Schools</a:t>
            </a:r>
          </a:p>
          <a:p>
            <a:pPr marL="0" indent="0">
              <a:spcBef>
                <a:spcPts val="0"/>
              </a:spcBef>
              <a:spcAft>
                <a:spcPts val="0"/>
              </a:spcAft>
              <a:buNone/>
            </a:pPr>
            <a:endParaRPr lang="en-US" sz="1400" b="1" dirty="0">
              <a:solidFill>
                <a:schemeClr val="tx1"/>
              </a:solidFill>
              <a:latin typeface="Arial Narrow" panose="020B0606020202030204" pitchFamily="34" charset="0"/>
              <a:cs typeface="Calibri" panose="020F0502020204030204" pitchFamily="34" charset="0"/>
            </a:endParaRPr>
          </a:p>
          <a:p>
            <a:pPr marL="0" indent="0">
              <a:spcBef>
                <a:spcPts val="0"/>
              </a:spcBef>
              <a:spcAft>
                <a:spcPts val="0"/>
              </a:spcAft>
              <a:buNone/>
            </a:pPr>
            <a:r>
              <a:rPr lang="en-US" sz="1400" b="1" dirty="0">
                <a:solidFill>
                  <a:schemeClr val="tx1"/>
                </a:solidFill>
                <a:latin typeface="Arial Narrow" panose="020B0606020202030204" pitchFamily="34" charset="0"/>
                <a:cs typeface="Calibri" panose="020F0502020204030204" pitchFamily="34" charset="0"/>
              </a:rPr>
              <a:t>Project Description</a:t>
            </a:r>
          </a:p>
          <a:p>
            <a:pPr marL="227013" lvl="1" indent="0">
              <a:spcBef>
                <a:spcPts val="0"/>
              </a:spcBef>
              <a:spcAft>
                <a:spcPts val="0"/>
              </a:spcAft>
              <a:buNone/>
            </a:pPr>
            <a:r>
              <a:rPr lang="en-US" sz="1400" dirty="0">
                <a:solidFill>
                  <a:schemeClr val="tx1"/>
                </a:solidFill>
                <a:latin typeface="Arial Narrow" panose="020B0606020202030204" pitchFamily="34" charset="0"/>
                <a:ea typeface="Calibri" panose="020F0502020204030204" pitchFamily="34" charset="0"/>
                <a:cs typeface="Calibri Light"/>
              </a:rPr>
              <a:t>Saint Louis Public Schools (SLPS) will reduce energy consumption and improve IAQ and thermal comfort at 15 school buildings in high need areas that serve over 4,500 students while building access to </a:t>
            </a:r>
            <a:r>
              <a:rPr lang="en-US" sz="1400">
                <a:solidFill>
                  <a:schemeClr val="tx1"/>
                </a:solidFill>
                <a:latin typeface="Arial Narrow" panose="020B0606020202030204" pitchFamily="34" charset="0"/>
                <a:ea typeface="Calibri" panose="020F0502020204030204" pitchFamily="34" charset="0"/>
                <a:cs typeface="Calibri Light"/>
              </a:rPr>
              <a:t>high quality careers </a:t>
            </a:r>
            <a:r>
              <a:rPr lang="en-US" sz="1400" dirty="0">
                <a:solidFill>
                  <a:schemeClr val="tx1"/>
                </a:solidFill>
                <a:latin typeface="Arial Narrow" panose="020B0606020202030204" pitchFamily="34" charset="0"/>
                <a:ea typeface="Calibri" panose="020F0502020204030204" pitchFamily="34" charset="0"/>
                <a:cs typeface="Calibri Light"/>
              </a:rPr>
              <a:t>in STEM fields and building trades.</a:t>
            </a:r>
            <a:endParaRPr lang="en-US" sz="1400" b="1" dirty="0">
              <a:solidFill>
                <a:schemeClr val="tx1"/>
              </a:solidFill>
              <a:latin typeface="Arial Narrow" panose="020B0606020202030204" pitchFamily="34" charset="0"/>
              <a:cs typeface="Calibri"/>
            </a:endParaRPr>
          </a:p>
          <a:p>
            <a:pPr marL="0" lvl="1" indent="0">
              <a:spcBef>
                <a:spcPts val="0"/>
              </a:spcBef>
              <a:spcAft>
                <a:spcPts val="0"/>
              </a:spcAft>
              <a:buNone/>
            </a:pPr>
            <a:r>
              <a:rPr lang="en-US" sz="1400" b="1" dirty="0">
                <a:solidFill>
                  <a:schemeClr val="tx1"/>
                </a:solidFill>
                <a:latin typeface="Arial Narrow" panose="020B0606020202030204" pitchFamily="34" charset="0"/>
                <a:cs typeface="Calibri"/>
              </a:rPr>
              <a:t>Summary of Need (Community, Facility)</a:t>
            </a:r>
            <a:endParaRPr lang="en-US" sz="1400" dirty="0">
              <a:solidFill>
                <a:schemeClr val="tx1"/>
              </a:solidFill>
              <a:latin typeface="Arial Narrow" panose="020B0606020202030204" pitchFamily="34" charset="0"/>
              <a:cs typeface="Calibri"/>
            </a:endParaRPr>
          </a:p>
          <a:p>
            <a:pPr marL="227013" lvl="1" indent="-109538">
              <a:spcBef>
                <a:spcPts val="0"/>
              </a:spcBef>
              <a:spcAft>
                <a:spcPts val="0"/>
              </a:spcAft>
              <a:buFont typeface="Arial" panose="020B0604020202020204" pitchFamily="34" charset="0"/>
              <a:buChar char="•"/>
            </a:pPr>
            <a:r>
              <a:rPr lang="en-US" sz="1400" dirty="0">
                <a:solidFill>
                  <a:schemeClr val="tx1"/>
                </a:solidFill>
                <a:latin typeface="Arial Narrow" panose="020B0606020202030204" pitchFamily="34" charset="0"/>
                <a:ea typeface="Calibri" panose="020F0502020204030204" pitchFamily="34" charset="0"/>
                <a:cs typeface="Calibri Light"/>
              </a:rPr>
              <a:t>15 school facilities serving over 4,500 students in high need communities. All located in Justice 40 Disadvantaged Communities</a:t>
            </a:r>
          </a:p>
          <a:p>
            <a:pPr marL="227013" lvl="1" indent="-109538">
              <a:spcBef>
                <a:spcPts val="0"/>
              </a:spcBef>
              <a:spcAft>
                <a:spcPts val="0"/>
              </a:spcAft>
              <a:buFont typeface="Arial" panose="020B0604020202020204" pitchFamily="34" charset="0"/>
              <a:buChar char="•"/>
            </a:pPr>
            <a:r>
              <a:rPr lang="en-US" sz="1400" dirty="0">
                <a:solidFill>
                  <a:schemeClr val="tx1"/>
                </a:solidFill>
                <a:latin typeface="Arial Narrow" panose="020B0606020202030204" pitchFamily="34" charset="0"/>
                <a:ea typeface="Calibri" panose="020F0502020204030204" pitchFamily="34" charset="0"/>
                <a:cs typeface="Calibri Light"/>
              </a:rPr>
              <a:t>All are Title 1 schools, and 9 are comprehensive schools, meaning they are among the lower performing schools receiving Title 1 funding.  </a:t>
            </a:r>
          </a:p>
          <a:p>
            <a:pPr marL="227013" lvl="1" indent="-109538">
              <a:spcBef>
                <a:spcPts val="0"/>
              </a:spcBef>
              <a:spcAft>
                <a:spcPts val="0"/>
              </a:spcAft>
              <a:buFont typeface="Arial" panose="020B0604020202020204" pitchFamily="34" charset="0"/>
              <a:buChar char="•"/>
            </a:pPr>
            <a:r>
              <a:rPr lang="en-US" sz="1400" dirty="0">
                <a:solidFill>
                  <a:schemeClr val="tx1"/>
                </a:solidFill>
                <a:latin typeface="Arial Narrow" panose="020B0606020202030204" pitchFamily="34" charset="0"/>
                <a:ea typeface="Calibri" panose="020F0502020204030204" pitchFamily="34" charset="0"/>
                <a:cs typeface="Calibri Light"/>
              </a:rPr>
              <a:t>District is 100% free or reduced lunch.</a:t>
            </a:r>
          </a:p>
          <a:p>
            <a:pPr marL="227013" lvl="1" indent="-109538">
              <a:spcBef>
                <a:spcPts val="0"/>
              </a:spcBef>
              <a:spcAft>
                <a:spcPts val="0"/>
              </a:spcAft>
              <a:buFont typeface="Arial" panose="020B0604020202020204" pitchFamily="34" charset="0"/>
              <a:buChar char="•"/>
            </a:pPr>
            <a:r>
              <a:rPr lang="en-US" sz="1400" dirty="0">
                <a:solidFill>
                  <a:schemeClr val="tx1"/>
                </a:solidFill>
                <a:effectLst/>
                <a:latin typeface="Arial Narrow" panose="020B0606020202030204" pitchFamily="34" charset="0"/>
                <a:ea typeface="Calibri" panose="020F0502020204030204" pitchFamily="34" charset="0"/>
                <a:cs typeface="Calibri Light"/>
              </a:rPr>
              <a:t>The buildings are an average of 80 years old</a:t>
            </a:r>
            <a:r>
              <a:rPr lang="en-US" sz="1400" dirty="0">
                <a:solidFill>
                  <a:schemeClr val="tx1"/>
                </a:solidFill>
                <a:latin typeface="Arial Narrow" panose="020B0606020202030204" pitchFamily="34" charset="0"/>
                <a:ea typeface="Calibri" panose="020F0502020204030204" pitchFamily="34" charset="0"/>
                <a:cs typeface="Calibri Light"/>
              </a:rPr>
              <a:t>. The needs range from HVAC, to replacing single pane windows, updating end of life water heaters, and upgrading to LED lighting.</a:t>
            </a:r>
          </a:p>
          <a:p>
            <a:pPr marL="0" lvl="1" indent="0">
              <a:spcBef>
                <a:spcPts val="0"/>
              </a:spcBef>
              <a:spcAft>
                <a:spcPts val="0"/>
              </a:spcAft>
              <a:buNone/>
            </a:pPr>
            <a:r>
              <a:rPr lang="en-US" sz="1400" b="1" dirty="0">
                <a:solidFill>
                  <a:schemeClr val="tx1"/>
                </a:solidFill>
                <a:latin typeface="Arial Narrow" panose="020B0606020202030204" pitchFamily="34" charset="0"/>
                <a:cs typeface="Calibri"/>
              </a:rPr>
              <a:t>Project Goals</a:t>
            </a:r>
          </a:p>
          <a:p>
            <a:pPr marL="227013" lvl="1" indent="-109538">
              <a:spcBef>
                <a:spcPts val="0"/>
              </a:spcBef>
              <a:spcAft>
                <a:spcPts val="0"/>
              </a:spcAft>
              <a:buFont typeface="Arial" panose="020B0604020202020204" pitchFamily="34" charset="0"/>
              <a:buChar char="•"/>
            </a:pPr>
            <a:r>
              <a:rPr lang="en-US" sz="1400" dirty="0">
                <a:effectLst/>
                <a:latin typeface="Arial Narrow" panose="020B0606020202030204" pitchFamily="34" charset="0"/>
                <a:ea typeface="Calibri" panose="020F0502020204030204" pitchFamily="34" charset="0"/>
                <a:cs typeface="Calibri" panose="020F0502020204030204" pitchFamily="34" charset="0"/>
              </a:rPr>
              <a:t>Alleviate critical deferred maintenance at 15 high need school buildings while improving indoor environmental quality and reducing greenhouse gas emissions</a:t>
            </a:r>
            <a:endParaRPr lang="en-US" sz="1400" i="1" dirty="0">
              <a:solidFill>
                <a:schemeClr val="tx1"/>
              </a:solidFill>
              <a:latin typeface="Arial Narrow" panose="020B0606020202030204" pitchFamily="34" charset="0"/>
              <a:ea typeface="Calibri" panose="020F0502020204030204" pitchFamily="34" charset="0"/>
              <a:cs typeface="Calibri Light"/>
            </a:endParaRPr>
          </a:p>
          <a:p>
            <a:pPr marL="227013" lvl="1" indent="-109538">
              <a:spcBef>
                <a:spcPts val="0"/>
              </a:spcBef>
              <a:spcAft>
                <a:spcPts val="0"/>
              </a:spcAft>
              <a:buFont typeface="Arial" panose="020B0604020202020204" pitchFamily="34" charset="0"/>
              <a:buChar char="•"/>
            </a:pPr>
            <a:r>
              <a:rPr lang="en-US" sz="1400" dirty="0">
                <a:effectLst/>
                <a:latin typeface="Arial Narrow" panose="020B0606020202030204" pitchFamily="34" charset="0"/>
                <a:ea typeface="Calibri" panose="020F0502020204030204" pitchFamily="34" charset="0"/>
                <a:cs typeface="Calibri" panose="020F0502020204030204" pitchFamily="34" charset="0"/>
              </a:rPr>
              <a:t>Leverage grant funds to multiply impact of other funds to support additional school improvements and expansion of academic and support services. </a:t>
            </a:r>
            <a:endParaRPr lang="en-US" sz="1400" i="1" dirty="0">
              <a:solidFill>
                <a:schemeClr val="tx1"/>
              </a:solidFill>
              <a:effectLst/>
              <a:latin typeface="Arial Narrow" panose="020B0606020202030204" pitchFamily="34" charset="0"/>
              <a:ea typeface="Calibri" panose="020F0502020204030204" pitchFamily="34" charset="0"/>
              <a:cs typeface="Calibri Light"/>
            </a:endParaRPr>
          </a:p>
          <a:p>
            <a:pPr marL="227013" lvl="1" indent="-109538">
              <a:spcBef>
                <a:spcPts val="0"/>
              </a:spcBef>
              <a:spcAft>
                <a:spcPts val="0"/>
              </a:spcAft>
              <a:buFont typeface="Arial" panose="020B0604020202020204" pitchFamily="34" charset="0"/>
              <a:buChar char="•"/>
            </a:pPr>
            <a:r>
              <a:rPr lang="en-US" sz="1400" dirty="0">
                <a:effectLst/>
                <a:latin typeface="Arial Narrow" panose="020B0606020202030204" pitchFamily="34" charset="0"/>
                <a:ea typeface="Calibri" panose="020F0502020204030204" pitchFamily="34" charset="0"/>
                <a:cs typeface="Calibri" panose="020F0502020204030204" pitchFamily="34" charset="0"/>
              </a:rPr>
              <a:t>Create learning opportunities and pathways to quality jobs for SLPS students and the St. Louis community.</a:t>
            </a:r>
            <a:endParaRPr lang="en-US" sz="1400" i="1" dirty="0">
              <a:solidFill>
                <a:schemeClr val="tx1"/>
              </a:solidFill>
              <a:latin typeface="Arial Narrow" panose="020B0606020202030204" pitchFamily="34" charset="0"/>
              <a:ea typeface="Calibri" panose="020F0502020204030204" pitchFamily="34" charset="0"/>
              <a:cs typeface="Calibri Light"/>
            </a:endParaRPr>
          </a:p>
          <a:p>
            <a:pPr marL="227013" lvl="1" indent="-109538">
              <a:spcBef>
                <a:spcPts val="0"/>
              </a:spcBef>
              <a:spcAft>
                <a:spcPts val="0"/>
              </a:spcAft>
              <a:buFont typeface="Arial" panose="020B0604020202020204" pitchFamily="34" charset="0"/>
              <a:buChar char="•"/>
            </a:pPr>
            <a:r>
              <a:rPr lang="en-US" sz="1400" dirty="0">
                <a:effectLst/>
                <a:latin typeface="Arial Narrow" panose="020B0606020202030204" pitchFamily="34" charset="0"/>
                <a:ea typeface="Calibri" panose="020F0502020204030204" pitchFamily="34" charset="0"/>
                <a:cs typeface="Calibri" panose="020F0502020204030204" pitchFamily="34" charset="0"/>
              </a:rPr>
              <a:t>Community benefits of rehabilitated space for high need population.</a:t>
            </a:r>
            <a:endParaRPr lang="en-US" sz="1400" i="1" dirty="0">
              <a:solidFill>
                <a:schemeClr val="tx1"/>
              </a:solidFill>
              <a:effectLst/>
              <a:latin typeface="Arial Narrow" panose="020B0606020202030204" pitchFamily="34" charset="0"/>
              <a:ea typeface="Calibri" panose="020F0502020204030204" pitchFamily="34" charset="0"/>
              <a:cs typeface="Calibri Light"/>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graphicFrame>
        <p:nvGraphicFramePr>
          <p:cNvPr id="4" name="Table 3">
            <a:extLst>
              <a:ext uri="{FF2B5EF4-FFF2-40B4-BE49-F238E27FC236}">
                <a16:creationId xmlns:a16="http://schemas.microsoft.com/office/drawing/2014/main" id="{7601D667-B68F-82F3-D5C1-D50FBD95F89C}"/>
              </a:ext>
            </a:extLst>
          </p:cNvPr>
          <p:cNvGraphicFramePr>
            <a:graphicFrameLocks noGrp="1"/>
          </p:cNvGraphicFramePr>
          <p:nvPr>
            <p:extLst>
              <p:ext uri="{D42A27DB-BD31-4B8C-83A1-F6EECF244321}">
                <p14:modId xmlns:p14="http://schemas.microsoft.com/office/powerpoint/2010/main" val="153881548"/>
              </p:ext>
            </p:extLst>
          </p:nvPr>
        </p:nvGraphicFramePr>
        <p:xfrm>
          <a:off x="5740782" y="889072"/>
          <a:ext cx="6338921" cy="5287756"/>
        </p:xfrm>
        <a:graphic>
          <a:graphicData uri="http://schemas.openxmlformats.org/drawingml/2006/table">
            <a:tbl>
              <a:tblPr firstRow="1" firstCol="1" bandRow="1">
                <a:tableStyleId>{00A15C55-8517-42AA-B614-E9B94910E393}</a:tableStyleId>
              </a:tblPr>
              <a:tblGrid>
                <a:gridCol w="1333787">
                  <a:extLst>
                    <a:ext uri="{9D8B030D-6E8A-4147-A177-3AD203B41FA5}">
                      <a16:colId xmlns:a16="http://schemas.microsoft.com/office/drawing/2014/main" val="2647652319"/>
                    </a:ext>
                  </a:extLst>
                </a:gridCol>
                <a:gridCol w="497473">
                  <a:extLst>
                    <a:ext uri="{9D8B030D-6E8A-4147-A177-3AD203B41FA5}">
                      <a16:colId xmlns:a16="http://schemas.microsoft.com/office/drawing/2014/main" val="2848387691"/>
                    </a:ext>
                  </a:extLst>
                </a:gridCol>
                <a:gridCol w="686722">
                  <a:extLst>
                    <a:ext uri="{9D8B030D-6E8A-4147-A177-3AD203B41FA5}">
                      <a16:colId xmlns:a16="http://schemas.microsoft.com/office/drawing/2014/main" val="3447134868"/>
                    </a:ext>
                  </a:extLst>
                </a:gridCol>
                <a:gridCol w="515042">
                  <a:extLst>
                    <a:ext uri="{9D8B030D-6E8A-4147-A177-3AD203B41FA5}">
                      <a16:colId xmlns:a16="http://schemas.microsoft.com/office/drawing/2014/main" val="3123558872"/>
                    </a:ext>
                  </a:extLst>
                </a:gridCol>
                <a:gridCol w="808329">
                  <a:extLst>
                    <a:ext uri="{9D8B030D-6E8A-4147-A177-3AD203B41FA5}">
                      <a16:colId xmlns:a16="http://schemas.microsoft.com/office/drawing/2014/main" val="2705180149"/>
                    </a:ext>
                  </a:extLst>
                </a:gridCol>
                <a:gridCol w="422048">
                  <a:extLst>
                    <a:ext uri="{9D8B030D-6E8A-4147-A177-3AD203B41FA5}">
                      <a16:colId xmlns:a16="http://schemas.microsoft.com/office/drawing/2014/main" val="3614156855"/>
                    </a:ext>
                  </a:extLst>
                </a:gridCol>
                <a:gridCol w="435984">
                  <a:extLst>
                    <a:ext uri="{9D8B030D-6E8A-4147-A177-3AD203B41FA5}">
                      <a16:colId xmlns:a16="http://schemas.microsoft.com/office/drawing/2014/main" val="2039894212"/>
                    </a:ext>
                  </a:extLst>
                </a:gridCol>
                <a:gridCol w="285419">
                  <a:extLst>
                    <a:ext uri="{9D8B030D-6E8A-4147-A177-3AD203B41FA5}">
                      <a16:colId xmlns:a16="http://schemas.microsoft.com/office/drawing/2014/main" val="2267723307"/>
                    </a:ext>
                  </a:extLst>
                </a:gridCol>
                <a:gridCol w="285419">
                  <a:extLst>
                    <a:ext uri="{9D8B030D-6E8A-4147-A177-3AD203B41FA5}">
                      <a16:colId xmlns:a16="http://schemas.microsoft.com/office/drawing/2014/main" val="506239228"/>
                    </a:ext>
                  </a:extLst>
                </a:gridCol>
                <a:gridCol w="285419">
                  <a:extLst>
                    <a:ext uri="{9D8B030D-6E8A-4147-A177-3AD203B41FA5}">
                      <a16:colId xmlns:a16="http://schemas.microsoft.com/office/drawing/2014/main" val="3633252587"/>
                    </a:ext>
                  </a:extLst>
                </a:gridCol>
                <a:gridCol w="285419">
                  <a:extLst>
                    <a:ext uri="{9D8B030D-6E8A-4147-A177-3AD203B41FA5}">
                      <a16:colId xmlns:a16="http://schemas.microsoft.com/office/drawing/2014/main" val="2829137991"/>
                    </a:ext>
                  </a:extLst>
                </a:gridCol>
                <a:gridCol w="497860">
                  <a:extLst>
                    <a:ext uri="{9D8B030D-6E8A-4147-A177-3AD203B41FA5}">
                      <a16:colId xmlns:a16="http://schemas.microsoft.com/office/drawing/2014/main" val="2907987036"/>
                    </a:ext>
                  </a:extLst>
                </a:gridCol>
              </a:tblGrid>
              <a:tr h="287663">
                <a:tc>
                  <a:txBody>
                    <a:bodyPr/>
                    <a:lstStyle/>
                    <a:p>
                      <a:pPr marL="0" marR="0">
                        <a:spcBef>
                          <a:spcPts val="0"/>
                        </a:spcBef>
                        <a:spcAft>
                          <a:spcPts val="0"/>
                        </a:spcAft>
                      </a:pP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91440" anchor="ctr">
                    <a:solidFill>
                      <a:schemeClr val="bg1"/>
                    </a:solidFill>
                  </a:tcPr>
                </a:tc>
                <a:tc gridSpan="5">
                  <a:txBody>
                    <a:bodyPr/>
                    <a:lstStyle/>
                    <a:p>
                      <a:pPr marL="71755" marR="71755" algn="ctr">
                        <a:spcBef>
                          <a:spcPts val="0"/>
                        </a:spcBef>
                        <a:spcAft>
                          <a:spcPts val="0"/>
                        </a:spcAft>
                      </a:pPr>
                      <a:r>
                        <a:rPr lang="en-US" sz="1400" dirty="0">
                          <a:solidFill>
                            <a:schemeClr val="bg1"/>
                          </a:solidFill>
                          <a:effectLst/>
                          <a:latin typeface="Arial Narrow" panose="020B0606020202030204" pitchFamily="34" charset="0"/>
                          <a:ea typeface="Calibri" panose="020F0502020204030204" pitchFamily="34" charset="0"/>
                        </a:rPr>
                        <a:t>Community Need</a:t>
                      </a:r>
                    </a:p>
                  </a:txBody>
                  <a:tcPr marL="0" marR="0" marT="0" marB="0" anchor="ctr">
                    <a:solidFill>
                      <a:schemeClr val="bg1">
                        <a:lumMod val="65000"/>
                      </a:schemeClr>
                    </a:solidFill>
                  </a:tcPr>
                </a:tc>
                <a:tc hMerge="1">
                  <a:txBody>
                    <a:bodyPr/>
                    <a:lstStyle/>
                    <a:p>
                      <a:pPr marL="71755" marR="71755">
                        <a:spcBef>
                          <a:spcPts val="0"/>
                        </a:spcBef>
                        <a:spcAft>
                          <a:spcPts val="0"/>
                        </a:spcAft>
                      </a:pP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91440" vert="vert270" anchor="ctr"/>
                </a:tc>
                <a:tc hMerge="1">
                  <a:txBody>
                    <a:bodyPr/>
                    <a:lstStyle/>
                    <a:p>
                      <a:pPr marL="71755" marR="71755">
                        <a:spcBef>
                          <a:spcPts val="0"/>
                        </a:spcBef>
                        <a:spcAft>
                          <a:spcPts val="0"/>
                        </a:spcAft>
                      </a:pP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91440" vert="vert270" anchor="ctr"/>
                </a:tc>
                <a:tc hMerge="1">
                  <a:txBody>
                    <a:bodyPr/>
                    <a:lstStyle/>
                    <a:p>
                      <a:pPr marL="71755" marR="71755">
                        <a:spcBef>
                          <a:spcPts val="0"/>
                        </a:spcBef>
                        <a:spcAft>
                          <a:spcPts val="0"/>
                        </a:spcAft>
                      </a:pP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91440" vert="vert270" anchor="ctr"/>
                </a:tc>
                <a:tc hMerge="1">
                  <a:txBody>
                    <a:bodyPr/>
                    <a:lstStyle/>
                    <a:p>
                      <a:pPr marL="71755" marR="71755">
                        <a:spcBef>
                          <a:spcPts val="0"/>
                        </a:spcBef>
                        <a:spcAft>
                          <a:spcPts val="0"/>
                        </a:spcAft>
                      </a:pP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91440" vert="vert270" anchor="ctr"/>
                </a:tc>
                <a:tc gridSpan="6">
                  <a:txBody>
                    <a:bodyPr/>
                    <a:lstStyle/>
                    <a:p>
                      <a:pPr marL="0" marR="0" algn="ctr">
                        <a:spcBef>
                          <a:spcPts val="0"/>
                        </a:spcBef>
                        <a:spcAft>
                          <a:spcPts val="0"/>
                        </a:spcAft>
                      </a:pPr>
                      <a:r>
                        <a:rPr lang="en-US" sz="1400" dirty="0">
                          <a:solidFill>
                            <a:schemeClr val="bg1"/>
                          </a:solidFill>
                          <a:effectLst/>
                          <a:latin typeface="Arial Narrow" panose="020B0606020202030204" pitchFamily="34" charset="0"/>
                          <a:ea typeface="Calibri" panose="020F0502020204030204" pitchFamily="34" charset="0"/>
                        </a:rPr>
                        <a:t>Facility Need</a:t>
                      </a:r>
                    </a:p>
                  </a:txBody>
                  <a:tcPr marL="0" marR="0" marT="0" marB="0" anchor="ctr">
                    <a:solidFill>
                      <a:schemeClr val="bg1">
                        <a:lumMod val="65000"/>
                      </a:schemeClr>
                    </a:solidFill>
                  </a:tcPr>
                </a:tc>
                <a:tc hMerge="1">
                  <a:txBody>
                    <a:bodyPr/>
                    <a:lstStyle/>
                    <a:p>
                      <a:pPr marL="0" marR="0">
                        <a:spcBef>
                          <a:spcPts val="0"/>
                        </a:spcBef>
                        <a:spcAft>
                          <a:spcPts val="0"/>
                        </a:spcAft>
                      </a:pP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91440" vert="vert270" anchor="ctr"/>
                </a:tc>
                <a:tc hMerge="1">
                  <a:txBody>
                    <a:bodyPr/>
                    <a:lstStyle/>
                    <a:p>
                      <a:pPr marL="0" marR="0">
                        <a:spcBef>
                          <a:spcPts val="0"/>
                        </a:spcBef>
                        <a:spcAft>
                          <a:spcPts val="0"/>
                        </a:spcAft>
                      </a:pP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91440" vert="vert270" anchor="ctr"/>
                </a:tc>
                <a:tc hMerge="1">
                  <a:txBody>
                    <a:bodyPr/>
                    <a:lstStyle/>
                    <a:p>
                      <a:pPr marL="0" marR="0">
                        <a:spcBef>
                          <a:spcPts val="0"/>
                        </a:spcBef>
                        <a:spcAft>
                          <a:spcPts val="0"/>
                        </a:spcAft>
                      </a:pP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91440" vert="vert270" anchor="ctr"/>
                </a:tc>
                <a:tc hMerge="1">
                  <a:txBody>
                    <a:bodyPr/>
                    <a:lstStyle/>
                    <a:p>
                      <a:pPr marL="0" marR="0">
                        <a:spcBef>
                          <a:spcPts val="0"/>
                        </a:spcBef>
                        <a:spcAft>
                          <a:spcPts val="0"/>
                        </a:spcAft>
                      </a:pP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91440" vert="vert270" anchor="ctr"/>
                </a:tc>
                <a:tc hMerge="1">
                  <a:txBody>
                    <a:bodyPr/>
                    <a:lstStyle/>
                    <a:p>
                      <a:pPr marL="0" marR="0" algn="ctr">
                        <a:spcBef>
                          <a:spcPts val="0"/>
                        </a:spcBef>
                        <a:spcAft>
                          <a:spcPts val="0"/>
                        </a:spcAft>
                      </a:pP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0" anchor="ctr">
                    <a:solidFill>
                      <a:schemeClr val="bg1">
                        <a:lumMod val="65000"/>
                      </a:schemeClr>
                    </a:solidFill>
                  </a:tcPr>
                </a:tc>
                <a:extLst>
                  <a:ext uri="{0D108BD9-81ED-4DB2-BD59-A6C34878D82A}">
                    <a16:rowId xmlns:a16="http://schemas.microsoft.com/office/drawing/2014/main" val="2705523280"/>
                  </a:ext>
                </a:extLst>
              </a:tr>
              <a:tr h="1211056">
                <a:tc>
                  <a:txBody>
                    <a:bodyPr/>
                    <a:lstStyle/>
                    <a:p>
                      <a:pPr marL="0" marR="0">
                        <a:spcBef>
                          <a:spcPts val="0"/>
                        </a:spcBef>
                        <a:spcAft>
                          <a:spcPts val="0"/>
                        </a:spcAft>
                      </a:pPr>
                      <a:r>
                        <a:rPr lang="en-US" sz="1400" b="0" dirty="0">
                          <a:solidFill>
                            <a:schemeClr val="bg1"/>
                          </a:solidFill>
                          <a:effectLst/>
                          <a:latin typeface="Arial Narrow" panose="020B0606020202030204" pitchFamily="34" charset="0"/>
                        </a:rPr>
                        <a:t>School Name</a:t>
                      </a:r>
                      <a:endParaRPr lang="en-US" sz="1400" b="0" dirty="0">
                        <a:solidFill>
                          <a:schemeClr val="bg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71755" marR="71755" algn="ctr">
                        <a:spcBef>
                          <a:spcPts val="0"/>
                        </a:spcBef>
                        <a:spcAft>
                          <a:spcPts val="0"/>
                        </a:spcAft>
                      </a:pPr>
                      <a:r>
                        <a:rPr lang="en-US" sz="1400" dirty="0">
                          <a:solidFill>
                            <a:schemeClr val="bg1"/>
                          </a:solidFill>
                          <a:effectLst/>
                          <a:latin typeface="Arial Narrow" panose="020B0606020202030204" pitchFamily="34" charset="0"/>
                        </a:rPr>
                        <a:t>Free &amp; Reduced Lunch</a:t>
                      </a: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0" vert="vert270" anchor="ctr">
                    <a:solidFill>
                      <a:srgbClr val="005C82"/>
                    </a:solidFill>
                  </a:tcPr>
                </a:tc>
                <a:tc>
                  <a:txBody>
                    <a:bodyPr/>
                    <a:lstStyle/>
                    <a:p>
                      <a:pPr marL="71755" marR="71755" algn="ctr">
                        <a:spcBef>
                          <a:spcPts val="0"/>
                        </a:spcBef>
                        <a:spcAft>
                          <a:spcPts val="0"/>
                        </a:spcAft>
                      </a:pPr>
                      <a:r>
                        <a:rPr lang="en-US" sz="1400" dirty="0">
                          <a:solidFill>
                            <a:schemeClr val="bg1"/>
                          </a:solidFill>
                          <a:effectLst/>
                          <a:latin typeface="Arial Narrow" panose="020B0606020202030204" pitchFamily="34" charset="0"/>
                        </a:rPr>
                        <a:t>Title 1 and Comprehensive Status</a:t>
                      </a: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0" vert="vert270" anchor="ctr">
                    <a:solidFill>
                      <a:srgbClr val="005C82"/>
                    </a:solidFill>
                  </a:tcPr>
                </a:tc>
                <a:tc>
                  <a:txBody>
                    <a:bodyPr/>
                    <a:lstStyle/>
                    <a:p>
                      <a:pPr marL="71755" marR="71755" algn="ctr">
                        <a:spcBef>
                          <a:spcPts val="0"/>
                        </a:spcBef>
                        <a:spcAft>
                          <a:spcPts val="0"/>
                        </a:spcAft>
                      </a:pPr>
                      <a:r>
                        <a:rPr lang="en-US" sz="1400" dirty="0" err="1">
                          <a:solidFill>
                            <a:schemeClr val="bg1"/>
                          </a:solidFill>
                          <a:effectLst/>
                          <a:latin typeface="Arial Narrow" panose="020B0606020202030204" pitchFamily="34" charset="0"/>
                        </a:rPr>
                        <a:t>Desig</a:t>
                      </a:r>
                      <a:r>
                        <a:rPr lang="en-US" sz="1400" dirty="0">
                          <a:solidFill>
                            <a:schemeClr val="bg1"/>
                          </a:solidFill>
                          <a:effectLst/>
                          <a:latin typeface="Arial Narrow" panose="020B0606020202030204" pitchFamily="34" charset="0"/>
                        </a:rPr>
                        <a:t>. Comm. Shelter</a:t>
                      </a: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0" vert="vert270" anchor="ctr">
                    <a:solidFill>
                      <a:srgbClr val="005C82"/>
                    </a:solidFill>
                  </a:tcPr>
                </a:tc>
                <a:tc>
                  <a:txBody>
                    <a:bodyPr/>
                    <a:lstStyle/>
                    <a:p>
                      <a:pPr marL="71755" marR="71755" algn="ctr">
                        <a:spcBef>
                          <a:spcPts val="0"/>
                        </a:spcBef>
                        <a:spcAft>
                          <a:spcPts val="0"/>
                        </a:spcAft>
                      </a:pPr>
                      <a:r>
                        <a:rPr lang="en-US" sz="1400" dirty="0">
                          <a:solidFill>
                            <a:schemeClr val="bg1"/>
                          </a:solidFill>
                          <a:effectLst/>
                          <a:latin typeface="Arial Narrow" panose="020B0606020202030204" pitchFamily="34" charset="0"/>
                        </a:rPr>
                        <a:t>% Low Income (Percentile)</a:t>
                      </a: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0" vert="vert270" anchor="ctr">
                    <a:solidFill>
                      <a:srgbClr val="005C82"/>
                    </a:solidFill>
                  </a:tcPr>
                </a:tc>
                <a:tc>
                  <a:txBody>
                    <a:bodyPr/>
                    <a:lstStyle/>
                    <a:p>
                      <a:pPr marL="71755" marR="71755" algn="ctr">
                        <a:spcBef>
                          <a:spcPts val="0"/>
                        </a:spcBef>
                        <a:spcAft>
                          <a:spcPts val="0"/>
                        </a:spcAft>
                      </a:pPr>
                      <a:r>
                        <a:rPr lang="en-US" sz="1400" dirty="0">
                          <a:solidFill>
                            <a:schemeClr val="bg1"/>
                          </a:solidFill>
                          <a:effectLst/>
                          <a:latin typeface="Arial Narrow" panose="020B0606020202030204" pitchFamily="34" charset="0"/>
                        </a:rPr>
                        <a:t>Total CEJST Indicators</a:t>
                      </a: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0" vert="vert270" anchor="ctr">
                    <a:solidFill>
                      <a:srgbClr val="005C82"/>
                    </a:solidFill>
                  </a:tcPr>
                </a:tc>
                <a:tc>
                  <a:txBody>
                    <a:bodyPr/>
                    <a:lstStyle/>
                    <a:p>
                      <a:pPr marL="0" marR="0" algn="ctr">
                        <a:spcBef>
                          <a:spcPts val="0"/>
                        </a:spcBef>
                        <a:spcAft>
                          <a:spcPts val="0"/>
                        </a:spcAft>
                      </a:pPr>
                      <a:r>
                        <a:rPr lang="en-US" sz="1400" dirty="0">
                          <a:solidFill>
                            <a:schemeClr val="bg1"/>
                          </a:solidFill>
                          <a:effectLst/>
                          <a:latin typeface="Arial Narrow" panose="020B0606020202030204" pitchFamily="34" charset="0"/>
                        </a:rPr>
                        <a:t>Year Built</a:t>
                      </a: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0" vert="vert270" anchor="ctr">
                    <a:solidFill>
                      <a:srgbClr val="005C82"/>
                    </a:solidFill>
                  </a:tcPr>
                </a:tc>
                <a:tc>
                  <a:txBody>
                    <a:bodyPr/>
                    <a:lstStyle/>
                    <a:p>
                      <a:pPr marL="0" marR="0" algn="ctr">
                        <a:spcBef>
                          <a:spcPts val="0"/>
                        </a:spcBef>
                        <a:spcAft>
                          <a:spcPts val="0"/>
                        </a:spcAft>
                      </a:pPr>
                      <a:r>
                        <a:rPr lang="en-US" sz="1400" dirty="0">
                          <a:solidFill>
                            <a:schemeClr val="bg1"/>
                          </a:solidFill>
                          <a:effectLst/>
                          <a:latin typeface="Arial Narrow" panose="020B0606020202030204" pitchFamily="34" charset="0"/>
                        </a:rPr>
                        <a:t>Roof</a:t>
                      </a: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0" vert="vert270" anchor="ctr">
                    <a:solidFill>
                      <a:srgbClr val="005C82"/>
                    </a:solidFill>
                  </a:tcPr>
                </a:tc>
                <a:tc>
                  <a:txBody>
                    <a:bodyPr/>
                    <a:lstStyle/>
                    <a:p>
                      <a:pPr marL="0" marR="0" algn="ctr">
                        <a:spcBef>
                          <a:spcPts val="0"/>
                        </a:spcBef>
                        <a:spcAft>
                          <a:spcPts val="0"/>
                        </a:spcAft>
                      </a:pPr>
                      <a:r>
                        <a:rPr lang="en-US" sz="1400" dirty="0">
                          <a:solidFill>
                            <a:schemeClr val="bg1"/>
                          </a:solidFill>
                          <a:effectLst/>
                          <a:latin typeface="Arial Narrow" panose="020B0606020202030204" pitchFamily="34" charset="0"/>
                        </a:rPr>
                        <a:t>Window</a:t>
                      </a: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0" vert="vert270" anchor="ctr">
                    <a:solidFill>
                      <a:srgbClr val="005C82"/>
                    </a:solidFill>
                  </a:tcPr>
                </a:tc>
                <a:tc>
                  <a:txBody>
                    <a:bodyPr/>
                    <a:lstStyle/>
                    <a:p>
                      <a:pPr marL="0" marR="0" algn="ctr">
                        <a:spcBef>
                          <a:spcPts val="0"/>
                        </a:spcBef>
                        <a:spcAft>
                          <a:spcPts val="0"/>
                        </a:spcAft>
                      </a:pPr>
                      <a:r>
                        <a:rPr lang="en-US" sz="1400" dirty="0">
                          <a:solidFill>
                            <a:schemeClr val="bg1"/>
                          </a:solidFill>
                          <a:effectLst/>
                          <a:latin typeface="Arial Narrow" panose="020B0606020202030204" pitchFamily="34" charset="0"/>
                        </a:rPr>
                        <a:t>HVAC</a:t>
                      </a: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0" vert="vert270" anchor="ctr">
                    <a:solidFill>
                      <a:srgbClr val="005C82"/>
                    </a:solidFill>
                  </a:tcPr>
                </a:tc>
                <a:tc>
                  <a:txBody>
                    <a:bodyPr/>
                    <a:lstStyle/>
                    <a:p>
                      <a:pPr marL="0" marR="0" algn="ctr">
                        <a:spcBef>
                          <a:spcPts val="0"/>
                        </a:spcBef>
                        <a:spcAft>
                          <a:spcPts val="0"/>
                        </a:spcAft>
                      </a:pPr>
                      <a:r>
                        <a:rPr lang="en-US" sz="1400" dirty="0">
                          <a:solidFill>
                            <a:schemeClr val="bg1"/>
                          </a:solidFill>
                          <a:effectLst/>
                          <a:latin typeface="Arial Narrow" panose="020B0606020202030204" pitchFamily="34" charset="0"/>
                        </a:rPr>
                        <a:t>Hot Water</a:t>
                      </a:r>
                      <a:endParaRPr lang="en-US" sz="1400" dirty="0">
                        <a:solidFill>
                          <a:schemeClr val="bg1"/>
                        </a:solidFill>
                        <a:effectLst/>
                        <a:latin typeface="Arial Narrow" panose="020B0606020202030204" pitchFamily="34" charset="0"/>
                        <a:ea typeface="Calibri" panose="020F0502020204030204" pitchFamily="34" charset="0"/>
                      </a:endParaRPr>
                    </a:p>
                  </a:txBody>
                  <a:tcPr marL="0" marR="0" marT="0" marB="0" vert="vert270" anchor="ctr">
                    <a:solidFill>
                      <a:srgbClr val="005C82"/>
                    </a:solidFill>
                  </a:tcPr>
                </a:tc>
                <a:tc>
                  <a:txBody>
                    <a:bodyPr/>
                    <a:lstStyle/>
                    <a:p>
                      <a:pPr marL="0" marR="0" algn="ctr" defTabSz="457200" rtl="0" eaLnBrk="1" latinLnBrk="0" hangingPunct="1">
                        <a:spcBef>
                          <a:spcPts val="0"/>
                        </a:spcBef>
                        <a:spcAft>
                          <a:spcPts val="0"/>
                        </a:spcAft>
                      </a:pPr>
                      <a:r>
                        <a:rPr lang="en-US" sz="1400" kern="1200" dirty="0">
                          <a:solidFill>
                            <a:schemeClr val="bg1"/>
                          </a:solidFill>
                          <a:effectLst/>
                          <a:latin typeface="Arial Narrow" panose="020B0606020202030204" pitchFamily="34" charset="0"/>
                          <a:ea typeface="+mn-ea"/>
                          <a:cs typeface="+mn-cs"/>
                        </a:rPr>
                        <a:t>Current % LED</a:t>
                      </a:r>
                    </a:p>
                  </a:txBody>
                  <a:tcPr marL="28575" marR="28575" marT="19050" marB="19050" vert="vert270" anchor="ctr">
                    <a:solidFill>
                      <a:srgbClr val="005C82"/>
                    </a:solidFill>
                  </a:tcPr>
                </a:tc>
                <a:extLst>
                  <a:ext uri="{0D108BD9-81ED-4DB2-BD59-A6C34878D82A}">
                    <a16:rowId xmlns:a16="http://schemas.microsoft.com/office/drawing/2014/main" val="2907563766"/>
                  </a:ext>
                </a:extLst>
              </a:tr>
              <a:tr h="182880">
                <a:tc>
                  <a:txBody>
                    <a:bodyPr/>
                    <a:lstStyle/>
                    <a:p>
                      <a:pPr marL="0" marR="0">
                        <a:spcBef>
                          <a:spcPts val="0"/>
                        </a:spcBef>
                        <a:spcAft>
                          <a:spcPts val="0"/>
                        </a:spcAft>
                      </a:pPr>
                      <a:r>
                        <a:rPr lang="en-US" sz="1400" b="0" dirty="0">
                          <a:effectLst/>
                          <a:latin typeface="Arial Narrow" panose="020B0606020202030204" pitchFamily="34" charset="0"/>
                        </a:rPr>
                        <a:t>Ashland ES</a:t>
                      </a:r>
                      <a:endParaRPr lang="en-US" sz="1400" b="0" dirty="0">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98.70%</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Comp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No</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57% (93rd)</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13</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1909</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effectLst/>
                          <a:latin typeface="Arial Narrow" panose="020B0606020202030204" pitchFamily="34" charset="0"/>
                          <a:ea typeface="Times New Roman" panose="02020603050405020304" pitchFamily="18" charset="0"/>
                          <a:cs typeface="Arial" panose="020B0604020202020204" pitchFamily="34" charset="0"/>
                        </a:rPr>
                        <a:t>20%</a:t>
                      </a:r>
                      <a:endParaRPr lang="en-US" sz="1400" dirty="0">
                        <a:effectLst/>
                        <a:latin typeface="Calibri" panose="020F0502020204030204" pitchFamily="34" charset="0"/>
                        <a:ea typeface="Calibri" panose="020F0502020204030204" pitchFamily="34" charset="0"/>
                      </a:endParaRPr>
                    </a:p>
                  </a:txBody>
                  <a:tcPr marL="28575" marR="28575" marT="19050" marB="19050" anchor="ctr"/>
                </a:tc>
                <a:extLst>
                  <a:ext uri="{0D108BD9-81ED-4DB2-BD59-A6C34878D82A}">
                    <a16:rowId xmlns:a16="http://schemas.microsoft.com/office/drawing/2014/main" val="115944306"/>
                  </a:ext>
                </a:extLst>
              </a:tr>
              <a:tr h="182880">
                <a:tc>
                  <a:txBody>
                    <a:bodyPr/>
                    <a:lstStyle/>
                    <a:p>
                      <a:pPr marL="0" marR="0">
                        <a:spcBef>
                          <a:spcPts val="0"/>
                        </a:spcBef>
                        <a:spcAft>
                          <a:spcPts val="0"/>
                        </a:spcAft>
                      </a:pPr>
                      <a:r>
                        <a:rPr lang="en-US" sz="1400" b="0" dirty="0">
                          <a:effectLst/>
                          <a:latin typeface="Arial Narrow" panose="020B0606020202030204" pitchFamily="34" charset="0"/>
                        </a:rPr>
                        <a:t>Carnahan</a:t>
                      </a:r>
                      <a:endParaRPr lang="en-US" sz="1400" b="0" dirty="0">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99.00%</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Title 1</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Yes</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54% (91st)</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9</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2003</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G</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effectLst/>
                          <a:latin typeface="Arial Narrow" panose="020B0606020202030204" pitchFamily="34" charset="0"/>
                          <a:ea typeface="Times New Roman" panose="02020603050405020304" pitchFamily="18" charset="0"/>
                          <a:cs typeface="Arial" panose="020B0604020202020204" pitchFamily="34" charset="0"/>
                        </a:rPr>
                        <a:t>20%</a:t>
                      </a:r>
                      <a:endParaRPr lang="en-US" sz="1400" dirty="0">
                        <a:effectLst/>
                        <a:latin typeface="Calibri" panose="020F0502020204030204" pitchFamily="34" charset="0"/>
                        <a:ea typeface="Calibri" panose="020F0502020204030204" pitchFamily="34" charset="0"/>
                      </a:endParaRPr>
                    </a:p>
                  </a:txBody>
                  <a:tcPr marL="28575" marR="28575" marT="19050" marB="19050" anchor="ctr"/>
                </a:tc>
                <a:extLst>
                  <a:ext uri="{0D108BD9-81ED-4DB2-BD59-A6C34878D82A}">
                    <a16:rowId xmlns:a16="http://schemas.microsoft.com/office/drawing/2014/main" val="2618222838"/>
                  </a:ext>
                </a:extLst>
              </a:tr>
              <a:tr h="182880">
                <a:tc>
                  <a:txBody>
                    <a:bodyPr/>
                    <a:lstStyle/>
                    <a:p>
                      <a:pPr marL="0" marR="0">
                        <a:spcBef>
                          <a:spcPts val="0"/>
                        </a:spcBef>
                        <a:spcAft>
                          <a:spcPts val="0"/>
                        </a:spcAft>
                      </a:pPr>
                      <a:r>
                        <a:rPr lang="en-US" sz="1400" b="0" dirty="0">
                          <a:effectLst/>
                          <a:latin typeface="Arial Narrow" panose="020B0606020202030204" pitchFamily="34" charset="0"/>
                        </a:rPr>
                        <a:t>Columbia ES</a:t>
                      </a:r>
                      <a:endParaRPr lang="en-US" sz="1400" b="0" dirty="0">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98.60%</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Comp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Yes</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59% (94th)</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13</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1930</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effectLst/>
                          <a:latin typeface="Arial Narrow" panose="020B0606020202030204" pitchFamily="34" charset="0"/>
                          <a:ea typeface="Times New Roman" panose="02020603050405020304" pitchFamily="18" charset="0"/>
                          <a:cs typeface="Arial" panose="020B0604020202020204" pitchFamily="34" charset="0"/>
                        </a:rPr>
                        <a:t>10%</a:t>
                      </a:r>
                      <a:endParaRPr lang="en-US" sz="1400" dirty="0">
                        <a:effectLst/>
                        <a:latin typeface="Calibri" panose="020F0502020204030204" pitchFamily="34" charset="0"/>
                        <a:ea typeface="Calibri" panose="020F0502020204030204" pitchFamily="34" charset="0"/>
                      </a:endParaRPr>
                    </a:p>
                  </a:txBody>
                  <a:tcPr marL="28575" marR="28575" marT="19050" marB="19050" anchor="ctr"/>
                </a:tc>
                <a:extLst>
                  <a:ext uri="{0D108BD9-81ED-4DB2-BD59-A6C34878D82A}">
                    <a16:rowId xmlns:a16="http://schemas.microsoft.com/office/drawing/2014/main" val="1992494515"/>
                  </a:ext>
                </a:extLst>
              </a:tr>
              <a:tr h="182880">
                <a:tc>
                  <a:txBody>
                    <a:bodyPr/>
                    <a:lstStyle/>
                    <a:p>
                      <a:pPr marL="0" marR="0">
                        <a:spcBef>
                          <a:spcPts val="0"/>
                        </a:spcBef>
                        <a:spcAft>
                          <a:spcPts val="0"/>
                        </a:spcAft>
                      </a:pPr>
                      <a:r>
                        <a:rPr lang="en-US" sz="1400" b="0" dirty="0">
                          <a:effectLst/>
                          <a:latin typeface="Arial Narrow" panose="020B0606020202030204" pitchFamily="34" charset="0"/>
                        </a:rPr>
                        <a:t>Nance ES</a:t>
                      </a:r>
                      <a:endParaRPr lang="en-US" sz="1400" b="0" dirty="0">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99.40%</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Title 1</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No</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48% (87th)</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10</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2002</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G</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G</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effectLst/>
                          <a:latin typeface="Arial Narrow" panose="020B0606020202030204" pitchFamily="34" charset="0"/>
                          <a:ea typeface="Times New Roman" panose="02020603050405020304" pitchFamily="18" charset="0"/>
                          <a:cs typeface="Arial" panose="020B0604020202020204" pitchFamily="34" charset="0"/>
                        </a:rPr>
                        <a:t>40%</a:t>
                      </a:r>
                      <a:endParaRPr lang="en-US" sz="1400" dirty="0">
                        <a:effectLst/>
                        <a:latin typeface="Calibri" panose="020F0502020204030204" pitchFamily="34" charset="0"/>
                        <a:ea typeface="Calibri" panose="020F0502020204030204" pitchFamily="34" charset="0"/>
                      </a:endParaRPr>
                    </a:p>
                  </a:txBody>
                  <a:tcPr marL="28575" marR="28575" marT="19050" marB="19050" anchor="ctr"/>
                </a:tc>
                <a:extLst>
                  <a:ext uri="{0D108BD9-81ED-4DB2-BD59-A6C34878D82A}">
                    <a16:rowId xmlns:a16="http://schemas.microsoft.com/office/drawing/2014/main" val="1015704343"/>
                  </a:ext>
                </a:extLst>
              </a:tr>
              <a:tr h="182880">
                <a:tc>
                  <a:txBody>
                    <a:bodyPr/>
                    <a:lstStyle/>
                    <a:p>
                      <a:pPr marL="0" marR="0">
                        <a:spcBef>
                          <a:spcPts val="0"/>
                        </a:spcBef>
                        <a:spcAft>
                          <a:spcPts val="0"/>
                        </a:spcAft>
                      </a:pPr>
                      <a:r>
                        <a:rPr lang="en-US" sz="1400" b="0" dirty="0">
                          <a:effectLst/>
                          <a:latin typeface="Arial Narrow" panose="020B0606020202030204" pitchFamily="34" charset="0"/>
                        </a:rPr>
                        <a:t>Gateway Complex</a:t>
                      </a:r>
                      <a:endParaRPr lang="en-US" sz="1400" b="0" dirty="0">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98.50%</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Comp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Yes</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47% (85th)</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8</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1995</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F</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effectLst/>
                          <a:latin typeface="Arial Narrow" panose="020B0606020202030204" pitchFamily="34" charset="0"/>
                          <a:ea typeface="Times New Roman" panose="02020603050405020304" pitchFamily="18" charset="0"/>
                          <a:cs typeface="Arial" panose="020B0604020202020204" pitchFamily="34" charset="0"/>
                        </a:rPr>
                        <a:t>20%</a:t>
                      </a:r>
                      <a:endParaRPr lang="en-US" sz="1400" dirty="0">
                        <a:effectLst/>
                        <a:latin typeface="Calibri" panose="020F0502020204030204" pitchFamily="34" charset="0"/>
                        <a:ea typeface="Calibri" panose="020F0502020204030204" pitchFamily="34" charset="0"/>
                      </a:endParaRPr>
                    </a:p>
                  </a:txBody>
                  <a:tcPr marL="28575" marR="28575" marT="19050" marB="19050" anchor="ctr"/>
                </a:tc>
                <a:extLst>
                  <a:ext uri="{0D108BD9-81ED-4DB2-BD59-A6C34878D82A}">
                    <a16:rowId xmlns:a16="http://schemas.microsoft.com/office/drawing/2014/main" val="1841778859"/>
                  </a:ext>
                </a:extLst>
              </a:tr>
              <a:tr h="182880">
                <a:tc>
                  <a:txBody>
                    <a:bodyPr/>
                    <a:lstStyle/>
                    <a:p>
                      <a:pPr marL="0" marR="0">
                        <a:spcBef>
                          <a:spcPts val="0"/>
                        </a:spcBef>
                        <a:spcAft>
                          <a:spcPts val="0"/>
                        </a:spcAft>
                      </a:pPr>
                      <a:r>
                        <a:rPr lang="en-US" sz="1400" b="0" dirty="0">
                          <a:effectLst/>
                          <a:latin typeface="Arial Narrow" panose="020B0606020202030204" pitchFamily="34" charset="0"/>
                        </a:rPr>
                        <a:t>Henry ES</a:t>
                      </a:r>
                      <a:endParaRPr lang="en-US" sz="1400" b="0" dirty="0">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98.50%</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Comp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Yes</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77% (99th)</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12</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1906</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effectLst/>
                          <a:latin typeface="Arial Narrow" panose="020B0606020202030204" pitchFamily="34" charset="0"/>
                          <a:ea typeface="Times New Roman" panose="02020603050405020304" pitchFamily="18" charset="0"/>
                          <a:cs typeface="Arial" panose="020B0604020202020204" pitchFamily="34" charset="0"/>
                        </a:rPr>
                        <a:t>100%</a:t>
                      </a:r>
                      <a:endParaRPr lang="en-US" sz="1400" dirty="0">
                        <a:effectLst/>
                        <a:latin typeface="Calibri" panose="020F0502020204030204" pitchFamily="34" charset="0"/>
                        <a:ea typeface="Calibri" panose="020F0502020204030204" pitchFamily="34" charset="0"/>
                      </a:endParaRPr>
                    </a:p>
                  </a:txBody>
                  <a:tcPr marL="28575" marR="28575" marT="19050" marB="19050" anchor="ctr"/>
                </a:tc>
                <a:extLst>
                  <a:ext uri="{0D108BD9-81ED-4DB2-BD59-A6C34878D82A}">
                    <a16:rowId xmlns:a16="http://schemas.microsoft.com/office/drawing/2014/main" val="3335051503"/>
                  </a:ext>
                </a:extLst>
              </a:tr>
              <a:tr h="182880">
                <a:tc>
                  <a:txBody>
                    <a:bodyPr/>
                    <a:lstStyle/>
                    <a:p>
                      <a:pPr marL="0" marR="0">
                        <a:spcBef>
                          <a:spcPts val="0"/>
                        </a:spcBef>
                        <a:spcAft>
                          <a:spcPts val="0"/>
                        </a:spcAft>
                      </a:pPr>
                      <a:r>
                        <a:rPr lang="en-US" sz="1400" b="0" dirty="0">
                          <a:effectLst/>
                          <a:latin typeface="Arial Narrow" panose="020B0606020202030204" pitchFamily="34" charset="0"/>
                        </a:rPr>
                        <a:t>Herzog ES</a:t>
                      </a:r>
                      <a:endParaRPr lang="en-US" sz="1400" b="0" dirty="0">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99.20%</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Title 1</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No</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51% (89th)</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10</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1937</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effectLst/>
                          <a:latin typeface="Arial Narrow" panose="020B0606020202030204" pitchFamily="34" charset="0"/>
                          <a:ea typeface="Times New Roman" panose="02020603050405020304" pitchFamily="18" charset="0"/>
                          <a:cs typeface="Arial" panose="020B0604020202020204" pitchFamily="34" charset="0"/>
                        </a:rPr>
                        <a:t>10%</a:t>
                      </a:r>
                      <a:endParaRPr lang="en-US" sz="1400" dirty="0">
                        <a:effectLst/>
                        <a:latin typeface="Calibri" panose="020F0502020204030204" pitchFamily="34" charset="0"/>
                        <a:ea typeface="Calibri" panose="020F0502020204030204" pitchFamily="34" charset="0"/>
                      </a:endParaRPr>
                    </a:p>
                  </a:txBody>
                  <a:tcPr marL="28575" marR="28575" marT="19050" marB="19050" anchor="ctr"/>
                </a:tc>
                <a:extLst>
                  <a:ext uri="{0D108BD9-81ED-4DB2-BD59-A6C34878D82A}">
                    <a16:rowId xmlns:a16="http://schemas.microsoft.com/office/drawing/2014/main" val="37595790"/>
                  </a:ext>
                </a:extLst>
              </a:tr>
              <a:tr h="182880">
                <a:tc>
                  <a:txBody>
                    <a:bodyPr/>
                    <a:lstStyle/>
                    <a:p>
                      <a:pPr marL="0" marR="0">
                        <a:spcBef>
                          <a:spcPts val="0"/>
                        </a:spcBef>
                        <a:spcAft>
                          <a:spcPts val="0"/>
                        </a:spcAft>
                      </a:pPr>
                      <a:r>
                        <a:rPr lang="en-US" sz="1400" b="0" dirty="0">
                          <a:effectLst/>
                          <a:latin typeface="Arial Narrow" panose="020B0606020202030204" pitchFamily="34" charset="0"/>
                        </a:rPr>
                        <a:t>Hickey ES</a:t>
                      </a:r>
                      <a:endParaRPr lang="en-US" sz="1400" b="0" dirty="0">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98.70%</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Title 1</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No</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57% (93rd)</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13</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1966</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G</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effectLst/>
                          <a:latin typeface="Arial Narrow" panose="020B0606020202030204" pitchFamily="34" charset="0"/>
                          <a:ea typeface="Times New Roman" panose="02020603050405020304" pitchFamily="18" charset="0"/>
                          <a:cs typeface="Arial" panose="020B0604020202020204" pitchFamily="34" charset="0"/>
                        </a:rPr>
                        <a:t>10%</a:t>
                      </a:r>
                      <a:endParaRPr lang="en-US" sz="1400" dirty="0">
                        <a:effectLst/>
                        <a:latin typeface="Calibri" panose="020F0502020204030204" pitchFamily="34" charset="0"/>
                        <a:ea typeface="Calibri" panose="020F0502020204030204" pitchFamily="34" charset="0"/>
                      </a:endParaRPr>
                    </a:p>
                  </a:txBody>
                  <a:tcPr marL="28575" marR="28575" marT="19050" marB="19050" anchor="ctr"/>
                </a:tc>
                <a:extLst>
                  <a:ext uri="{0D108BD9-81ED-4DB2-BD59-A6C34878D82A}">
                    <a16:rowId xmlns:a16="http://schemas.microsoft.com/office/drawing/2014/main" val="4043693313"/>
                  </a:ext>
                </a:extLst>
              </a:tr>
              <a:tr h="182880">
                <a:tc>
                  <a:txBody>
                    <a:bodyPr/>
                    <a:lstStyle/>
                    <a:p>
                      <a:pPr marL="0" marR="0">
                        <a:spcBef>
                          <a:spcPts val="0"/>
                        </a:spcBef>
                        <a:spcAft>
                          <a:spcPts val="0"/>
                        </a:spcAft>
                      </a:pPr>
                      <a:r>
                        <a:rPr lang="en-US" sz="1400" b="0" dirty="0">
                          <a:effectLst/>
                          <a:latin typeface="Arial Narrow" panose="020B0606020202030204" pitchFamily="34" charset="0"/>
                        </a:rPr>
                        <a:t>Laclede ES</a:t>
                      </a:r>
                      <a:endParaRPr lang="en-US" sz="1400" b="0" dirty="0">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98.60%</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Title 1</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No</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74% (98th)</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10</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1915</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effectLst/>
                          <a:latin typeface="Arial Narrow" panose="020B0606020202030204" pitchFamily="34" charset="0"/>
                          <a:ea typeface="Times New Roman" panose="02020603050405020304" pitchFamily="18" charset="0"/>
                          <a:cs typeface="Arial" panose="020B0604020202020204" pitchFamily="34" charset="0"/>
                        </a:rPr>
                        <a:t>10%</a:t>
                      </a:r>
                      <a:endParaRPr lang="en-US" sz="1400" dirty="0">
                        <a:effectLst/>
                        <a:latin typeface="Calibri" panose="020F0502020204030204" pitchFamily="34" charset="0"/>
                        <a:ea typeface="Calibri" panose="020F0502020204030204" pitchFamily="34" charset="0"/>
                      </a:endParaRPr>
                    </a:p>
                  </a:txBody>
                  <a:tcPr marL="28575" marR="28575" marT="19050" marB="19050" anchor="ctr"/>
                </a:tc>
                <a:extLst>
                  <a:ext uri="{0D108BD9-81ED-4DB2-BD59-A6C34878D82A}">
                    <a16:rowId xmlns:a16="http://schemas.microsoft.com/office/drawing/2014/main" val="490933409"/>
                  </a:ext>
                </a:extLst>
              </a:tr>
              <a:tr h="182880">
                <a:tc>
                  <a:txBody>
                    <a:bodyPr/>
                    <a:lstStyle/>
                    <a:p>
                      <a:pPr marL="0" marR="0">
                        <a:spcBef>
                          <a:spcPts val="0"/>
                        </a:spcBef>
                        <a:spcAft>
                          <a:spcPts val="0"/>
                        </a:spcAft>
                      </a:pPr>
                      <a:r>
                        <a:rPr lang="en-US" sz="1400" b="0" dirty="0">
                          <a:effectLst/>
                          <a:latin typeface="Arial Narrow" panose="020B0606020202030204" pitchFamily="34" charset="0"/>
                        </a:rPr>
                        <a:t>Lexington ES</a:t>
                      </a:r>
                      <a:endParaRPr lang="en-US" sz="1400" b="0" dirty="0">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99.10%</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Title 1</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No</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64% (96th)</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9</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1995</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F</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effectLst/>
                          <a:latin typeface="Arial Narrow" panose="020B0606020202030204" pitchFamily="34" charset="0"/>
                          <a:ea typeface="Times New Roman" panose="02020603050405020304" pitchFamily="18" charset="0"/>
                          <a:cs typeface="Arial" panose="020B0604020202020204" pitchFamily="34" charset="0"/>
                        </a:rPr>
                        <a:t>10%</a:t>
                      </a:r>
                      <a:endParaRPr lang="en-US" sz="1400" dirty="0">
                        <a:effectLst/>
                        <a:latin typeface="Calibri" panose="020F0502020204030204" pitchFamily="34" charset="0"/>
                        <a:ea typeface="Calibri" panose="020F0502020204030204" pitchFamily="34" charset="0"/>
                      </a:endParaRPr>
                    </a:p>
                  </a:txBody>
                  <a:tcPr marL="28575" marR="28575" marT="19050" marB="19050" anchor="ctr"/>
                </a:tc>
                <a:extLst>
                  <a:ext uri="{0D108BD9-81ED-4DB2-BD59-A6C34878D82A}">
                    <a16:rowId xmlns:a16="http://schemas.microsoft.com/office/drawing/2014/main" val="2878561733"/>
                  </a:ext>
                </a:extLst>
              </a:tr>
              <a:tr h="182880">
                <a:tc>
                  <a:txBody>
                    <a:bodyPr/>
                    <a:lstStyle/>
                    <a:p>
                      <a:pPr marL="0" marR="0">
                        <a:spcBef>
                          <a:spcPts val="0"/>
                        </a:spcBef>
                        <a:spcAft>
                          <a:spcPts val="0"/>
                        </a:spcAft>
                      </a:pPr>
                      <a:r>
                        <a:rPr lang="en-US" sz="1400" b="0" dirty="0">
                          <a:effectLst/>
                          <a:latin typeface="Arial Narrow" panose="020B0606020202030204" pitchFamily="34" charset="0"/>
                        </a:rPr>
                        <a:t>Lyon At Blow ES</a:t>
                      </a:r>
                      <a:endParaRPr lang="en-US" sz="1400" b="0" dirty="0">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98.90%</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Title 1</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Yes</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62% (95th)</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11</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1904</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effectLst/>
                          <a:latin typeface="Arial Narrow" panose="020B0606020202030204" pitchFamily="34" charset="0"/>
                          <a:ea typeface="Times New Roman" panose="02020603050405020304" pitchFamily="18" charset="0"/>
                          <a:cs typeface="Arial" panose="020B0604020202020204" pitchFamily="34" charset="0"/>
                        </a:rPr>
                        <a:t>10%</a:t>
                      </a:r>
                      <a:endParaRPr lang="en-US" sz="1400" dirty="0">
                        <a:effectLst/>
                        <a:latin typeface="Calibri" panose="020F0502020204030204" pitchFamily="34" charset="0"/>
                        <a:ea typeface="Calibri" panose="020F0502020204030204" pitchFamily="34" charset="0"/>
                      </a:endParaRPr>
                    </a:p>
                  </a:txBody>
                  <a:tcPr marL="28575" marR="28575" marT="19050" marB="19050" anchor="ctr"/>
                </a:tc>
                <a:extLst>
                  <a:ext uri="{0D108BD9-81ED-4DB2-BD59-A6C34878D82A}">
                    <a16:rowId xmlns:a16="http://schemas.microsoft.com/office/drawing/2014/main" val="2267328577"/>
                  </a:ext>
                </a:extLst>
              </a:tr>
              <a:tr h="182880">
                <a:tc>
                  <a:txBody>
                    <a:bodyPr/>
                    <a:lstStyle/>
                    <a:p>
                      <a:pPr marL="0" marR="0">
                        <a:spcBef>
                          <a:spcPts val="0"/>
                        </a:spcBef>
                        <a:spcAft>
                          <a:spcPts val="0"/>
                        </a:spcAft>
                      </a:pPr>
                      <a:r>
                        <a:rPr lang="en-US" sz="1400" b="0" dirty="0">
                          <a:effectLst/>
                          <a:latin typeface="Arial Narrow" panose="020B0606020202030204" pitchFamily="34" charset="0"/>
                        </a:rPr>
                        <a:t>Meramec ES</a:t>
                      </a:r>
                      <a:endParaRPr lang="en-US" sz="1400" b="0" dirty="0">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98.60%</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Comp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No</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54% (91st)</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9</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1909</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G</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effectLst/>
                          <a:latin typeface="Arial Narrow" panose="020B0606020202030204" pitchFamily="34" charset="0"/>
                          <a:ea typeface="Times New Roman" panose="02020603050405020304" pitchFamily="18" charset="0"/>
                          <a:cs typeface="Arial" panose="020B0604020202020204" pitchFamily="34" charset="0"/>
                        </a:rPr>
                        <a:t>60%</a:t>
                      </a:r>
                      <a:endParaRPr lang="en-US" sz="1400" dirty="0">
                        <a:effectLst/>
                        <a:latin typeface="Calibri" panose="020F0502020204030204" pitchFamily="34" charset="0"/>
                        <a:ea typeface="Calibri" panose="020F0502020204030204" pitchFamily="34" charset="0"/>
                      </a:endParaRPr>
                    </a:p>
                  </a:txBody>
                  <a:tcPr marL="28575" marR="28575" marT="19050" marB="19050" anchor="ctr"/>
                </a:tc>
                <a:extLst>
                  <a:ext uri="{0D108BD9-81ED-4DB2-BD59-A6C34878D82A}">
                    <a16:rowId xmlns:a16="http://schemas.microsoft.com/office/drawing/2014/main" val="549183755"/>
                  </a:ext>
                </a:extLst>
              </a:tr>
              <a:tr h="182880">
                <a:tc>
                  <a:txBody>
                    <a:bodyPr/>
                    <a:lstStyle/>
                    <a:p>
                      <a:pPr marL="0" marR="0">
                        <a:spcBef>
                          <a:spcPts val="0"/>
                        </a:spcBef>
                        <a:spcAft>
                          <a:spcPts val="0"/>
                        </a:spcAft>
                      </a:pPr>
                      <a:r>
                        <a:rPr lang="en-US" sz="1400" b="0" dirty="0">
                          <a:effectLst/>
                          <a:latin typeface="Arial Narrow" panose="020B0606020202030204" pitchFamily="34" charset="0"/>
                        </a:rPr>
                        <a:t>Soldan IS HS</a:t>
                      </a:r>
                      <a:endParaRPr lang="en-US" sz="1400" b="0" dirty="0">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99.40%</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Title 1</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Yes</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50% (88th)</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9</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1909</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effectLst/>
                          <a:latin typeface="Arial Narrow" panose="020B0606020202030204" pitchFamily="34" charset="0"/>
                          <a:ea typeface="Times New Roman" panose="02020603050405020304" pitchFamily="18" charset="0"/>
                          <a:cs typeface="Arial" panose="020B0604020202020204" pitchFamily="34" charset="0"/>
                        </a:rPr>
                        <a:t>10%</a:t>
                      </a:r>
                      <a:endParaRPr lang="en-US" sz="1400" dirty="0">
                        <a:effectLst/>
                        <a:latin typeface="Calibri" panose="020F0502020204030204" pitchFamily="34" charset="0"/>
                        <a:ea typeface="Calibri" panose="020F0502020204030204" pitchFamily="34" charset="0"/>
                      </a:endParaRPr>
                    </a:p>
                  </a:txBody>
                  <a:tcPr marL="28575" marR="28575" marT="19050" marB="19050" anchor="ctr"/>
                </a:tc>
                <a:extLst>
                  <a:ext uri="{0D108BD9-81ED-4DB2-BD59-A6C34878D82A}">
                    <a16:rowId xmlns:a16="http://schemas.microsoft.com/office/drawing/2014/main" val="3391022372"/>
                  </a:ext>
                </a:extLst>
              </a:tr>
              <a:tr h="182880">
                <a:tc>
                  <a:txBody>
                    <a:bodyPr/>
                    <a:lstStyle/>
                    <a:p>
                      <a:pPr marL="0" marR="0">
                        <a:spcBef>
                          <a:spcPts val="0"/>
                        </a:spcBef>
                        <a:spcAft>
                          <a:spcPts val="0"/>
                        </a:spcAft>
                      </a:pPr>
                      <a:r>
                        <a:rPr lang="en-US" sz="1400" b="0" dirty="0">
                          <a:effectLst/>
                          <a:latin typeface="Arial Narrow" panose="020B0606020202030204" pitchFamily="34" charset="0"/>
                        </a:rPr>
                        <a:t>Sumner HS</a:t>
                      </a:r>
                      <a:endParaRPr lang="en-US" sz="1400" b="0" dirty="0">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98.90%</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Comp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No</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53% (90th)</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11</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1910</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a:solidFill>
                            <a:schemeClr val="tx1"/>
                          </a:solidFill>
                          <a:effectLst/>
                          <a:latin typeface="Arial Narrow" panose="020B0606020202030204" pitchFamily="34" charset="0"/>
                        </a:rPr>
                        <a:t>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effectLst/>
                          <a:latin typeface="Arial Narrow" panose="020B0606020202030204" pitchFamily="34" charset="0"/>
                          <a:ea typeface="Times New Roman" panose="02020603050405020304" pitchFamily="18" charset="0"/>
                          <a:cs typeface="Arial" panose="020B0604020202020204" pitchFamily="34" charset="0"/>
                        </a:rPr>
                        <a:t>10%</a:t>
                      </a:r>
                      <a:endParaRPr lang="en-US" sz="1400" dirty="0">
                        <a:effectLst/>
                        <a:latin typeface="Calibri" panose="020F0502020204030204" pitchFamily="34" charset="0"/>
                        <a:ea typeface="Calibri" panose="020F0502020204030204" pitchFamily="34" charset="0"/>
                      </a:endParaRPr>
                    </a:p>
                  </a:txBody>
                  <a:tcPr marL="28575" marR="28575" marT="19050" marB="19050" anchor="ctr"/>
                </a:tc>
                <a:extLst>
                  <a:ext uri="{0D108BD9-81ED-4DB2-BD59-A6C34878D82A}">
                    <a16:rowId xmlns:a16="http://schemas.microsoft.com/office/drawing/2014/main" val="397642941"/>
                  </a:ext>
                </a:extLst>
              </a:tr>
              <a:tr h="182880">
                <a:tc>
                  <a:txBody>
                    <a:bodyPr/>
                    <a:lstStyle/>
                    <a:p>
                      <a:pPr marL="0" marR="0">
                        <a:spcBef>
                          <a:spcPts val="0"/>
                        </a:spcBef>
                        <a:spcAft>
                          <a:spcPts val="0"/>
                        </a:spcAft>
                      </a:pPr>
                      <a:r>
                        <a:rPr lang="en-US" sz="1400" b="0" dirty="0" err="1">
                          <a:effectLst/>
                          <a:latin typeface="Arial Narrow" panose="020B0606020202030204" pitchFamily="34" charset="0"/>
                        </a:rPr>
                        <a:t>Yeatman</a:t>
                      </a:r>
                      <a:r>
                        <a:rPr lang="en-US" sz="1400" b="0" dirty="0">
                          <a:effectLst/>
                          <a:latin typeface="Arial Narrow" panose="020B0606020202030204" pitchFamily="34" charset="0"/>
                        </a:rPr>
                        <a:t>-Liddell MS</a:t>
                      </a:r>
                      <a:endParaRPr lang="en-US" sz="1400" b="0" dirty="0">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99.20%</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Comp</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Yes</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a:solidFill>
                            <a:schemeClr val="tx1"/>
                          </a:solidFill>
                          <a:effectLst/>
                          <a:latin typeface="Arial Narrow" panose="020B0606020202030204" pitchFamily="34" charset="0"/>
                        </a:rPr>
                        <a:t>59% (94th)</a:t>
                      </a:r>
                      <a:endParaRPr lang="en-US" sz="140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11</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dirty="0">
                          <a:solidFill>
                            <a:schemeClr val="tx1"/>
                          </a:solidFill>
                          <a:effectLst/>
                          <a:latin typeface="Arial Narrow" panose="020B0606020202030204" pitchFamily="34" charset="0"/>
                        </a:rPr>
                        <a:t>1967</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solidFill>
                            <a:schemeClr val="tx1"/>
                          </a:solidFill>
                          <a:effectLst/>
                          <a:latin typeface="Arial Narrow" panose="020B0606020202030204" pitchFamily="34" charset="0"/>
                        </a:rPr>
                        <a:t>P</a:t>
                      </a:r>
                      <a:endParaRPr lang="en-US" sz="1400" dirty="0">
                        <a:solidFill>
                          <a:schemeClr val="tx1"/>
                        </a:solidFill>
                        <a:effectLst/>
                        <a:latin typeface="Arial Narrow" panose="020B0606020202030204" pitchFamily="34" charset="0"/>
                        <a:ea typeface="Calibri" panose="020F0502020204030204" pitchFamily="34" charset="0"/>
                      </a:endParaRPr>
                    </a:p>
                  </a:txBody>
                  <a:tcPr marL="0" marR="0" marT="0" marB="0" anchor="ctr"/>
                </a:tc>
                <a:tc>
                  <a:txBody>
                    <a:bodyPr/>
                    <a:lstStyle/>
                    <a:p>
                      <a:pPr marL="0" marR="0" algn="ctr">
                        <a:spcBef>
                          <a:spcPts val="0"/>
                        </a:spcBef>
                        <a:spcAft>
                          <a:spcPts val="0"/>
                        </a:spcAft>
                      </a:pPr>
                      <a:r>
                        <a:rPr lang="en-US" sz="1400" b="1" dirty="0">
                          <a:effectLst/>
                          <a:latin typeface="Arial Narrow" panose="020B0606020202030204" pitchFamily="34" charset="0"/>
                          <a:ea typeface="Times New Roman" panose="02020603050405020304" pitchFamily="18" charset="0"/>
                          <a:cs typeface="Arial" panose="020B0604020202020204" pitchFamily="34" charset="0"/>
                        </a:rPr>
                        <a:t>10%</a:t>
                      </a:r>
                      <a:endParaRPr lang="en-US" sz="1400" dirty="0">
                        <a:effectLst/>
                        <a:latin typeface="Calibri" panose="020F0502020204030204" pitchFamily="34" charset="0"/>
                        <a:ea typeface="Calibri" panose="020F0502020204030204" pitchFamily="34" charset="0"/>
                      </a:endParaRPr>
                    </a:p>
                  </a:txBody>
                  <a:tcPr marL="28575" marR="28575" marT="19050" marB="19050" anchor="ctr"/>
                </a:tc>
                <a:extLst>
                  <a:ext uri="{0D108BD9-81ED-4DB2-BD59-A6C34878D82A}">
                    <a16:rowId xmlns:a16="http://schemas.microsoft.com/office/drawing/2014/main" val="3493278330"/>
                  </a:ext>
                </a:extLst>
              </a:tr>
            </a:tbl>
          </a:graphicData>
        </a:graphic>
      </p:graphicFrame>
      <p:sp>
        <p:nvSpPr>
          <p:cNvPr id="6" name="TextBox 5">
            <a:extLst>
              <a:ext uri="{FF2B5EF4-FFF2-40B4-BE49-F238E27FC236}">
                <a16:creationId xmlns:a16="http://schemas.microsoft.com/office/drawing/2014/main" id="{CA9BF12F-B9BB-1BCD-F6C8-D5C8AA07B4AC}"/>
              </a:ext>
            </a:extLst>
          </p:cNvPr>
          <p:cNvSpPr txBox="1"/>
          <p:nvPr/>
        </p:nvSpPr>
        <p:spPr>
          <a:xfrm>
            <a:off x="7228275" y="6213332"/>
            <a:ext cx="4851428" cy="307777"/>
          </a:xfrm>
          <a:prstGeom prst="rect">
            <a:avLst/>
          </a:prstGeom>
          <a:noFill/>
        </p:spPr>
        <p:txBody>
          <a:bodyPr wrap="square" rtlCol="0">
            <a:spAutoFit/>
          </a:bodyPr>
          <a:lstStyle/>
          <a:p>
            <a:pPr marL="0" marR="0" algn="r">
              <a:spcBef>
                <a:spcPts val="0"/>
              </a:spcBef>
              <a:spcAft>
                <a:spcPts val="0"/>
              </a:spcAft>
            </a:pPr>
            <a:r>
              <a:rPr lang="en-US" sz="1400" b="1" dirty="0">
                <a:effectLst/>
                <a:latin typeface="Arial Narrow" panose="020B0606020202030204" pitchFamily="34" charset="0"/>
                <a:ea typeface="Calibri" panose="020F0502020204030204" pitchFamily="34" charset="0"/>
              </a:rPr>
              <a:t>Legend: </a:t>
            </a:r>
            <a:r>
              <a:rPr lang="en-US" sz="1400" dirty="0">
                <a:effectLst/>
                <a:latin typeface="Arial Narrow" panose="020B0606020202030204" pitchFamily="34" charset="0"/>
                <a:ea typeface="Calibri" panose="020F0502020204030204" pitchFamily="34" charset="0"/>
              </a:rPr>
              <a:t>P – Poor condition | F – Fair condition | G – Good condition</a:t>
            </a:r>
            <a:endParaRPr lang="en-US" sz="1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2.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3.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1667</TotalTime>
  <Words>581</Words>
  <Application>Microsoft Office PowerPoint</Application>
  <PresentationFormat>Widescreen</PresentationFormat>
  <Paragraphs>212</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Arial Narrow</vt:lpstr>
      <vt:lpstr>Avenir LT Std 45 Book</vt:lpstr>
      <vt:lpstr>Calibri</vt:lpstr>
      <vt:lpstr>Courier New</vt:lpstr>
      <vt:lpstr>Franklin Gothic Book</vt:lpstr>
      <vt:lpstr>Franklin Gothic Medium</vt:lpstr>
      <vt:lpstr>Segoe UI</vt:lpstr>
      <vt:lpstr>Wingdings</vt:lpstr>
      <vt:lpstr>EERE PPT_widescreen</vt:lpstr>
      <vt:lpstr>1_EERE PPT</vt:lpstr>
      <vt:lpstr>think-cell Slide</vt:lpstr>
      <vt:lpstr>Saint Louis Public Schools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Kane, Erin M.</cp:lastModifiedBy>
  <cp:revision>7</cp:revision>
  <dcterms:created xsi:type="dcterms:W3CDTF">2021-11-15T00:59:02Z</dcterms:created>
  <dcterms:modified xsi:type="dcterms:W3CDTF">2024-06-12T20:07:05Z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y fmtid="{D5CDD505-2E9C-101B-9397-08002B2CF9AE}" pid="11" name="MSIP_Label_f442f8b2-88d4-454a-ae0a-d915e44763d2_Enabled">
    <vt:lpwstr>true</vt:lpwstr>
  </property>
  <property fmtid="{D5CDD505-2E9C-101B-9397-08002B2CF9AE}" pid="12" name="MSIP_Label_f442f8b2-88d4-454a-ae0a-d915e44763d2_SetDate">
    <vt:lpwstr>2024-06-05T22:29:10Z</vt:lpwstr>
  </property>
  <property fmtid="{D5CDD505-2E9C-101B-9397-08002B2CF9AE}" pid="13" name="MSIP_Label_f442f8b2-88d4-454a-ae0a-d915e44763d2_Method">
    <vt:lpwstr>Standard</vt:lpwstr>
  </property>
  <property fmtid="{D5CDD505-2E9C-101B-9397-08002B2CF9AE}" pid="14" name="MSIP_Label_f442f8b2-88d4-454a-ae0a-d915e44763d2_Name">
    <vt:lpwstr>defa4170-0d19-0005-0003-bc88714345d2</vt:lpwstr>
  </property>
  <property fmtid="{D5CDD505-2E9C-101B-9397-08002B2CF9AE}" pid="15" name="MSIP_Label_f442f8b2-88d4-454a-ae0a-d915e44763d2_SiteId">
    <vt:lpwstr>08e33d6b-a654-486a-80e3-20b190ae22d7</vt:lpwstr>
  </property>
  <property fmtid="{D5CDD505-2E9C-101B-9397-08002B2CF9AE}" pid="16" name="MSIP_Label_f442f8b2-88d4-454a-ae0a-d915e44763d2_ActionId">
    <vt:lpwstr>a0309ecb-1df0-4aaa-b8a0-50e077d69e6d</vt:lpwstr>
  </property>
  <property fmtid="{D5CDD505-2E9C-101B-9397-08002B2CF9AE}" pid="17" name="MSIP_Label_f442f8b2-88d4-454a-ae0a-d915e44763d2_ContentBits">
    <vt:lpwstr>0</vt:lpwstr>
  </property>
</Properties>
</file>