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136" autoAdjust="0"/>
  </p:normalViewPr>
  <p:slideViewPr>
    <p:cSldViewPr snapToGrid="0">
      <p:cViewPr varScale="1">
        <p:scale>
          <a:sx n="65" d="100"/>
          <a:sy n="65" d="100"/>
        </p:scale>
        <p:origin x="70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166A37D-2343-4409-A6FE-2F66D1E6EB2F}" type="slidenum">
              <a:rPr lang="en-US" smtClean="0"/>
              <a:t>1</a:t>
            </a:fld>
            <a:endParaRPr lang="en-US"/>
          </a:p>
        </p:txBody>
      </p:sp>
    </p:spTree>
    <p:extLst>
      <p:ext uri="{BB962C8B-B14F-4D97-AF65-F5344CB8AC3E}">
        <p14:creationId xmlns:p14="http://schemas.microsoft.com/office/powerpoint/2010/main" val="42408833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Greater KC </a:t>
            </a:r>
            <a:r>
              <a:rPr lang="en-US" dirty="0" err="1"/>
              <a:t>HeroX</a:t>
            </a:r>
            <a:r>
              <a:rPr lang="en-US" dirty="0"/>
              <a:t> Energy Efficient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318517"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Energy Efficiency Across a Bistate Education Corridor</a:t>
            </a:r>
          </a:p>
          <a:p>
            <a:pPr marL="0" indent="0">
              <a:spcBef>
                <a:spcPts val="0"/>
              </a:spcBef>
              <a:spcAft>
                <a:spcPts val="1200"/>
              </a:spcAft>
              <a:buNone/>
            </a:pPr>
            <a:r>
              <a:rPr lang="en-US" sz="1400" b="1" dirty="0">
                <a:solidFill>
                  <a:schemeClr val="tx1"/>
                </a:solidFill>
                <a:latin typeface="Calibri" panose="020F0502020204030204" pitchFamily="34" charset="0"/>
                <a:cs typeface="Calibri" panose="020F0502020204030204" pitchFamily="34" charset="0"/>
              </a:rPr>
              <a:t>Project Description -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The team includes Mid-America Regional Council, 3 Title 1 LEA school districts (Kansas City MO Public Schools, Kansas City Kansas Public Schools, and Independence School District), and Climate Action KC/Building Energy-Exchange. The energy conservation and EV investments identified for the 26 buildings will improve learning environments for over 18,000 students and school employees.  Additional strategic partners that will help deliver community benefits include community colleges, workforce agencies, unions, building and trade councils, and environmental experts to outline strategic investments for the three school districts as models for the over 50 school districts in the bistate metro area and others across the Midwest.</a:t>
            </a:r>
          </a:p>
          <a:p>
            <a:pPr marL="0" indent="0">
              <a:spcBef>
                <a:spcPts val="0"/>
              </a:spcBef>
              <a:spcAft>
                <a:spcPts val="1200"/>
              </a:spcAft>
              <a:buNone/>
            </a:pPr>
            <a:r>
              <a:rPr lang="en-US" sz="1400" b="1" dirty="0">
                <a:solidFill>
                  <a:schemeClr val="tx1"/>
                </a:solidFill>
                <a:latin typeface="Calibri"/>
                <a:cs typeface="Calibri"/>
              </a:rPr>
              <a:t>Summary of Need (Community, Facility) - </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The three school districts partnering in Greater KC </a:t>
            </a:r>
            <a:r>
              <a:rPr lang="en-US" sz="1400" dirty="0" err="1">
                <a:solidFill>
                  <a:schemeClr val="tx1"/>
                </a:solidFill>
                <a:latin typeface="Calibri" panose="020F0502020204030204" pitchFamily="34" charset="0"/>
                <a:ea typeface="Calibri" panose="020F0502020204030204" pitchFamily="34" charset="0"/>
                <a:cs typeface="Calibri" panose="020F0502020204030204" pitchFamily="34" charset="0"/>
              </a:rPr>
              <a:t>HeroX</a:t>
            </a:r>
            <a:r>
              <a:rPr lang="en-US" sz="1400" dirty="0">
                <a:solidFill>
                  <a:schemeClr val="tx1"/>
                </a:solidFill>
                <a:latin typeface="Calibri" panose="020F0502020204030204" pitchFamily="34" charset="0"/>
                <a:ea typeface="Calibri" panose="020F0502020204030204" pitchFamily="34" charset="0"/>
                <a:cs typeface="Calibri" panose="020F0502020204030204" pitchFamily="34" charset="0"/>
              </a:rPr>
              <a:t> Energy Efficient Schools serve the metro region’s most disadvantaged populations. They urgently need energy conservation improvements in 26 of the 3 districts’ oldest school buildings. Improvements are necessary to reduce energy costs, reduce carbon emissions, improve indoor air quality and building comfort, and demonstrate to students, parents, and the community the career opportunities the clean energy sector could offer them and the region’s economy. 73% of the buildings are in J40 neighborhoods with low household incomes and majority minority households.</a:t>
            </a:r>
            <a:endParaRPr lang="en-US" sz="14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64110" y="897334"/>
            <a:ext cx="5436675" cy="4062651"/>
          </a:xfrm>
          <a:prstGeom prst="rect">
            <a:avLst/>
          </a:prstGeom>
          <a:noFill/>
        </p:spPr>
        <p:txBody>
          <a:bodyPr wrap="square" lIns="91440" tIns="45720" rIns="91440" bIns="45720" anchor="t">
            <a:spAutoFit/>
          </a:bodyPr>
          <a:lstStyle/>
          <a:p>
            <a:pPr marL="400050" lvl="1">
              <a:spcAft>
                <a:spcPts val="1200"/>
              </a:spcAft>
            </a:pPr>
            <a:r>
              <a:rPr lang="en-US" b="1" dirty="0">
                <a:latin typeface="Calibri"/>
                <a:cs typeface="Calibri"/>
              </a:rPr>
              <a:t>Project Goals</a:t>
            </a:r>
          </a:p>
          <a:p>
            <a:pPr marL="342900" marR="0" lvl="0" indent="-342900">
              <a:spcBef>
                <a:spcPts val="0"/>
              </a:spcBef>
              <a:spcAft>
                <a:spcPts val="0"/>
              </a:spcAft>
              <a:buFont typeface="Symbol" panose="05050102010706020507" pitchFamily="18" charset="2"/>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Carry out a collaborative and strategic process among 3 urban school districts spanning the Missouri/Kansas state line to select a portfolio of projects focused on increased energy efficiency and use of renewable energy in school operations. </a:t>
            </a:r>
          </a:p>
          <a:p>
            <a:pPr marL="342900" marR="0" lvl="0" indent="-342900">
              <a:spcBef>
                <a:spcPts val="0"/>
              </a:spcBef>
              <a:spcAft>
                <a:spcPts val="0"/>
              </a:spcAft>
              <a:buFont typeface="Symbol" panose="05050102010706020507" pitchFamily="18" charset="2"/>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Deliver energy, health and other benefits for students, school employees and community members.</a:t>
            </a:r>
          </a:p>
          <a:p>
            <a:pPr marL="342900" marR="0" lvl="0" indent="-342900">
              <a:spcBef>
                <a:spcPts val="0"/>
              </a:spcBef>
              <a:spcAft>
                <a:spcPts val="0"/>
              </a:spcAft>
              <a:buFont typeface="Symbol" panose="05050102010706020507" pitchFamily="18" charset="2"/>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Leverage opportunities to educate and train individuals for careers in energy-related trades and students about pathway programs.</a:t>
            </a:r>
          </a:p>
          <a:p>
            <a:pPr marL="342900" marR="0" lvl="0" indent="-342900">
              <a:spcBef>
                <a:spcPts val="0"/>
              </a:spcBef>
              <a:spcAft>
                <a:spcPts val="0"/>
              </a:spcAft>
              <a:buFont typeface="Symbol" panose="05050102010706020507" pitchFamily="18" charset="2"/>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Create scalable models for completing energy efficiency retrofits on buildings in disadvantaged communities and for replication in suburban and rural school districts throughout the Midwest.</a:t>
            </a:r>
          </a:p>
          <a:p>
            <a:pPr marL="342900" marR="0" lvl="0" indent="-342900">
              <a:spcBef>
                <a:spcPts val="0"/>
              </a:spcBef>
              <a:spcAft>
                <a:spcPts val="0"/>
              </a:spcAft>
              <a:buFont typeface="Symbol" panose="05050102010706020507" pitchFamily="18" charset="2"/>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Design and implement effective multi-sector outreach and communication strategies and coordination between education providers, community and training/workforce agencies to build a diverse energy-related workforce.</a:t>
            </a:r>
          </a:p>
          <a:p>
            <a:pPr marL="400050" lvl="1">
              <a:spcAft>
                <a:spcPts val="1200"/>
              </a:spcAft>
            </a:pPr>
            <a:endParaRPr lang="en-US" sz="2000" b="1" dirty="0">
              <a:latin typeface="Calibri" panose="020F0502020204030204" pitchFamily="34" charset="0"/>
              <a:cs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6600497" y="4698125"/>
            <a:ext cx="5513187" cy="1830200"/>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r>
              <a:rPr lang="en-US" sz="1400" b="1" dirty="0">
                <a:latin typeface="Calibri" panose="020F0502020204030204" pitchFamily="34" charset="0"/>
                <a:ea typeface="Calibri" panose="020F0502020204030204" pitchFamily="34" charset="0"/>
                <a:cs typeface="Calibri" panose="020F0502020204030204" pitchFamily="34" charset="0"/>
              </a:rPr>
              <a:t>Outcomes</a:t>
            </a:r>
          </a:p>
          <a:p>
            <a:pPr marL="285750" indent="-28575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Increased energy efficiency of selected school buildings by 15-30%</a:t>
            </a:r>
          </a:p>
          <a:p>
            <a:pPr marL="285750" indent="-285750">
              <a:buFont typeface="Arial" panose="020B0604020202020204" pitchFamily="34" charset="0"/>
              <a:buChar char="•"/>
            </a:pPr>
            <a:r>
              <a:rPr lang="en-US" sz="1400" dirty="0">
                <a:latin typeface="Calibri" panose="020F0502020204030204" pitchFamily="34" charset="0"/>
                <a:ea typeface="Calibri" panose="020F0502020204030204" pitchFamily="34" charset="0"/>
                <a:cs typeface="Calibri" panose="020F0502020204030204" pitchFamily="34" charset="0"/>
              </a:rPr>
              <a:t>Improve air quality from emissions reduction and improved ventilation</a:t>
            </a:r>
          </a:p>
          <a:p>
            <a:pPr marL="285750" marR="0" lvl="0" indent="-285750">
              <a:spcBef>
                <a:spcPts val="0"/>
              </a:spcBef>
              <a:spcAft>
                <a:spcPts val="0"/>
              </a:spcAft>
              <a:buFont typeface="Arial" panose="020B0604020202020204" pitchFamily="34" charset="0"/>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Increased awareness of education and employment opportunities available within the trades for disadvantaged area residents.</a:t>
            </a:r>
          </a:p>
          <a:p>
            <a:pPr marL="285750" marR="0" lvl="0" indent="-285750">
              <a:spcBef>
                <a:spcPts val="0"/>
              </a:spcBef>
              <a:spcAft>
                <a:spcPts val="0"/>
              </a:spcAft>
              <a:buFont typeface="Arial" panose="020B0604020202020204" pitchFamily="34" charset="0"/>
              <a:buChar char="•"/>
            </a:pPr>
            <a:r>
              <a:rPr lang="en-US" sz="1400" dirty="0">
                <a:effectLst/>
                <a:latin typeface="Calibri" panose="020F0502020204030204" pitchFamily="34" charset="0"/>
                <a:ea typeface="Calibri" panose="020F0502020204030204" pitchFamily="34" charset="0"/>
                <a:cs typeface="Calibri" panose="020F0502020204030204" pitchFamily="34" charset="0"/>
              </a:rPr>
              <a:t>Sustained community benefits to disadvantaged communities.</a:t>
            </a:r>
          </a:p>
        </p:txBody>
      </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83</TotalTime>
  <Words>420</Words>
  <Application>Microsoft Office PowerPoint</Application>
  <PresentationFormat>Widescreen</PresentationFormat>
  <Paragraphs>18</Paragraphs>
  <Slides>1</Slides>
  <Notes>1</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Courier New</vt:lpstr>
      <vt:lpstr>Franklin Gothic Book</vt:lpstr>
      <vt:lpstr>Franklin Gothic Medium</vt:lpstr>
      <vt:lpstr>Segoe UI</vt:lpstr>
      <vt:lpstr>Symbol</vt:lpstr>
      <vt:lpstr>Wingdings</vt:lpstr>
      <vt:lpstr>EERE PPT_widescreen</vt:lpstr>
      <vt:lpstr>1_EERE PPT</vt:lpstr>
      <vt:lpstr>think-cell Slide</vt:lpstr>
      <vt:lpstr>Greater KC HeroX Energy Efficient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Julie Alsup</cp:lastModifiedBy>
  <cp:revision>8</cp:revision>
  <dcterms:created xsi:type="dcterms:W3CDTF">2021-11-15T00:59:02Z</dcterms:created>
  <dcterms:modified xsi:type="dcterms:W3CDTF">2024-06-12T12:01:02Z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