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pic>
        <p:nvPicPr>
          <p:cNvPr id="6" name="Picture 5" descr="A map of the united states&#10;&#10;Description automatically generated">
            <a:extLst>
              <a:ext uri="{FF2B5EF4-FFF2-40B4-BE49-F238E27FC236}">
                <a16:creationId xmlns:a16="http://schemas.microsoft.com/office/drawing/2014/main" id="{4DABD506-C5A4-3B30-081B-6F42AD44D3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2138" y="3973179"/>
            <a:ext cx="4600820" cy="2587961"/>
          </a:xfrm>
          <a:prstGeom prst="rect">
            <a:avLst/>
          </a:prstGeom>
        </p:spPr>
      </p:pic>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281981" y="89574"/>
            <a:ext cx="11831704" cy="685125"/>
          </a:xfrm>
        </p:spPr>
        <p:txBody>
          <a:bodyPr/>
          <a:lstStyle/>
          <a:p>
            <a:r>
              <a:rPr lang="en-US" dirty="0"/>
              <a:t>Cooperative Education Service Agency 10</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5487884"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Decarbonizing Wisconsin Rural Schools</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CESA 10 will partner with Focus on Energy, KEEP, Solar Connection, and the Wisconsin Building Trades Council to decarbonize 13 rural schools in western Wisconsin. </a:t>
            </a:r>
            <a:endParaRPr lang="en-US" sz="2000" b="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400050" lvl="1" indent="0">
              <a:spcBef>
                <a:spcPts val="0"/>
              </a:spcBef>
              <a:spcAft>
                <a:spcPts val="1200"/>
              </a:spcAft>
              <a:buNone/>
            </a:pPr>
            <a:r>
              <a:rPr lang="en-US" sz="2000" i="1" dirty="0">
                <a:solidFill>
                  <a:srgbClr val="0E101A"/>
                </a:solidFill>
                <a:effectLst/>
                <a:latin typeface="Calibri Light" panose="020F0302020204030204" pitchFamily="34" charset="0"/>
                <a:ea typeface="Calibri Light" panose="020F0302020204030204" pitchFamily="34" charset="0"/>
                <a:cs typeface="Calibri Light" panose="020F0302020204030204" pitchFamily="34" charset="0"/>
              </a:rPr>
              <a:t>Wisconsin is experiencing some of the fastest-warming winters in the country. The aging school buildings and outdated equipment are struggling to keep pace with these rising temperatures, resulting in increased utility bills and deteriorating indoor air quality. </a:t>
            </a:r>
            <a:r>
              <a:rPr lang="en-US" sz="2000" i="1" dirty="0">
                <a:solidFill>
                  <a:srgbClr val="0E101A"/>
                </a:solidFill>
                <a:latin typeface="Calibri Light" panose="020F0302020204030204" pitchFamily="34" charset="0"/>
                <a:ea typeface="Calibri Light" panose="020F0302020204030204" pitchFamily="34" charset="0"/>
                <a:cs typeface="Calibri Light" panose="020F0302020204030204" pitchFamily="34" charset="0"/>
              </a:rPr>
              <a:t>Funding is needed</a:t>
            </a:r>
            <a:r>
              <a:rPr lang="en-US" sz="2000" i="1" dirty="0">
                <a:solidFill>
                  <a:srgbClr val="0E101A"/>
                </a:solidFill>
                <a:effectLst/>
                <a:latin typeface="Calibri Light" panose="020F0302020204030204" pitchFamily="34" charset="0"/>
                <a:ea typeface="Calibri Light" panose="020F0302020204030204" pitchFamily="34" charset="0"/>
                <a:cs typeface="Calibri Light" panose="020F0302020204030204" pitchFamily="34" charset="0"/>
              </a:rPr>
              <a:t> to decrease emissions, enhance learning environments, and foster economic growth.</a:t>
            </a:r>
            <a:endParaRPr lang="en-US" sz="2000" i="1" dirty="0">
              <a:solidFill>
                <a:schemeClr val="tx1"/>
              </a:solidFill>
              <a:effectLst/>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5536427" y="1046532"/>
            <a:ext cx="5519045" cy="3293209"/>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857250" lvl="1" indent="-457200">
              <a:spcAft>
                <a:spcPts val="1200"/>
              </a:spcAft>
              <a:buFont typeface="+mj-lt"/>
              <a:buAutoNum type="arabicPeriod"/>
            </a:pPr>
            <a:r>
              <a:rPr lang="en-US" sz="2000" i="1" dirty="0">
                <a:latin typeface="Calibri Light"/>
                <a:cs typeface="Calibri Light"/>
              </a:rPr>
              <a:t>Reduce energy usage by 20% or 160,000 kilowatt-hours.</a:t>
            </a:r>
          </a:p>
          <a:p>
            <a:pPr marL="857250" lvl="1" indent="-457200">
              <a:spcAft>
                <a:spcPts val="1200"/>
              </a:spcAft>
              <a:buFont typeface="+mj-lt"/>
              <a:buAutoNum type="arabicPeriod"/>
            </a:pPr>
            <a:r>
              <a:rPr lang="en-US" sz="2000" i="1" dirty="0">
                <a:latin typeface="Calibri Light"/>
                <a:cs typeface="Calibri Light"/>
              </a:rPr>
              <a:t>Decrease greenhouse gas emissions by 112</a:t>
            </a:r>
            <a:r>
              <a:rPr lang="en-US" sz="2000" i="1" dirty="0">
                <a:solidFill>
                  <a:srgbClr val="FF0000"/>
                </a:solidFill>
                <a:latin typeface="Calibri Light"/>
                <a:cs typeface="Calibri Light"/>
              </a:rPr>
              <a:t> </a:t>
            </a:r>
            <a:r>
              <a:rPr lang="en-US" sz="2000" i="1" dirty="0">
                <a:latin typeface="Calibri Light"/>
                <a:cs typeface="Calibri Light"/>
              </a:rPr>
              <a:t>metric tons </a:t>
            </a:r>
            <a:r>
              <a:rPr lang="en-US" sz="2000" i="1">
                <a:latin typeface="Calibri Light"/>
                <a:cs typeface="Calibri Light"/>
              </a:rPr>
              <a:t>of CO₂.</a:t>
            </a:r>
            <a:endParaRPr lang="en-US" sz="2000" i="1" dirty="0">
              <a:latin typeface="Calibri Light"/>
              <a:cs typeface="Calibri Light"/>
            </a:endParaRPr>
          </a:p>
          <a:p>
            <a:pPr marL="857250" lvl="1" indent="-457200">
              <a:spcAft>
                <a:spcPts val="1200"/>
              </a:spcAft>
              <a:buFont typeface="+mj-lt"/>
              <a:buAutoNum type="arabicPeriod"/>
            </a:pPr>
            <a:r>
              <a:rPr lang="en-US" sz="2000" i="1" dirty="0">
                <a:latin typeface="Calibri Light"/>
                <a:cs typeface="Calibri Light"/>
              </a:rPr>
              <a:t>Educate five key stakeholder groups.</a:t>
            </a:r>
          </a:p>
          <a:p>
            <a:pPr marL="857250" lvl="1" indent="-457200">
              <a:spcAft>
                <a:spcPts val="1200"/>
              </a:spcAft>
              <a:buFont typeface="+mj-lt"/>
              <a:buAutoNum type="arabicPeriod"/>
            </a:pPr>
            <a:r>
              <a:rPr lang="en-US" sz="2000" i="1" dirty="0">
                <a:latin typeface="Calibri Light"/>
                <a:cs typeface="Calibri Light"/>
              </a:rPr>
              <a:t>Offer three long-term community benefits.</a:t>
            </a:r>
          </a:p>
          <a:p>
            <a:pPr marL="857250" lvl="1" indent="-457200">
              <a:spcAft>
                <a:spcPts val="1200"/>
              </a:spcAft>
              <a:buFont typeface="+mj-lt"/>
              <a:buAutoNum type="arabicPeriod"/>
            </a:pP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11" name="Picture 10" descr="A logo for a company&#10;&#10;Description automatically generated">
            <a:extLst>
              <a:ext uri="{FF2B5EF4-FFF2-40B4-BE49-F238E27FC236}">
                <a16:creationId xmlns:a16="http://schemas.microsoft.com/office/drawing/2014/main" id="{D1EFABE0-4AFA-535C-D0A0-FBCFFAE5E2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44784" y="1046532"/>
            <a:ext cx="869601" cy="738064"/>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1128</TotalTime>
  <Words>146</Words>
  <Application>Microsoft Office PowerPoint</Application>
  <PresentationFormat>Widescreen</PresentationFormat>
  <Paragraphs>13</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Cooperative Education Service Agency 10</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Angie Sommers</cp:lastModifiedBy>
  <cp:revision>17</cp:revision>
  <dcterms:created xsi:type="dcterms:W3CDTF">2021-11-15T00:59:02Z</dcterms:created>
  <dcterms:modified xsi:type="dcterms:W3CDTF">2024-06-12T18:53:46Z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