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Canva Sans" panose="020B0503030501040103" pitchFamily="34" charset="0"/>
      <p:regular r:id="rId3"/>
    </p:embeddedFont>
    <p:embeddedFont>
      <p:font typeface="Futura" panose="020B0602020204020303" pitchFamily="34" charset="-79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 autoAdjust="0"/>
    <p:restoredTop sz="94605" autoAdjust="0"/>
  </p:normalViewPr>
  <p:slideViewPr>
    <p:cSldViewPr>
      <p:cViewPr varScale="1">
        <p:scale>
          <a:sx n="67" d="100"/>
          <a:sy n="67" d="100"/>
        </p:scale>
        <p:origin x="1000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C8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09081" y="5753743"/>
            <a:ext cx="7681111" cy="4325056"/>
          </a:xfrm>
          <a:custGeom>
            <a:avLst/>
            <a:gdLst/>
            <a:ahLst/>
            <a:cxnLst/>
            <a:rect l="l" t="t" r="r" b="b"/>
            <a:pathLst>
              <a:path w="7681111" h="4325056">
                <a:moveTo>
                  <a:pt x="0" y="0"/>
                </a:moveTo>
                <a:lnTo>
                  <a:pt x="7681111" y="0"/>
                </a:lnTo>
                <a:lnTo>
                  <a:pt x="7681111" y="4325057"/>
                </a:lnTo>
                <a:lnTo>
                  <a:pt x="0" y="432505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10358531" y="448310"/>
            <a:ext cx="7552432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3A70"/>
                </a:solidFill>
                <a:latin typeface="Canva Sans"/>
              </a:rPr>
              <a:t>2024 Renew America's Schools Prize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747122" y="343535"/>
            <a:ext cx="5488186" cy="807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003A70"/>
                </a:solidFill>
                <a:latin typeface="Futura"/>
              </a:rPr>
              <a:t>Altus Public Schools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47122" y="1346646"/>
            <a:ext cx="10325323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3A70"/>
                </a:solidFill>
                <a:latin typeface="Canva Sans"/>
              </a:rPr>
              <a:t>Energy Efficiency to  Empower Education in Altus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47122" y="2328104"/>
            <a:ext cx="8396878" cy="89920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61"/>
              </a:lnSpc>
              <a:spcBef>
                <a:spcPct val="0"/>
              </a:spcBef>
            </a:pPr>
            <a:r>
              <a:rPr lang="en-US" sz="1972">
                <a:solidFill>
                  <a:srgbClr val="003A70"/>
                </a:solidFill>
                <a:latin typeface="Canva Sans"/>
              </a:rPr>
              <a:t>Project Team: Altus Public Schools &amp; CWA Group</a:t>
            </a:r>
          </a:p>
          <a:p>
            <a:pPr algn="l">
              <a:lnSpc>
                <a:spcPts val="2761"/>
              </a:lnSpc>
            </a:pPr>
            <a:r>
              <a:rPr lang="en-US" sz="1972">
                <a:solidFill>
                  <a:srgbClr val="003A70"/>
                </a:solidFill>
                <a:latin typeface="Canva Sans"/>
              </a:rPr>
              <a:t>The project aims to conduct ASHRAE Level 2 energy audits and develop a strategic plan for energy improvements. </a:t>
            </a:r>
          </a:p>
          <a:p>
            <a:pPr marL="444596" lvl="1" indent="-222298" algn="l">
              <a:lnSpc>
                <a:spcPts val="2882"/>
              </a:lnSpc>
              <a:buFont typeface="Arial"/>
              <a:buChar char="•"/>
            </a:pPr>
            <a:r>
              <a:rPr lang="en-US" sz="2059">
                <a:solidFill>
                  <a:srgbClr val="003A70"/>
                </a:solidFill>
                <a:latin typeface="Canva Sans"/>
              </a:rPr>
              <a:t>Conducting site visits and inspections</a:t>
            </a:r>
          </a:p>
          <a:p>
            <a:pPr marL="425842" lvl="1" indent="-212921" algn="l">
              <a:lnSpc>
                <a:spcPts val="2761"/>
              </a:lnSpc>
              <a:spcBef>
                <a:spcPct val="0"/>
              </a:spcBef>
              <a:buFont typeface="Arial"/>
              <a:buChar char="•"/>
            </a:pPr>
            <a:r>
              <a:rPr lang="en-US" sz="1972">
                <a:solidFill>
                  <a:srgbClr val="003A70"/>
                </a:solidFill>
                <a:latin typeface="Canva Sans"/>
              </a:rPr>
              <a:t>Analyzing energy consumption data</a:t>
            </a:r>
          </a:p>
          <a:p>
            <a:pPr marL="425842" lvl="1" indent="-212921" algn="l">
              <a:lnSpc>
                <a:spcPts val="2761"/>
              </a:lnSpc>
              <a:spcBef>
                <a:spcPct val="0"/>
              </a:spcBef>
              <a:buFont typeface="Arial"/>
              <a:buChar char="•"/>
            </a:pPr>
            <a:r>
              <a:rPr lang="en-US" sz="1972">
                <a:solidFill>
                  <a:srgbClr val="003A70"/>
                </a:solidFill>
                <a:latin typeface="Canva Sans"/>
              </a:rPr>
              <a:t>Developing a financial strategy utilizing IRS Elective Pay tax credits</a:t>
            </a:r>
          </a:p>
          <a:p>
            <a:pPr marL="425842" lvl="1" indent="-212921" algn="l">
              <a:lnSpc>
                <a:spcPts val="2761"/>
              </a:lnSpc>
              <a:spcBef>
                <a:spcPct val="0"/>
              </a:spcBef>
              <a:buFont typeface="Arial"/>
              <a:buChar char="•"/>
            </a:pPr>
            <a:r>
              <a:rPr lang="en-US" sz="1972">
                <a:solidFill>
                  <a:srgbClr val="003A70"/>
                </a:solidFill>
                <a:latin typeface="Canva Sans"/>
              </a:rPr>
              <a:t>Designing energy-efficient solutions</a:t>
            </a:r>
          </a:p>
          <a:p>
            <a:pPr marL="425842" lvl="1" indent="-212921" algn="l">
              <a:lnSpc>
                <a:spcPts val="2761"/>
              </a:lnSpc>
              <a:spcBef>
                <a:spcPct val="0"/>
              </a:spcBef>
              <a:buFont typeface="Arial"/>
              <a:buChar char="•"/>
            </a:pPr>
            <a:r>
              <a:rPr lang="en-US" sz="1972">
                <a:solidFill>
                  <a:srgbClr val="003A70"/>
                </a:solidFill>
                <a:latin typeface="Canva Sans"/>
              </a:rPr>
              <a:t>Implementing physical upgrades and retrofits</a:t>
            </a:r>
          </a:p>
          <a:p>
            <a:pPr marL="425842" lvl="1" indent="-212921" algn="l">
              <a:lnSpc>
                <a:spcPts val="2761"/>
              </a:lnSpc>
              <a:spcBef>
                <a:spcPct val="0"/>
              </a:spcBef>
              <a:buFont typeface="Arial"/>
              <a:buChar char="•"/>
            </a:pPr>
            <a:r>
              <a:rPr lang="en-US" sz="1972">
                <a:solidFill>
                  <a:srgbClr val="003A70"/>
                </a:solidFill>
                <a:latin typeface="Canva Sans"/>
              </a:rPr>
              <a:t>Engaging with stakeholders to ensure community support and involvement</a:t>
            </a:r>
          </a:p>
          <a:p>
            <a:pPr algn="ctr">
              <a:lnSpc>
                <a:spcPts val="2761"/>
              </a:lnSpc>
              <a:spcBef>
                <a:spcPct val="0"/>
              </a:spcBef>
            </a:pPr>
            <a:endParaRPr lang="en-US" sz="1972">
              <a:solidFill>
                <a:srgbClr val="003A70"/>
              </a:solidFill>
              <a:latin typeface="Canva Sans"/>
            </a:endParaRPr>
          </a:p>
          <a:p>
            <a:pPr algn="ctr">
              <a:lnSpc>
                <a:spcPts val="2761"/>
              </a:lnSpc>
              <a:spcBef>
                <a:spcPct val="0"/>
              </a:spcBef>
            </a:pPr>
            <a:r>
              <a:rPr lang="en-US" sz="1972">
                <a:solidFill>
                  <a:srgbClr val="003A70"/>
                </a:solidFill>
                <a:latin typeface="Canva Sans"/>
              </a:rPr>
              <a:t>Altus Public Schools faces significant socio-economic challenges, including high percentages of students eligible for free or reduced lunch, outdated infrastructure, and high energy costs. The need for energy-efficient upgrades is critical to reduce operational costs, improve air quality, and create a better learning environment. The goal is to achieve long-term sustainability and financial savings that can be redirected to educational resources.</a:t>
            </a:r>
          </a:p>
          <a:p>
            <a:pPr algn="ctr">
              <a:lnSpc>
                <a:spcPts val="2761"/>
              </a:lnSpc>
              <a:spcBef>
                <a:spcPct val="0"/>
              </a:spcBef>
            </a:pPr>
            <a:endParaRPr lang="en-US" sz="1972">
              <a:solidFill>
                <a:srgbClr val="003A70"/>
              </a:solidFill>
              <a:latin typeface="Canva Sans"/>
            </a:endParaRPr>
          </a:p>
          <a:p>
            <a:pPr algn="ctr">
              <a:lnSpc>
                <a:spcPts val="2761"/>
              </a:lnSpc>
              <a:spcBef>
                <a:spcPct val="0"/>
              </a:spcBef>
            </a:pPr>
            <a:endParaRPr lang="en-US" sz="1972">
              <a:solidFill>
                <a:srgbClr val="003A70"/>
              </a:solidFill>
              <a:latin typeface="Canva Sans"/>
            </a:endParaRPr>
          </a:p>
          <a:p>
            <a:pPr algn="ctr">
              <a:lnSpc>
                <a:spcPts val="2761"/>
              </a:lnSpc>
              <a:spcBef>
                <a:spcPct val="0"/>
              </a:spcBef>
            </a:pPr>
            <a:endParaRPr lang="en-US" sz="1972">
              <a:solidFill>
                <a:srgbClr val="003A70"/>
              </a:solidFill>
              <a:latin typeface="Canva Sans"/>
            </a:endParaRPr>
          </a:p>
          <a:p>
            <a:pPr algn="ctr">
              <a:lnSpc>
                <a:spcPts val="2761"/>
              </a:lnSpc>
              <a:spcBef>
                <a:spcPct val="0"/>
              </a:spcBef>
            </a:pPr>
            <a:endParaRPr lang="en-US" sz="1972">
              <a:solidFill>
                <a:srgbClr val="003A70"/>
              </a:solidFill>
              <a:latin typeface="Canva Sans"/>
            </a:endParaRPr>
          </a:p>
          <a:p>
            <a:pPr algn="ctr">
              <a:lnSpc>
                <a:spcPts val="2761"/>
              </a:lnSpc>
              <a:spcBef>
                <a:spcPct val="0"/>
              </a:spcBef>
            </a:pPr>
            <a:endParaRPr lang="en-US" sz="1972">
              <a:solidFill>
                <a:srgbClr val="003A70"/>
              </a:solidFill>
              <a:latin typeface="Canva Sans"/>
            </a:endParaRPr>
          </a:p>
          <a:p>
            <a:pPr algn="ctr">
              <a:lnSpc>
                <a:spcPts val="2761"/>
              </a:lnSpc>
              <a:spcBef>
                <a:spcPct val="0"/>
              </a:spcBef>
            </a:pPr>
            <a:endParaRPr lang="en-US" sz="1972">
              <a:solidFill>
                <a:srgbClr val="003A70"/>
              </a:solidFill>
              <a:latin typeface="Canva Sans"/>
            </a:endParaRPr>
          </a:p>
          <a:p>
            <a:pPr algn="ctr">
              <a:lnSpc>
                <a:spcPts val="2761"/>
              </a:lnSpc>
              <a:spcBef>
                <a:spcPct val="0"/>
              </a:spcBef>
            </a:pPr>
            <a:endParaRPr lang="en-US" sz="1972">
              <a:solidFill>
                <a:srgbClr val="003A70"/>
              </a:solidFill>
              <a:latin typeface="Canva San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9144000" y="2160527"/>
            <a:ext cx="8766963" cy="3421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73"/>
              </a:lnSpc>
              <a:spcBef>
                <a:spcPct val="0"/>
              </a:spcBef>
            </a:pPr>
            <a:r>
              <a:rPr lang="en-US" sz="1766">
                <a:solidFill>
                  <a:srgbClr val="003A70"/>
                </a:solidFill>
                <a:latin typeface="Canva Sans"/>
              </a:rPr>
              <a:t>Goals:</a:t>
            </a:r>
          </a:p>
          <a:p>
            <a:pPr marL="381474" lvl="1" indent="-190737" algn="l">
              <a:lnSpc>
                <a:spcPts val="2473"/>
              </a:lnSpc>
              <a:buFont typeface="Arial"/>
              <a:buChar char="•"/>
            </a:pPr>
            <a:r>
              <a:rPr lang="en-US" sz="1766">
                <a:solidFill>
                  <a:srgbClr val="003A70"/>
                </a:solidFill>
                <a:latin typeface="Canva Sans"/>
              </a:rPr>
              <a:t>Reduce Energy Consumption: Implement energy-efficient upgrades to significantly lower energy usage across Altus Public Schools.</a:t>
            </a:r>
          </a:p>
          <a:p>
            <a:pPr marL="381474" lvl="1" indent="-190737" algn="l">
              <a:lnSpc>
                <a:spcPts val="2473"/>
              </a:lnSpc>
              <a:spcBef>
                <a:spcPct val="0"/>
              </a:spcBef>
              <a:buFont typeface="Arial"/>
              <a:buChar char="•"/>
            </a:pPr>
            <a:r>
              <a:rPr lang="en-US" sz="1766">
                <a:solidFill>
                  <a:srgbClr val="003A70"/>
                </a:solidFill>
                <a:latin typeface="Canva Sans"/>
              </a:rPr>
              <a:t>Improve Learning Environments: Enhance indoor air quality, lighting, and temperature control to create a healthier and more conducive learning environment for students.</a:t>
            </a:r>
          </a:p>
          <a:p>
            <a:pPr marL="381474" lvl="1" indent="-190737" algn="l">
              <a:lnSpc>
                <a:spcPts val="2473"/>
              </a:lnSpc>
              <a:spcBef>
                <a:spcPct val="0"/>
              </a:spcBef>
              <a:buFont typeface="Arial"/>
              <a:buChar char="•"/>
            </a:pPr>
            <a:r>
              <a:rPr lang="en-US" sz="1766">
                <a:solidFill>
                  <a:srgbClr val="003A70"/>
                </a:solidFill>
                <a:latin typeface="Canva Sans"/>
              </a:rPr>
              <a:t>Decrease Operational Costs: Achieve cost savings on energy bills, allowing the district to reallocate funds to educational programs and resources.</a:t>
            </a:r>
          </a:p>
          <a:p>
            <a:pPr marL="381474" lvl="1" indent="-190737" algn="l">
              <a:lnSpc>
                <a:spcPts val="2473"/>
              </a:lnSpc>
              <a:spcBef>
                <a:spcPct val="0"/>
              </a:spcBef>
              <a:buFont typeface="Arial"/>
              <a:buChar char="•"/>
            </a:pPr>
            <a:r>
              <a:rPr lang="en-US" sz="1766">
                <a:solidFill>
                  <a:srgbClr val="003A70"/>
                </a:solidFill>
                <a:latin typeface="Canva Sans"/>
              </a:rPr>
              <a:t>Community Benefits: Support the community by reducing the district's carbon footprint, promoting sustainability, and fostering local job creation through project implementation.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241</Words>
  <Application>Microsoft Macintosh PowerPoint</Application>
  <PresentationFormat>Custom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Canva Sans</vt:lpstr>
      <vt:lpstr>Arial</vt:lpstr>
      <vt:lpstr>Futura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Upgrade energy systems in Altus Schools with LED lighting, Solar Panels, Energy STAR HVAC, insulation, window film, reflective roof coating.</dc:title>
  <cp:lastModifiedBy>Lana Mowdy</cp:lastModifiedBy>
  <cp:revision>1</cp:revision>
  <dcterms:created xsi:type="dcterms:W3CDTF">2006-08-16T00:00:00Z</dcterms:created>
  <dcterms:modified xsi:type="dcterms:W3CDTF">2024-06-12T19:05:03Z</dcterms:modified>
  <dc:identifier>DAGH7oIuyL8</dc:identifier>
</cp:coreProperties>
</file>