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436B"/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A3B220-E255-49B7-89FC-F7642580A974}" v="189" dt="2024-06-12T14:06:11.9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3" d="100"/>
          <a:sy n="103" d="100"/>
        </p:scale>
        <p:origin x="87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ford@flourbluffschools.org" userId="S::urn:spo:guest#lford@flourbluffschools.org::" providerId="AD" clId="Web-{1AA3B220-E255-49B7-89FC-F7642580A974}"/>
    <pc:docChg chg="modSld">
      <pc:chgData name="lford@flourbluffschools.org" userId="S::urn:spo:guest#lford@flourbluffschools.org::" providerId="AD" clId="Web-{1AA3B220-E255-49B7-89FC-F7642580A974}" dt="2024-06-12T14:06:11.906" v="108"/>
      <pc:docMkLst>
        <pc:docMk/>
      </pc:docMkLst>
      <pc:sldChg chg="addSp delSp modSp">
        <pc:chgData name="lford@flourbluffschools.org" userId="S::urn:spo:guest#lford@flourbluffschools.org::" providerId="AD" clId="Web-{1AA3B220-E255-49B7-89FC-F7642580A974}" dt="2024-06-12T14:06:11.906" v="108"/>
        <pc:sldMkLst>
          <pc:docMk/>
          <pc:sldMk cId="2993845544" sldId="1347"/>
        </pc:sldMkLst>
        <pc:spChg chg="mod">
          <ac:chgData name="lford@flourbluffschools.org" userId="S::urn:spo:guest#lford@flourbluffschools.org::" providerId="AD" clId="Web-{1AA3B220-E255-49B7-89FC-F7642580A974}" dt="2024-06-12T13:55:25.086" v="3" actId="20577"/>
          <ac:spMkLst>
            <pc:docMk/>
            <pc:sldMk cId="2993845544" sldId="1347"/>
            <ac:spMk id="4" creationId="{00CAEB55-4A90-447F-6CC7-26F702F94788}"/>
          </ac:spMkLst>
        </pc:spChg>
        <pc:spChg chg="mod">
          <ac:chgData name="lford@flourbluffschools.org" userId="S::urn:spo:guest#lford@flourbluffschools.org::" providerId="AD" clId="Web-{1AA3B220-E255-49B7-89FC-F7642580A974}" dt="2024-06-12T13:58:18.436" v="82" actId="20577"/>
          <ac:spMkLst>
            <pc:docMk/>
            <pc:sldMk cId="2993845544" sldId="1347"/>
            <ac:spMk id="8" creationId="{8F220870-1FDC-9E06-E7E7-908D03FE6A3F}"/>
          </ac:spMkLst>
        </pc:spChg>
        <pc:picChg chg="add del mod">
          <ac:chgData name="lford@flourbluffschools.org" userId="S::urn:spo:guest#lford@flourbluffschools.org::" providerId="AD" clId="Web-{1AA3B220-E255-49B7-89FC-F7642580A974}" dt="2024-06-12T14:03:12.697" v="87"/>
          <ac:picMkLst>
            <pc:docMk/>
            <pc:sldMk cId="2993845544" sldId="1347"/>
            <ac:picMk id="6" creationId="{5C3D6CA4-48C5-513E-391D-EA6388264138}"/>
          </ac:picMkLst>
        </pc:picChg>
        <pc:picChg chg="add mod">
          <ac:chgData name="lford@flourbluffschools.org" userId="S::urn:spo:guest#lford@flourbluffschools.org::" providerId="AD" clId="Web-{1AA3B220-E255-49B7-89FC-F7642580A974}" dt="2024-06-12T14:06:11.906" v="108"/>
          <ac:picMkLst>
            <pc:docMk/>
            <pc:sldMk cId="2993845544" sldId="1347"/>
            <ac:picMk id="9" creationId="{642E3D75-77D4-0149-CFF4-81E69A798513}"/>
          </ac:picMkLst>
        </pc:picChg>
        <pc:picChg chg="del">
          <ac:chgData name="lford@flourbluffschools.org" userId="S::urn:spo:guest#lford@flourbluffschools.org::" providerId="AD" clId="Web-{1AA3B220-E255-49B7-89FC-F7642580A974}" dt="2024-06-12T14:02:18.148" v="83"/>
          <ac:picMkLst>
            <pc:docMk/>
            <pc:sldMk cId="2993845544" sldId="1347"/>
            <ac:picMk id="1028" creationId="{22303BEC-88A9-9D13-39D5-A33B85D7A77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3349977"/>
          </a:xfrm>
        </p:spPr>
        <p:txBody>
          <a:bodyPr/>
          <a:lstStyle/>
          <a:p>
            <a:endParaRPr lang="en-US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7F436B"/>
                </a:solidFill>
              </a:rPr>
              <a:t>Flour Bluff Independent School District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184728" y="897334"/>
            <a:ext cx="6607450" cy="34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i="0" dirty="0">
                <a:effectLst/>
                <a:highlight>
                  <a:srgbClr val="FFFFFF"/>
                </a:highlight>
                <a:latin typeface="Franklin Gothic Book" panose="020B0503020102020204" pitchFamily="34" charset="0"/>
              </a:rPr>
              <a:t>Building and Advancing Sustainability Initiatives for our Schools (BASIS</a:t>
            </a:r>
            <a:r>
              <a:rPr lang="en-US" sz="1800" b="1" i="0" dirty="0">
                <a:effectLst/>
                <a:highlight>
                  <a:srgbClr val="FFFFFF"/>
                </a:highlight>
                <a:latin typeface="Franklin Gothic Book" panose="020B0503020102020204" pitchFamily="34" charset="0"/>
              </a:rPr>
              <a:t>) </a:t>
            </a:r>
            <a:r>
              <a:rPr lang="en-US" sz="1800" b="0" i="0" dirty="0">
                <a:effectLst/>
                <a:highlight>
                  <a:srgbClr val="FFFFFF"/>
                </a:highlight>
                <a:latin typeface="Franklin Gothic Book" panose="020B0503020102020204" pitchFamily="34" charset="0"/>
              </a:rPr>
              <a:t> </a:t>
            </a:r>
            <a:endParaRPr lang="en-US" sz="2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Description: </a:t>
            </a:r>
            <a:r>
              <a:rPr lang="en-US" sz="18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 panose="020B0503020102020204" pitchFamily="34" charset="0"/>
              </a:rPr>
              <a:t>Flour Bluff Independent School District (FBISD) 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 panose="020B0503020102020204" pitchFamily="34" charset="0"/>
              </a:rPr>
              <a:t>is in Corpus Christi, Texas, and serves the Flour Bluff community on a peninsula between Corpus Christi proper and North Padre Island. Today the district is composed of 7 schools, a natatorium, athletic filed, auditorium, and environmental educations area, among other facilities. The BASIS team represents engineers, facilities managers, financial and policy advisors, a facilitator, and community members that are skill and ready to address the challenges facing FBISD in build sustainable process and resiliency.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 panose="020B0503020102020204" pitchFamily="34" charset="0"/>
              </a:rPr>
              <a:t> 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685765" y="922674"/>
            <a:ext cx="5321507" cy="320087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/>
            <a:r>
              <a:rPr lang="en-US" b="1" dirty="0">
                <a:latin typeface="Calibri"/>
                <a:cs typeface="Calibri"/>
              </a:rPr>
              <a:t>Project Goals: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>
              <a:buFont typeface="+mj-lt"/>
              <a:buAutoNum type="arabicPeriod"/>
            </a:pPr>
            <a:r>
              <a:rPr lang="en-US" sz="1400" b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</a:t>
            </a:r>
            <a:r>
              <a:rPr lang="en-US" sz="14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Enhancing Energy Efficiency in School Facilities:</a:t>
            </a:r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.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 BASIS aims to reduce overall</a:t>
            </a:r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 energy consumption by 25% within the next five years. </a:t>
            </a:r>
          </a:p>
          <a:p>
            <a:pPr algn="just" fontAlgn="base">
              <a:buFont typeface="+mj-lt"/>
              <a:buAutoNum type="arabicPeriod" startAt="2"/>
            </a:pPr>
            <a:r>
              <a:rPr lang="en-US" sz="1400" b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</a:t>
            </a:r>
            <a:r>
              <a:rPr lang="en-US" sz="14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Promote Environmental Sustainability: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BASIS aims to achieve</a:t>
            </a:r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 a 30% reduction in waste sent to landfills by 2030. </a:t>
            </a:r>
          </a:p>
          <a:p>
            <a:pPr algn="just" fontAlgn="base">
              <a:buFont typeface="+mj-lt"/>
              <a:buAutoNum type="arabicPeriod" startAt="3"/>
            </a:pPr>
            <a:r>
              <a:rPr lang="en-US" sz="1400" b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</a:t>
            </a:r>
            <a:r>
              <a:rPr lang="en-US" sz="14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Improve Student and Staff Well-being: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 BAISIS </a:t>
            </a:r>
            <a:r>
              <a:rPr lang="en-US" sz="1400" dirty="0" err="1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wil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create</a:t>
            </a:r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 healthier learning environments by improving indoor air quality, increasing natural lighting, and incorporating green spaces</a:t>
            </a:r>
          </a:p>
          <a:p>
            <a:pPr algn="just" fontAlgn="base">
              <a:buFont typeface="+mj-lt"/>
              <a:buAutoNum type="arabicPeriod" startAt="3"/>
            </a:pPr>
            <a:r>
              <a:rPr lang="en-US" sz="1400" b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</a:t>
            </a:r>
            <a:r>
              <a:rPr lang="en-US" sz="14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Educational Integration and Community Engagement: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FBISD </a:t>
            </a:r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 will integrate sustainability into the curriculum through hands-on learning experiences and projects that will be highlighted throughout the school year in social media posts, news articles, and community outreach events</a:t>
            </a:r>
            <a:r>
              <a:rPr lang="en-US" sz="16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.</a:t>
            </a:r>
            <a:endParaRPr lang="en-US" sz="1600" dirty="0">
              <a:latin typeface="Franklin Gothic Book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CAEB55-4A90-447F-6CC7-26F702F94788}"/>
              </a:ext>
            </a:extLst>
          </p:cNvPr>
          <p:cNvSpPr txBox="1"/>
          <p:nvPr/>
        </p:nvSpPr>
        <p:spPr>
          <a:xfrm>
            <a:off x="232021" y="4305656"/>
            <a:ext cx="8001621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 fontAlgn="base"/>
            <a:endParaRPr lang="en-US" b="1" dirty="0">
              <a:latin typeface="Calibri"/>
              <a:ea typeface="Calibri"/>
              <a:cs typeface="Calibri"/>
            </a:endParaRPr>
          </a:p>
          <a:p>
            <a:pPr fontAlgn="base"/>
            <a:r>
              <a:rPr lang="en-US" b="1" dirty="0">
                <a:latin typeface="Calibri"/>
                <a:cs typeface="Calibri"/>
              </a:rPr>
              <a:t>Summary of Need </a:t>
            </a:r>
            <a:r>
              <a:rPr lang="en-US" dirty="0">
                <a:latin typeface="Calibri"/>
                <a:cs typeface="Calibri"/>
              </a:rPr>
              <a:t>: FBISD needs to improve energy –efficiencies across the district due to </a:t>
            </a:r>
            <a:r>
              <a:rPr lang="en-US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  <a:cs typeface="Calibri"/>
              </a:rPr>
              <a:t>because  </a:t>
            </a:r>
            <a:r>
              <a:rPr lang="en-US" b="1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aging </a:t>
            </a:r>
            <a:r>
              <a:rPr lang="en-US" b="1" i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buildings</a:t>
            </a:r>
            <a:r>
              <a:rPr lang="en-US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, </a:t>
            </a:r>
            <a:r>
              <a:rPr lang="en-US" b="1" i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budget limitations</a:t>
            </a:r>
            <a:r>
              <a:rPr lang="en-US" i="1" u="sng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 </a:t>
            </a:r>
            <a:r>
              <a:rPr lang="en-US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and </a:t>
            </a:r>
            <a:r>
              <a:rPr lang="en-US" b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competing priorities</a:t>
            </a:r>
            <a:r>
              <a:rPr lang="en-US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, as well as </a:t>
            </a:r>
            <a:r>
              <a:rPr lang="en-US" b="1" i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f</a:t>
            </a:r>
            <a:r>
              <a:rPr lang="en-US" b="1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ailing </a:t>
            </a:r>
            <a:r>
              <a:rPr lang="en-US" b="1" i="1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s</a:t>
            </a:r>
            <a:r>
              <a:rPr lang="en-US" b="1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ystems </a:t>
            </a:r>
            <a:r>
              <a:rPr lang="en-US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such as HVAC systems, inefficient lighting, and outdated insulation.  Our Title 1 district serving disadvantaged students aims to improve learning conditions for students, working conditions for</a:t>
            </a:r>
            <a:r>
              <a:rPr lang="en-US" dirty="0">
                <a:solidFill>
                  <a:srgbClr val="000000"/>
                </a:solidFill>
                <a:highlight>
                  <a:srgbClr val="FFFFFF"/>
                </a:highlight>
                <a:latin typeface="Franklin Gothic Book"/>
              </a:rPr>
              <a:t> </a:t>
            </a:r>
            <a:r>
              <a:rPr lang="en-US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Franklin Gothic Book"/>
              </a:rPr>
              <a:t> teachers and help ensure the sustainability of our coastal community so it can thrive.</a:t>
            </a:r>
          </a:p>
          <a:p>
            <a:r>
              <a:rPr lang="en-US" sz="1800" b="1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US" dirty="0"/>
          </a:p>
        </p:txBody>
      </p:sp>
      <p:pic>
        <p:nvPicPr>
          <p:cNvPr id="9" name="Picture 8" descr="A pie chart with numbers and text&#10;&#10;Description automatically generated">
            <a:extLst>
              <a:ext uri="{FF2B5EF4-FFF2-40B4-BE49-F238E27FC236}">
                <a16:creationId xmlns:a16="http://schemas.microsoft.com/office/drawing/2014/main" id="{642E3D75-77D4-0149-CFF4-81E69A798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42000"/>
                    </a14:imgEffect>
                    <a14:imgEffect>
                      <a14:brightnessContrast bright="6000" contrast="1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3341" y="3879400"/>
            <a:ext cx="3781063" cy="2648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2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316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EERE PPT_widescreen</vt:lpstr>
      <vt:lpstr>1_EERE PPT</vt:lpstr>
      <vt:lpstr>Flour Bluff Independent School District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Larisa Ford</cp:lastModifiedBy>
  <cp:revision>58</cp:revision>
  <dcterms:created xsi:type="dcterms:W3CDTF">2021-11-15T00:59:02Z</dcterms:created>
  <dcterms:modified xsi:type="dcterms:W3CDTF">2024-06-12T14:06:15Z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