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6" r:id="rId3"/>
    <p:sldMasterId id="2147483657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3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3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5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7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7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7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0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0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1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1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1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9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9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9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9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9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9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9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5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Energizing Oxford Hills </a:t>
            </a:r>
            <a:endParaRPr/>
          </a:p>
        </p:txBody>
      </p:sp>
      <p:sp>
        <p:nvSpPr>
          <p:cNvPr id="71" name="Google Shape;71;p1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1"/>
          <p:cNvSpPr txBox="1"/>
          <p:nvPr/>
        </p:nvSpPr>
        <p:spPr>
          <a:xfrm>
            <a:off x="281975" y="897325"/>
            <a:ext cx="6989700" cy="575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Advancing Clean Energy in Underserved Communities</a:t>
            </a:r>
            <a:endParaRPr b="1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/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on our Roadmap to a Sustainable Energy Future for the Oxford Hills School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District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we will begin to address economic and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performance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risks associated with increased energy costs and climate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olatility. The Renewing America's Schools prize will enable a deep dive into the effectiveness, affordability and practicability of these goals in line with ASHRAE Level 2 building assessments of each school facility. This project will produce a detailed plan to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transition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clean energy, provide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community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benefit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promote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replicability across our region and nationally. </a:t>
            </a:r>
            <a:endParaRPr b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District of 10 schools with c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hronic underfunding, years of deferred maintenance within critically underserved and vulnerable communities. We saw a 41% jump in energy costs from FY22 to FY23 and have the l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argest geographic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District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Maine but also the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ambition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decarbonize and replicate.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1"/>
          <p:cNvSpPr txBox="1"/>
          <p:nvPr/>
        </p:nvSpPr>
        <p:spPr>
          <a:xfrm>
            <a:off x="7414225" y="856525"/>
            <a:ext cx="4591500" cy="36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000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Strategic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&amp; energy audits will build on the Roadmap and prioritize: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Procurement of Community Solar and integration of onsite Solar PV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efficiency electric HVAC and DHW conversions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efficiency measures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Electricity load management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 vehicle infrastructure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Transition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electric transportation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1"/>
          <p:cNvSpPr txBox="1"/>
          <p:nvPr/>
        </p:nvSpPr>
        <p:spPr>
          <a:xfrm>
            <a:off x="8126501" y="199025"/>
            <a:ext cx="39876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1"/>
          <p:cNvPicPr preferRelativeResize="0"/>
          <p:nvPr/>
        </p:nvPicPr>
        <p:blipFill rotWithShape="1">
          <a:blip r:embed="rId3">
            <a:alphaModFix/>
          </a:blip>
          <a:srcRect b="0" l="29107" r="7019" t="0"/>
          <a:stretch/>
        </p:blipFill>
        <p:spPr>
          <a:xfrm>
            <a:off x="9807963" y="4540525"/>
            <a:ext cx="1868227" cy="1949401"/>
          </a:xfrm>
          <a:prstGeom prst="rect">
            <a:avLst/>
          </a:prstGeom>
          <a:gradFill>
            <a:gsLst>
              <a:gs pos="0">
                <a:srgbClr val="84E1FF"/>
              </a:gs>
              <a:gs pos="35000">
                <a:srgbClr val="A9E6FF"/>
              </a:gs>
              <a:gs pos="100000">
                <a:srgbClr val="DBF4FF"/>
              </a:gs>
            </a:gsLst>
            <a:lin ang="16200038" scaled="0"/>
          </a:gradFill>
          <a:ln cap="flat" cmpd="sng" w="9525">
            <a:solidFill>
              <a:srgbClr val="00A6DE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50"/>
              </a:srgbClr>
            </a:outerShdw>
          </a:effectLst>
        </p:spPr>
      </p:pic>
      <p:pic>
        <p:nvPicPr>
          <p:cNvPr id="76" name="Google Shape;76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14225" y="4622350"/>
            <a:ext cx="2171415" cy="194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