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3E7CE"/>
          </a:solidFill>
        </a:fill>
      </a:tcStyle>
    </a:wholeTbl>
    <a:band2H>
      <a:tcTxStyle/>
      <a:tcStyle>
        <a:tcBdr/>
        <a:fill>
          <a:solidFill>
            <a:srgbClr val="EAF3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E1F3"/>
          </a:solidFill>
        </a:fill>
      </a:tcStyle>
    </a:wholeTbl>
    <a:band2H>
      <a:tcTxStyle/>
      <a:tcStyle>
        <a:tcBdr/>
        <a:fill>
          <a:solidFill>
            <a:srgbClr val="E6F1F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4D4CB"/>
          </a:solidFill>
        </a:fill>
      </a:tcStyle>
    </a:wholeTbl>
    <a:band2H>
      <a:tcTxStyle/>
      <a:tcStyle>
        <a:tcBdr/>
        <a:fill>
          <a:solidFill>
            <a:srgbClr val="FAEBE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7" name="Shape 117"/>
          <p:cNvSpPr>
            <a:spLocks noGrp="1" noRot="1" noChangeAspect="1"/>
          </p:cNvSpPr>
          <p:nvPr>
            <p:ph type="sldImg"/>
          </p:nvPr>
        </p:nvSpPr>
        <p:spPr>
          <a:xfrm>
            <a:off x="1143000" y="685800"/>
            <a:ext cx="4572000" cy="3429000"/>
          </a:xfrm>
          <a:prstGeom prst="rect">
            <a:avLst/>
          </a:prstGeom>
        </p:spPr>
        <p:txBody>
          <a:bodyPr/>
          <a:lstStyle/>
          <a:p>
            <a:endParaRPr/>
          </a:p>
        </p:txBody>
      </p:sp>
      <p:sp>
        <p:nvSpPr>
          <p:cNvPr id="118" name="Shape 11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6" name="Title Text"/>
          <p:cNvSpPr txBox="1">
            <a:spLocks noGrp="1"/>
          </p:cNvSpPr>
          <p:nvPr>
            <p:ph type="title"/>
          </p:nvPr>
        </p:nvSpPr>
        <p:spPr>
          <a:prstGeom prst="rect">
            <a:avLst/>
          </a:prstGeom>
        </p:spPr>
        <p:txBody>
          <a:bodyPr/>
          <a:lstStyle/>
          <a:p>
            <a:r>
              <a:t>Title Text</a:t>
            </a:r>
          </a:p>
        </p:txBody>
      </p:sp>
      <p:sp>
        <p:nvSpPr>
          <p:cNvPr id="1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1 column - white">
    <p:spTree>
      <p:nvGrpSpPr>
        <p:cNvPr id="1" name=""/>
        <p:cNvGrpSpPr/>
        <p:nvPr/>
      </p:nvGrpSpPr>
      <p:grpSpPr>
        <a:xfrm>
          <a:off x="0" y="0"/>
          <a:ext cx="0" cy="0"/>
          <a:chOff x="0" y="0"/>
          <a:chExt cx="0" cy="0"/>
        </a:xfrm>
      </p:grpSpPr>
      <p:sp>
        <p:nvSpPr>
          <p:cNvPr id="25" name="Rectangle 9"/>
          <p:cNvSpPr/>
          <p:nvPr/>
        </p:nvSpPr>
        <p:spPr>
          <a:xfrm>
            <a:off x="2421466" y="6578599"/>
            <a:ext cx="9770534" cy="284166"/>
          </a:xfrm>
          <a:prstGeom prst="rect">
            <a:avLst/>
          </a:prstGeom>
          <a:solidFill>
            <a:schemeClr val="accent3"/>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26" name="Rectangle 11"/>
          <p:cNvSpPr/>
          <p:nvPr/>
        </p:nvSpPr>
        <p:spPr>
          <a:xfrm flipH="1">
            <a:off x="0" y="6578599"/>
            <a:ext cx="2434169" cy="284166"/>
          </a:xfrm>
          <a:prstGeom prst="rect">
            <a:avLst/>
          </a:prstGeom>
          <a:solidFill>
            <a:schemeClr val="accent4"/>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27" name="TextBox 4"/>
          <p:cNvSpPr txBox="1"/>
          <p:nvPr/>
        </p:nvSpPr>
        <p:spPr>
          <a:xfrm>
            <a:off x="143087" y="6596065"/>
            <a:ext cx="6501979"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U.S. DEPARTMENT OF ENERGY                         OFFICE OF STATE &amp; COMMUNITY ENERGY PROGRAMS</a:t>
            </a:r>
          </a:p>
        </p:txBody>
      </p:sp>
      <p:sp>
        <p:nvSpPr>
          <p:cNvPr id="28" name="Straight Connector 2"/>
          <p:cNvSpPr/>
          <p:nvPr/>
        </p:nvSpPr>
        <p:spPr>
          <a:xfrm>
            <a:off x="0" y="821778"/>
            <a:ext cx="12192001" cy="2"/>
          </a:xfrm>
          <a:prstGeom prst="line">
            <a:avLst/>
          </a:prstGeom>
          <a:ln w="25400">
            <a:solidFill>
              <a:schemeClr val="accent4"/>
            </a:solidFill>
          </a:ln>
          <a:effectLst>
            <a:outerShdw blurRad="38100" dist="20000" dir="5400000" rotWithShape="0">
              <a:srgbClr val="000000">
                <a:alpha val="38000"/>
              </a:srgbClr>
            </a:outerShdw>
          </a:effectLst>
        </p:spPr>
        <p:txBody>
          <a:bodyPr lIns="45718" tIns="45718" rIns="45718" bIns="45718"/>
          <a:lstStyle/>
          <a:p>
            <a:endParaRPr/>
          </a:p>
        </p:txBody>
      </p:sp>
      <p:sp>
        <p:nvSpPr>
          <p:cNvPr id="29" name="Body Level One…"/>
          <p:cNvSpPr txBox="1">
            <a:spLocks noGrp="1"/>
          </p:cNvSpPr>
          <p:nvPr>
            <p:ph type="body" idx="1"/>
          </p:nvPr>
        </p:nvSpPr>
        <p:spPr>
          <a:xfrm>
            <a:off x="477614" y="1046530"/>
            <a:ext cx="11236268" cy="5370707"/>
          </a:xfrm>
          <a:prstGeom prst="rect">
            <a:avLst/>
          </a:prstGeom>
        </p:spPr>
        <p:txBody>
          <a:bodyPr/>
          <a:lstStyle>
            <a:lvl1pPr>
              <a:defRPr b="0">
                <a:latin typeface="Arial"/>
                <a:ea typeface="Arial"/>
                <a:cs typeface="Arial"/>
                <a:sym typeface="Arial"/>
              </a:defRPr>
            </a:lvl1pPr>
            <a:lvl2pPr>
              <a:defRPr b="0">
                <a:latin typeface="Arial"/>
                <a:ea typeface="Arial"/>
                <a:cs typeface="Arial"/>
                <a:sym typeface="Arial"/>
              </a:defRPr>
            </a:lvl2pPr>
            <a:lvl3pPr>
              <a:defRPr b="0">
                <a:latin typeface="Arial"/>
                <a:ea typeface="Arial"/>
                <a:cs typeface="Arial"/>
                <a:sym typeface="Arial"/>
              </a:defRPr>
            </a:lvl3pPr>
            <a:lvl4pPr>
              <a:defRPr b="0">
                <a:latin typeface="Arial"/>
                <a:ea typeface="Arial"/>
                <a:cs typeface="Arial"/>
                <a:sym typeface="Arial"/>
              </a:defRPr>
            </a:lvl4pPr>
            <a:lvl5pPr>
              <a:defRPr b="0">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30" name="Title Text"/>
          <p:cNvSpPr txBox="1">
            <a:spLocks noGrp="1"/>
          </p:cNvSpPr>
          <p:nvPr>
            <p:ph type="title"/>
          </p:nvPr>
        </p:nvSpPr>
        <p:spPr>
          <a:xfrm>
            <a:off x="480482" y="-38100"/>
            <a:ext cx="11633202" cy="812800"/>
          </a:xfrm>
          <a:prstGeom prst="rect">
            <a:avLst/>
          </a:prstGeom>
        </p:spPr>
        <p:txBody>
          <a:bodyPr/>
          <a:lstStyle>
            <a:lvl1pPr>
              <a:defRPr>
                <a:solidFill>
                  <a:srgbClr val="2A5998"/>
                </a:solidFill>
                <a:latin typeface="Avenir LT Std 45 Book"/>
                <a:ea typeface="Avenir LT Std 45 Book"/>
                <a:cs typeface="Avenir LT Std 45 Book"/>
                <a:sym typeface="Avenir LT Std 45 Book"/>
              </a:defRPr>
            </a:lvl1pPr>
          </a:lstStyle>
          <a:p>
            <a:r>
              <a:t>Title Text</a:t>
            </a:r>
          </a:p>
        </p:txBody>
      </p:sp>
      <p:sp>
        <p:nvSpPr>
          <p:cNvPr id="31" name="Slide Number"/>
          <p:cNvSpPr txBox="1">
            <a:spLocks noGrp="1"/>
          </p:cNvSpPr>
          <p:nvPr>
            <p:ph type="sldNum" sz="quarter" idx="2"/>
          </p:nvPr>
        </p:nvSpPr>
        <p:spPr>
          <a:xfrm>
            <a:off x="11840077" y="6578401"/>
            <a:ext cx="273607" cy="264971"/>
          </a:xfrm>
          <a:prstGeom prst="rect">
            <a:avLst/>
          </a:prstGeom>
        </p:spPr>
        <p:txBody>
          <a:bodyPr anchor="ctr">
            <a:spAutoFit/>
          </a:bodyPr>
          <a:lstStyle>
            <a:lvl1pPr marL="0" indent="0" algn="r">
              <a:lnSpc>
                <a:spcPct val="100000"/>
              </a:lnSpc>
              <a:spcBef>
                <a:spcPts val="0"/>
              </a:spcBef>
              <a:defRPr sz="1200"/>
            </a:lvl1p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2 column - white">
    <p:spTree>
      <p:nvGrpSpPr>
        <p:cNvPr id="1" name=""/>
        <p:cNvGrpSpPr/>
        <p:nvPr/>
      </p:nvGrpSpPr>
      <p:grpSpPr>
        <a:xfrm>
          <a:off x="0" y="0"/>
          <a:ext cx="0" cy="0"/>
          <a:chOff x="0" y="0"/>
          <a:chExt cx="0" cy="0"/>
        </a:xfrm>
      </p:grpSpPr>
      <p:sp>
        <p:nvSpPr>
          <p:cNvPr id="38" name="Rectangle 9"/>
          <p:cNvSpPr/>
          <p:nvPr/>
        </p:nvSpPr>
        <p:spPr>
          <a:xfrm>
            <a:off x="2421466" y="6578599"/>
            <a:ext cx="9770534" cy="284166"/>
          </a:xfrm>
          <a:prstGeom prst="rect">
            <a:avLst/>
          </a:prstGeom>
          <a:solidFill>
            <a:schemeClr val="accent3"/>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39" name="Rectangle 11"/>
          <p:cNvSpPr/>
          <p:nvPr/>
        </p:nvSpPr>
        <p:spPr>
          <a:xfrm flipH="1">
            <a:off x="0" y="6578599"/>
            <a:ext cx="2434169" cy="284166"/>
          </a:xfrm>
          <a:prstGeom prst="rect">
            <a:avLst/>
          </a:prstGeom>
          <a:solidFill>
            <a:schemeClr val="accent4"/>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40" name="TextBox 4"/>
          <p:cNvSpPr txBox="1"/>
          <p:nvPr/>
        </p:nvSpPr>
        <p:spPr>
          <a:xfrm>
            <a:off x="143087" y="6596065"/>
            <a:ext cx="6501979"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U.S. DEPARTMENT OF ENERGY                         OFFICE OF STATE &amp; COMMUNITY ENERGY PROGRAMS</a:t>
            </a:r>
          </a:p>
        </p:txBody>
      </p:sp>
      <p:sp>
        <p:nvSpPr>
          <p:cNvPr id="41" name="Straight Connector 2"/>
          <p:cNvSpPr/>
          <p:nvPr/>
        </p:nvSpPr>
        <p:spPr>
          <a:xfrm>
            <a:off x="0" y="821778"/>
            <a:ext cx="12192001" cy="2"/>
          </a:xfrm>
          <a:prstGeom prst="line">
            <a:avLst/>
          </a:prstGeom>
          <a:ln w="25400">
            <a:solidFill>
              <a:schemeClr val="accent4"/>
            </a:solidFill>
          </a:ln>
          <a:effectLst>
            <a:outerShdw blurRad="38100" dist="20000" dir="5400000" rotWithShape="0">
              <a:srgbClr val="000000">
                <a:alpha val="38000"/>
              </a:srgbClr>
            </a:outerShdw>
          </a:effectLst>
        </p:spPr>
        <p:txBody>
          <a:bodyPr lIns="45718" tIns="45718" rIns="45718" bIns="45718"/>
          <a:lstStyle/>
          <a:p>
            <a:endParaRPr/>
          </a:p>
        </p:txBody>
      </p:sp>
      <p:sp>
        <p:nvSpPr>
          <p:cNvPr id="42" name="Title Text"/>
          <p:cNvSpPr txBox="1">
            <a:spLocks noGrp="1"/>
          </p:cNvSpPr>
          <p:nvPr>
            <p:ph type="title"/>
          </p:nvPr>
        </p:nvSpPr>
        <p:spPr>
          <a:xfrm>
            <a:off x="480482" y="-38100"/>
            <a:ext cx="11633202" cy="812800"/>
          </a:xfrm>
          <a:prstGeom prst="rect">
            <a:avLst/>
          </a:prstGeom>
        </p:spPr>
        <p:txBody>
          <a:bodyPr/>
          <a:lstStyle>
            <a:lvl1pPr>
              <a:defRPr>
                <a:solidFill>
                  <a:srgbClr val="2A5998"/>
                </a:solidFill>
                <a:latin typeface="Avenir LT Std 45 Book"/>
                <a:ea typeface="Avenir LT Std 45 Book"/>
                <a:cs typeface="Avenir LT Std 45 Book"/>
                <a:sym typeface="Avenir LT Std 45 Book"/>
              </a:defRPr>
            </a:lvl1pPr>
          </a:lstStyle>
          <a:p>
            <a:r>
              <a:t>Title Text</a:t>
            </a:r>
          </a:p>
        </p:txBody>
      </p:sp>
      <p:sp>
        <p:nvSpPr>
          <p:cNvPr id="43" name="Body Level One…"/>
          <p:cNvSpPr txBox="1">
            <a:spLocks noGrp="1"/>
          </p:cNvSpPr>
          <p:nvPr>
            <p:ph type="body" sz="half" idx="1"/>
          </p:nvPr>
        </p:nvSpPr>
        <p:spPr>
          <a:xfrm>
            <a:off x="500025" y="1677979"/>
            <a:ext cx="5506328" cy="4267203"/>
          </a:xfrm>
          <a:prstGeom prst="rect">
            <a:avLst/>
          </a:prstGeom>
        </p:spPr>
        <p:txBody>
          <a:bodyPr/>
          <a:lstStyle>
            <a:lvl1pPr marL="182879" indent="-182879">
              <a:spcBef>
                <a:spcPts val="500"/>
              </a:spcBef>
              <a:defRPr sz="2200" b="0">
                <a:latin typeface="Arial"/>
                <a:ea typeface="Arial"/>
                <a:cs typeface="Arial"/>
                <a:sym typeface="Arial"/>
              </a:defRPr>
            </a:lvl1pPr>
            <a:lvl2pPr marL="742950" indent="-285750">
              <a:spcBef>
                <a:spcPts val="500"/>
              </a:spcBef>
              <a:buSzPct val="80000"/>
              <a:buChar char="o"/>
              <a:defRPr sz="2200" b="0">
                <a:latin typeface="Arial"/>
                <a:ea typeface="Arial"/>
                <a:cs typeface="Arial"/>
                <a:sym typeface="Arial"/>
              </a:defRPr>
            </a:lvl2pPr>
            <a:lvl3pPr marL="1165860" indent="-251460">
              <a:spcBef>
                <a:spcPts val="500"/>
              </a:spcBef>
              <a:buChar char="–"/>
              <a:defRPr sz="2200" b="0">
                <a:latin typeface="Arial"/>
                <a:ea typeface="Arial"/>
                <a:cs typeface="Arial"/>
                <a:sym typeface="Arial"/>
              </a:defRPr>
            </a:lvl3pPr>
            <a:lvl4pPr marL="1651000" indent="-279400">
              <a:spcBef>
                <a:spcPts val="500"/>
              </a:spcBef>
              <a:buChar char="▪"/>
              <a:defRPr sz="2200" b="0">
                <a:latin typeface="Arial"/>
                <a:ea typeface="Arial"/>
                <a:cs typeface="Arial"/>
                <a:sym typeface="Arial"/>
              </a:defRPr>
            </a:lvl4pPr>
            <a:lvl5pPr marL="2108200" indent="-279400">
              <a:spcBef>
                <a:spcPts val="500"/>
              </a:spcBef>
              <a:defRPr sz="2200" b="0">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44" name="Text Placeholder 8"/>
          <p:cNvSpPr>
            <a:spLocks noGrp="1"/>
          </p:cNvSpPr>
          <p:nvPr>
            <p:ph type="body" sz="quarter" idx="21"/>
          </p:nvPr>
        </p:nvSpPr>
        <p:spPr>
          <a:xfrm>
            <a:off x="500025" y="1068380"/>
            <a:ext cx="5496369" cy="457203"/>
          </a:xfrm>
          <a:prstGeom prst="rect">
            <a:avLst/>
          </a:prstGeom>
        </p:spPr>
        <p:txBody>
          <a:bodyPr/>
          <a:lstStyle/>
          <a:p>
            <a:pPr marL="315468" indent="-315468" defTabSz="420623">
              <a:spcBef>
                <a:spcPts val="500"/>
              </a:spcBef>
              <a:defRPr sz="2392"/>
            </a:pPr>
            <a:endParaRPr/>
          </a:p>
        </p:txBody>
      </p:sp>
      <p:sp>
        <p:nvSpPr>
          <p:cNvPr id="45" name="Text Placeholder 8"/>
          <p:cNvSpPr>
            <a:spLocks noGrp="1"/>
          </p:cNvSpPr>
          <p:nvPr>
            <p:ph type="body" sz="quarter" idx="22"/>
          </p:nvPr>
        </p:nvSpPr>
        <p:spPr>
          <a:xfrm>
            <a:off x="6317129" y="1068380"/>
            <a:ext cx="5665697" cy="457203"/>
          </a:xfrm>
          <a:prstGeom prst="rect">
            <a:avLst/>
          </a:prstGeom>
        </p:spPr>
        <p:txBody>
          <a:bodyPr/>
          <a:lstStyle/>
          <a:p>
            <a:pPr marL="315468" indent="-315468" defTabSz="420623">
              <a:spcBef>
                <a:spcPts val="500"/>
              </a:spcBef>
              <a:defRPr sz="2392"/>
            </a:pPr>
            <a:endParaRPr/>
          </a:p>
        </p:txBody>
      </p:sp>
      <p:sp>
        <p:nvSpPr>
          <p:cNvPr id="46" name="Slide Number"/>
          <p:cNvSpPr txBox="1">
            <a:spLocks noGrp="1"/>
          </p:cNvSpPr>
          <p:nvPr>
            <p:ph type="sldNum" sz="quarter" idx="2"/>
          </p:nvPr>
        </p:nvSpPr>
        <p:spPr>
          <a:xfrm>
            <a:off x="11840077" y="6578401"/>
            <a:ext cx="273607" cy="264971"/>
          </a:xfrm>
          <a:prstGeom prst="rect">
            <a:avLst/>
          </a:prstGeom>
        </p:spPr>
        <p:txBody>
          <a:bodyPr anchor="ctr">
            <a:spAutoFit/>
          </a:bodyPr>
          <a:lstStyle>
            <a:lvl1pPr marL="0" indent="0" algn="r">
              <a:lnSpc>
                <a:spcPct val="100000"/>
              </a:lnSpc>
              <a:spcBef>
                <a:spcPts val="0"/>
              </a:spcBef>
              <a:defRPr sz="1200"/>
            </a:lvl1p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Chart - white">
    <p:spTree>
      <p:nvGrpSpPr>
        <p:cNvPr id="1" name=""/>
        <p:cNvGrpSpPr/>
        <p:nvPr/>
      </p:nvGrpSpPr>
      <p:grpSpPr>
        <a:xfrm>
          <a:off x="0" y="0"/>
          <a:ext cx="0" cy="0"/>
          <a:chOff x="0" y="0"/>
          <a:chExt cx="0" cy="0"/>
        </a:xfrm>
      </p:grpSpPr>
      <p:sp>
        <p:nvSpPr>
          <p:cNvPr id="53" name="Rectangle 9"/>
          <p:cNvSpPr/>
          <p:nvPr/>
        </p:nvSpPr>
        <p:spPr>
          <a:xfrm>
            <a:off x="2421466" y="6578599"/>
            <a:ext cx="9770534" cy="284166"/>
          </a:xfrm>
          <a:prstGeom prst="rect">
            <a:avLst/>
          </a:prstGeom>
          <a:solidFill>
            <a:schemeClr val="accent3"/>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54" name="Rectangle 11"/>
          <p:cNvSpPr/>
          <p:nvPr/>
        </p:nvSpPr>
        <p:spPr>
          <a:xfrm flipH="1">
            <a:off x="0" y="6578599"/>
            <a:ext cx="2434169" cy="284166"/>
          </a:xfrm>
          <a:prstGeom prst="rect">
            <a:avLst/>
          </a:prstGeom>
          <a:solidFill>
            <a:schemeClr val="accent4"/>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55" name="TextBox 4"/>
          <p:cNvSpPr txBox="1"/>
          <p:nvPr/>
        </p:nvSpPr>
        <p:spPr>
          <a:xfrm>
            <a:off x="143087" y="6596065"/>
            <a:ext cx="6501979"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U.S. DEPARTMENT OF ENERGY                         OFFICE OF STATE &amp; COMMUNITY ENERGY PROGRAMS</a:t>
            </a:r>
          </a:p>
        </p:txBody>
      </p:sp>
      <p:sp>
        <p:nvSpPr>
          <p:cNvPr id="56" name="Straight Connector 2"/>
          <p:cNvSpPr/>
          <p:nvPr/>
        </p:nvSpPr>
        <p:spPr>
          <a:xfrm>
            <a:off x="0" y="821778"/>
            <a:ext cx="12192001" cy="2"/>
          </a:xfrm>
          <a:prstGeom prst="line">
            <a:avLst/>
          </a:prstGeom>
          <a:ln w="25400">
            <a:solidFill>
              <a:schemeClr val="accent4"/>
            </a:solidFill>
          </a:ln>
          <a:effectLst>
            <a:outerShdw blurRad="38100" dist="20000" dir="5400000" rotWithShape="0">
              <a:srgbClr val="000000">
                <a:alpha val="38000"/>
              </a:srgbClr>
            </a:outerShdw>
          </a:effectLst>
        </p:spPr>
        <p:txBody>
          <a:bodyPr lIns="45718" tIns="45718" rIns="45718" bIns="45718"/>
          <a:lstStyle/>
          <a:p>
            <a:endParaRPr/>
          </a:p>
        </p:txBody>
      </p:sp>
      <p:sp>
        <p:nvSpPr>
          <p:cNvPr id="57" name="Title Text"/>
          <p:cNvSpPr txBox="1">
            <a:spLocks noGrp="1"/>
          </p:cNvSpPr>
          <p:nvPr>
            <p:ph type="title"/>
          </p:nvPr>
        </p:nvSpPr>
        <p:spPr>
          <a:xfrm>
            <a:off x="480482" y="-38100"/>
            <a:ext cx="11633202" cy="812800"/>
          </a:xfrm>
          <a:prstGeom prst="rect">
            <a:avLst/>
          </a:prstGeom>
        </p:spPr>
        <p:txBody>
          <a:bodyPr/>
          <a:lstStyle>
            <a:lvl1pPr>
              <a:defRPr>
                <a:solidFill>
                  <a:srgbClr val="2A5998"/>
                </a:solidFill>
                <a:latin typeface="Avenir LT Std 45 Book"/>
                <a:ea typeface="Avenir LT Std 45 Book"/>
                <a:cs typeface="Avenir LT Std 45 Book"/>
                <a:sym typeface="Avenir LT Std 45 Book"/>
              </a:defRPr>
            </a:lvl1pPr>
          </a:lstStyle>
          <a:p>
            <a:r>
              <a:t>Title Text</a:t>
            </a:r>
          </a:p>
        </p:txBody>
      </p:sp>
      <p:sp>
        <p:nvSpPr>
          <p:cNvPr id="58" name="Slide Number"/>
          <p:cNvSpPr txBox="1">
            <a:spLocks noGrp="1"/>
          </p:cNvSpPr>
          <p:nvPr>
            <p:ph type="sldNum" sz="quarter" idx="2"/>
          </p:nvPr>
        </p:nvSpPr>
        <p:spPr>
          <a:xfrm>
            <a:off x="11840077" y="6578401"/>
            <a:ext cx="273607" cy="264971"/>
          </a:xfrm>
          <a:prstGeom prst="rect">
            <a:avLst/>
          </a:prstGeom>
        </p:spPr>
        <p:txBody>
          <a:bodyPr anchor="ctr">
            <a:spAutoFit/>
          </a:bodyPr>
          <a:lstStyle>
            <a:lvl1pPr marL="0" indent="0" algn="r">
              <a:lnSpc>
                <a:spcPct val="100000"/>
              </a:lnSpc>
              <a:spcBef>
                <a:spcPts val="0"/>
              </a:spcBef>
              <a:defRPr sz="1200"/>
            </a:lvl1p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 white">
    <p:spTree>
      <p:nvGrpSpPr>
        <p:cNvPr id="1" name=""/>
        <p:cNvGrpSpPr/>
        <p:nvPr/>
      </p:nvGrpSpPr>
      <p:grpSpPr>
        <a:xfrm>
          <a:off x="0" y="0"/>
          <a:ext cx="0" cy="0"/>
          <a:chOff x="0" y="0"/>
          <a:chExt cx="0" cy="0"/>
        </a:xfrm>
      </p:grpSpPr>
      <p:sp>
        <p:nvSpPr>
          <p:cNvPr id="65" name="Rectangle 9"/>
          <p:cNvSpPr/>
          <p:nvPr/>
        </p:nvSpPr>
        <p:spPr>
          <a:xfrm>
            <a:off x="2421466" y="6578599"/>
            <a:ext cx="9770534" cy="284166"/>
          </a:xfrm>
          <a:prstGeom prst="rect">
            <a:avLst/>
          </a:prstGeom>
          <a:solidFill>
            <a:schemeClr val="accent3"/>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66" name="Rectangle 11"/>
          <p:cNvSpPr/>
          <p:nvPr/>
        </p:nvSpPr>
        <p:spPr>
          <a:xfrm flipH="1">
            <a:off x="0" y="6578599"/>
            <a:ext cx="2434169" cy="284166"/>
          </a:xfrm>
          <a:prstGeom prst="rect">
            <a:avLst/>
          </a:prstGeom>
          <a:solidFill>
            <a:schemeClr val="accent4"/>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67" name="TextBox 4"/>
          <p:cNvSpPr txBox="1"/>
          <p:nvPr/>
        </p:nvSpPr>
        <p:spPr>
          <a:xfrm>
            <a:off x="143087" y="6596065"/>
            <a:ext cx="6501979"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U.S. DEPARTMENT OF ENERGY                         OFFICE OF STATE &amp; COMMUNITY ENERGY PROGRAMS</a:t>
            </a:r>
          </a:p>
        </p:txBody>
      </p:sp>
      <p:sp>
        <p:nvSpPr>
          <p:cNvPr id="68" name="Straight Connector 2"/>
          <p:cNvSpPr/>
          <p:nvPr/>
        </p:nvSpPr>
        <p:spPr>
          <a:xfrm>
            <a:off x="0" y="821778"/>
            <a:ext cx="12192001" cy="2"/>
          </a:xfrm>
          <a:prstGeom prst="line">
            <a:avLst/>
          </a:prstGeom>
          <a:ln w="25400">
            <a:solidFill>
              <a:schemeClr val="accent4"/>
            </a:solidFill>
          </a:ln>
          <a:effectLst>
            <a:outerShdw blurRad="38100" dist="20000" dir="5400000" rotWithShape="0">
              <a:srgbClr val="000000">
                <a:alpha val="38000"/>
              </a:srgbClr>
            </a:outerShdw>
          </a:effectLst>
        </p:spPr>
        <p:txBody>
          <a:bodyPr lIns="45718" tIns="45718" rIns="45718" bIns="45718"/>
          <a:lstStyle/>
          <a:p>
            <a:endParaRPr/>
          </a:p>
        </p:txBody>
      </p:sp>
      <p:sp>
        <p:nvSpPr>
          <p:cNvPr id="69" name="Rectangle 3"/>
          <p:cNvSpPr/>
          <p:nvPr/>
        </p:nvSpPr>
        <p:spPr>
          <a:xfrm>
            <a:off x="0" y="676276"/>
            <a:ext cx="12192000" cy="282577"/>
          </a:xfrm>
          <a:prstGeom prst="rect">
            <a:avLst/>
          </a:prstGeom>
          <a:solidFill>
            <a:srgbClr val="FEFEFE"/>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70" name="Title Text"/>
          <p:cNvSpPr txBox="1">
            <a:spLocks noGrp="1"/>
          </p:cNvSpPr>
          <p:nvPr>
            <p:ph type="title"/>
          </p:nvPr>
        </p:nvSpPr>
        <p:spPr>
          <a:xfrm>
            <a:off x="0" y="2389457"/>
            <a:ext cx="12192000" cy="812727"/>
          </a:xfrm>
          <a:prstGeom prst="rect">
            <a:avLst/>
          </a:prstGeom>
        </p:spPr>
        <p:txBody>
          <a:bodyPr/>
          <a:lstStyle>
            <a:lvl1pPr algn="ctr">
              <a:defRPr>
                <a:solidFill>
                  <a:srgbClr val="2A5998"/>
                </a:solidFill>
                <a:latin typeface="Avenir LT Std 45 Book"/>
                <a:ea typeface="Avenir LT Std 45 Book"/>
                <a:cs typeface="Avenir LT Std 45 Book"/>
                <a:sym typeface="Avenir LT Std 45 Book"/>
              </a:defRPr>
            </a:lvl1pPr>
          </a:lstStyle>
          <a:p>
            <a:r>
              <a:t>Title Text</a:t>
            </a:r>
          </a:p>
        </p:txBody>
      </p:sp>
      <p:sp>
        <p:nvSpPr>
          <p:cNvPr id="71" name="Body Level One…"/>
          <p:cNvSpPr txBox="1">
            <a:spLocks noGrp="1"/>
          </p:cNvSpPr>
          <p:nvPr>
            <p:ph type="body" sz="quarter" idx="1"/>
          </p:nvPr>
        </p:nvSpPr>
        <p:spPr>
          <a:xfrm>
            <a:off x="1" y="3257084"/>
            <a:ext cx="12192001" cy="1150566"/>
          </a:xfrm>
          <a:prstGeom prst="rect">
            <a:avLst/>
          </a:prstGeom>
        </p:spPr>
        <p:txBody>
          <a:bodyPr/>
          <a:lstStyle>
            <a:lvl1pPr marL="0" indent="0" algn="ctr">
              <a:buSzTx/>
              <a:buFontTx/>
              <a:buNone/>
              <a:defRPr b="0">
                <a:latin typeface="Arial"/>
                <a:ea typeface="Arial"/>
                <a:cs typeface="Arial"/>
                <a:sym typeface="Arial"/>
              </a:defRPr>
            </a:lvl1pPr>
            <a:lvl2pPr algn="ctr">
              <a:buFontTx/>
              <a:defRPr b="0">
                <a:latin typeface="Arial"/>
                <a:ea typeface="Arial"/>
                <a:cs typeface="Arial"/>
                <a:sym typeface="Arial"/>
              </a:defRPr>
            </a:lvl2pPr>
            <a:lvl3pPr algn="ctr">
              <a:buFontTx/>
              <a:defRPr b="0">
                <a:latin typeface="Arial"/>
                <a:ea typeface="Arial"/>
                <a:cs typeface="Arial"/>
                <a:sym typeface="Arial"/>
              </a:defRPr>
            </a:lvl3pPr>
            <a:lvl4pPr algn="ctr">
              <a:buFontTx/>
              <a:defRPr b="0">
                <a:latin typeface="Arial"/>
                <a:ea typeface="Arial"/>
                <a:cs typeface="Arial"/>
                <a:sym typeface="Arial"/>
              </a:defRPr>
            </a:lvl4pPr>
            <a:lvl5pPr algn="ctr">
              <a:buFontTx/>
              <a:defRPr b="0">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72" name="Slide Number"/>
          <p:cNvSpPr txBox="1">
            <a:spLocks noGrp="1"/>
          </p:cNvSpPr>
          <p:nvPr>
            <p:ph type="sldNum" sz="quarter" idx="2"/>
          </p:nvPr>
        </p:nvSpPr>
        <p:spPr>
          <a:xfrm>
            <a:off x="11840077" y="6578401"/>
            <a:ext cx="273607" cy="264971"/>
          </a:xfrm>
          <a:prstGeom prst="rect">
            <a:avLst/>
          </a:prstGeom>
        </p:spPr>
        <p:txBody>
          <a:bodyPr anchor="ctr">
            <a:spAutoFit/>
          </a:bodyPr>
          <a:lstStyle>
            <a:lvl1pPr marL="0" indent="0" algn="r">
              <a:lnSpc>
                <a:spcPct val="100000"/>
              </a:lnSpc>
              <a:spcBef>
                <a:spcPts val="0"/>
              </a:spcBef>
              <a:defRPr sz="1200"/>
            </a:lvl1p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5_Contents slide layout">
    <p:spTree>
      <p:nvGrpSpPr>
        <p:cNvPr id="1" name=""/>
        <p:cNvGrpSpPr/>
        <p:nvPr/>
      </p:nvGrpSpPr>
      <p:grpSpPr>
        <a:xfrm>
          <a:off x="0" y="0"/>
          <a:ext cx="0" cy="0"/>
          <a:chOff x="0" y="0"/>
          <a:chExt cx="0" cy="0"/>
        </a:xfrm>
      </p:grpSpPr>
      <p:sp>
        <p:nvSpPr>
          <p:cNvPr id="79" name="Rectangle 9"/>
          <p:cNvSpPr/>
          <p:nvPr/>
        </p:nvSpPr>
        <p:spPr>
          <a:xfrm>
            <a:off x="2421466" y="6578599"/>
            <a:ext cx="9770534" cy="284166"/>
          </a:xfrm>
          <a:prstGeom prst="rect">
            <a:avLst/>
          </a:prstGeom>
          <a:solidFill>
            <a:schemeClr val="accent3"/>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80" name="Rectangle 11"/>
          <p:cNvSpPr/>
          <p:nvPr/>
        </p:nvSpPr>
        <p:spPr>
          <a:xfrm flipH="1">
            <a:off x="0" y="6578599"/>
            <a:ext cx="2434169" cy="284166"/>
          </a:xfrm>
          <a:prstGeom prst="rect">
            <a:avLst/>
          </a:prstGeom>
          <a:solidFill>
            <a:schemeClr val="accent4"/>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81" name="TextBox 4"/>
          <p:cNvSpPr txBox="1"/>
          <p:nvPr/>
        </p:nvSpPr>
        <p:spPr>
          <a:xfrm>
            <a:off x="143087" y="6596065"/>
            <a:ext cx="6501979"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U.S. DEPARTMENT OF ENERGY                         OFFICE OF STATE &amp; COMMUNITY ENERGY PROGRAMS</a:t>
            </a:r>
          </a:p>
        </p:txBody>
      </p:sp>
      <p:sp>
        <p:nvSpPr>
          <p:cNvPr id="82" name="Straight Connector 2"/>
          <p:cNvSpPr/>
          <p:nvPr/>
        </p:nvSpPr>
        <p:spPr>
          <a:xfrm>
            <a:off x="0" y="821778"/>
            <a:ext cx="12192001" cy="2"/>
          </a:xfrm>
          <a:prstGeom prst="line">
            <a:avLst/>
          </a:prstGeom>
          <a:ln w="25400">
            <a:solidFill>
              <a:schemeClr val="accent4"/>
            </a:solidFill>
          </a:ln>
          <a:effectLst>
            <a:outerShdw blurRad="38100" dist="20000" dir="5400000" rotWithShape="0">
              <a:srgbClr val="000000">
                <a:alpha val="38000"/>
              </a:srgbClr>
            </a:outerShdw>
          </a:effectLst>
        </p:spPr>
        <p:txBody>
          <a:bodyPr lIns="45718" tIns="45718" rIns="45718" bIns="45718"/>
          <a:lstStyle/>
          <a:p>
            <a:endParaRPr/>
          </a:p>
        </p:txBody>
      </p:sp>
      <p:sp>
        <p:nvSpPr>
          <p:cNvPr id="83" name="Picture Placeholder 6"/>
          <p:cNvSpPr>
            <a:spLocks noGrp="1"/>
          </p:cNvSpPr>
          <p:nvPr>
            <p:ph type="pic" sz="half" idx="21"/>
          </p:nvPr>
        </p:nvSpPr>
        <p:spPr>
          <a:xfrm>
            <a:off x="117949" y="1065319"/>
            <a:ext cx="5386209" cy="5273339"/>
          </a:xfrm>
          <a:prstGeom prst="rect">
            <a:avLst/>
          </a:prstGeom>
        </p:spPr>
        <p:txBody>
          <a:bodyPr lIns="91439" tIns="45719" rIns="91439" bIns="45719">
            <a:noAutofit/>
          </a:bodyPr>
          <a:lstStyle/>
          <a:p>
            <a:endParaRPr/>
          </a:p>
        </p:txBody>
      </p:sp>
      <p:sp>
        <p:nvSpPr>
          <p:cNvPr id="84" name="Slide Number"/>
          <p:cNvSpPr txBox="1">
            <a:spLocks noGrp="1"/>
          </p:cNvSpPr>
          <p:nvPr>
            <p:ph type="sldNum" sz="quarter" idx="2"/>
          </p:nvPr>
        </p:nvSpPr>
        <p:spPr>
          <a:xfrm>
            <a:off x="11840077" y="6578401"/>
            <a:ext cx="273607" cy="264971"/>
          </a:xfrm>
          <a:prstGeom prst="rect">
            <a:avLst/>
          </a:prstGeom>
        </p:spPr>
        <p:txBody>
          <a:bodyPr anchor="ctr">
            <a:spAutoFit/>
          </a:bodyPr>
          <a:lstStyle>
            <a:lvl1pPr marL="0" indent="0" algn="r">
              <a:lnSpc>
                <a:spcPct val="100000"/>
              </a:lnSpc>
              <a:spcBef>
                <a:spcPts val="0"/>
              </a:spcBef>
              <a:defRPr sz="1200"/>
            </a:lvl1p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Thank you slide">
    <p:bg>
      <p:bgPr>
        <a:solidFill>
          <a:srgbClr val="EEECE1"/>
        </a:solidFill>
        <a:effectLst/>
      </p:bgPr>
    </p:bg>
    <p:spTree>
      <p:nvGrpSpPr>
        <p:cNvPr id="1" name=""/>
        <p:cNvGrpSpPr/>
        <p:nvPr/>
      </p:nvGrpSpPr>
      <p:grpSpPr>
        <a:xfrm>
          <a:off x="0" y="0"/>
          <a:ext cx="0" cy="0"/>
          <a:chOff x="0" y="0"/>
          <a:chExt cx="0" cy="0"/>
        </a:xfrm>
      </p:grpSpPr>
      <p:sp>
        <p:nvSpPr>
          <p:cNvPr id="91" name="Rectangle 9"/>
          <p:cNvSpPr/>
          <p:nvPr/>
        </p:nvSpPr>
        <p:spPr>
          <a:xfrm>
            <a:off x="2421466" y="6578599"/>
            <a:ext cx="9770534" cy="284166"/>
          </a:xfrm>
          <a:prstGeom prst="rect">
            <a:avLst/>
          </a:prstGeom>
          <a:solidFill>
            <a:schemeClr val="accent3"/>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92" name="Rectangle 11"/>
          <p:cNvSpPr/>
          <p:nvPr/>
        </p:nvSpPr>
        <p:spPr>
          <a:xfrm flipH="1">
            <a:off x="0" y="6578599"/>
            <a:ext cx="2434169" cy="284166"/>
          </a:xfrm>
          <a:prstGeom prst="rect">
            <a:avLst/>
          </a:prstGeom>
          <a:solidFill>
            <a:schemeClr val="accent4"/>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93" name="TextBox 4"/>
          <p:cNvSpPr txBox="1"/>
          <p:nvPr/>
        </p:nvSpPr>
        <p:spPr>
          <a:xfrm>
            <a:off x="143087" y="6596065"/>
            <a:ext cx="6501979"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U.S. DEPARTMENT OF ENERGY                         OFFICE OF STATE &amp; COMMUNITY ENERGY PROGRAMS</a:t>
            </a:r>
          </a:p>
        </p:txBody>
      </p:sp>
      <p:sp>
        <p:nvSpPr>
          <p:cNvPr id="94" name="Straight Connector 2"/>
          <p:cNvSpPr/>
          <p:nvPr/>
        </p:nvSpPr>
        <p:spPr>
          <a:xfrm>
            <a:off x="0" y="821778"/>
            <a:ext cx="12192001" cy="2"/>
          </a:xfrm>
          <a:prstGeom prst="line">
            <a:avLst/>
          </a:prstGeom>
          <a:ln w="25400">
            <a:solidFill>
              <a:schemeClr val="accent4"/>
            </a:solidFill>
          </a:ln>
          <a:effectLst>
            <a:outerShdw blurRad="38100" dist="20000" dir="5400000" rotWithShape="0">
              <a:srgbClr val="000000">
                <a:alpha val="38000"/>
              </a:srgbClr>
            </a:outerShdw>
          </a:effectLst>
        </p:spPr>
        <p:txBody>
          <a:bodyPr lIns="45718" tIns="45718" rIns="45718" bIns="45718"/>
          <a:lstStyle/>
          <a:p>
            <a:endParaRPr/>
          </a:p>
        </p:txBody>
      </p:sp>
      <p:sp>
        <p:nvSpPr>
          <p:cNvPr id="95" name="Title Text"/>
          <p:cNvSpPr txBox="1">
            <a:spLocks noGrp="1"/>
          </p:cNvSpPr>
          <p:nvPr>
            <p:ph type="title"/>
          </p:nvPr>
        </p:nvSpPr>
        <p:spPr>
          <a:xfrm>
            <a:off x="679440" y="1973908"/>
            <a:ext cx="3571541" cy="2910185"/>
          </a:xfrm>
          <a:prstGeom prst="rect">
            <a:avLst/>
          </a:prstGeom>
        </p:spPr>
        <p:txBody>
          <a:bodyPr/>
          <a:lstStyle>
            <a:lvl1pPr algn="r">
              <a:lnSpc>
                <a:spcPct val="90000"/>
              </a:lnSpc>
              <a:defRPr sz="4800">
                <a:solidFill>
                  <a:schemeClr val="accent1"/>
                </a:solidFill>
                <a:latin typeface="Segoe UI"/>
                <a:ea typeface="Segoe UI"/>
                <a:cs typeface="Segoe UI"/>
                <a:sym typeface="Segoe UI"/>
              </a:defRPr>
            </a:lvl1pPr>
          </a:lstStyle>
          <a:p>
            <a:r>
              <a:t>Title Text</a:t>
            </a:r>
          </a:p>
        </p:txBody>
      </p:sp>
      <p:sp>
        <p:nvSpPr>
          <p:cNvPr id="96" name="Рисунок 9"/>
          <p:cNvSpPr>
            <a:spLocks noGrp="1"/>
          </p:cNvSpPr>
          <p:nvPr>
            <p:ph type="pic" sz="quarter" idx="21"/>
          </p:nvPr>
        </p:nvSpPr>
        <p:spPr>
          <a:xfrm>
            <a:off x="9715595" y="6356350"/>
            <a:ext cx="2196584" cy="385931"/>
          </a:xfrm>
          <a:prstGeom prst="rect">
            <a:avLst/>
          </a:prstGeom>
        </p:spPr>
        <p:txBody>
          <a:bodyPr lIns="91439" tIns="45719" rIns="91439" bIns="45719">
            <a:noAutofit/>
          </a:bodyPr>
          <a:lstStyle/>
          <a:p>
            <a:endParaRPr/>
          </a:p>
        </p:txBody>
      </p:sp>
      <p:sp>
        <p:nvSpPr>
          <p:cNvPr id="97" name="Freeform 8"/>
          <p:cNvSpPr/>
          <p:nvPr/>
        </p:nvSpPr>
        <p:spPr>
          <a:xfrm flipH="1">
            <a:off x="4803688" y="1492"/>
            <a:ext cx="3571502" cy="6856505"/>
          </a:xfrm>
          <a:custGeom>
            <a:avLst/>
            <a:gdLst/>
            <a:ahLst/>
            <a:cxnLst>
              <a:cxn ang="0">
                <a:pos x="wd2" y="hd2"/>
              </a:cxn>
              <a:cxn ang="5400000">
                <a:pos x="wd2" y="hd2"/>
              </a:cxn>
              <a:cxn ang="10800000">
                <a:pos x="wd2" y="hd2"/>
              </a:cxn>
              <a:cxn ang="16200000">
                <a:pos x="wd2" y="hd2"/>
              </a:cxn>
            </a:cxnLst>
            <a:rect l="0" t="0" r="r" b="b"/>
            <a:pathLst>
              <a:path w="20966" h="21600" extrusionOk="0">
                <a:moveTo>
                  <a:pt x="20227" y="8377"/>
                </a:moveTo>
                <a:lnTo>
                  <a:pt x="14412" y="0"/>
                </a:lnTo>
                <a:lnTo>
                  <a:pt x="6898" y="0"/>
                </a:lnTo>
                <a:lnTo>
                  <a:pt x="13629" y="9698"/>
                </a:lnTo>
                <a:cubicBezTo>
                  <a:pt x="14174" y="10481"/>
                  <a:pt x="13945" y="11355"/>
                  <a:pt x="13030" y="12029"/>
                </a:cubicBezTo>
                <a:lnTo>
                  <a:pt x="0" y="21600"/>
                </a:lnTo>
                <a:lnTo>
                  <a:pt x="8719" y="21600"/>
                </a:lnTo>
                <a:lnTo>
                  <a:pt x="18723" y="14257"/>
                </a:lnTo>
                <a:cubicBezTo>
                  <a:pt x="21037" y="12553"/>
                  <a:pt x="21600" y="10354"/>
                  <a:pt x="20227" y="8377"/>
                </a:cubicBezTo>
                <a:close/>
              </a:path>
            </a:pathLst>
          </a:custGeom>
          <a:solidFill>
            <a:schemeClr val="accent1"/>
          </a:solidFill>
          <a:ln w="12700">
            <a:miter lim="400000"/>
          </a:ln>
        </p:spPr>
        <p:txBody>
          <a:bodyPr lIns="45718" tIns="45718" rIns="45718" bIns="45718" anchor="ctr"/>
          <a:lstStyle/>
          <a:p>
            <a:pPr>
              <a:spcBef>
                <a:spcPts val="0"/>
              </a:spcBef>
              <a:defRPr sz="1800" b="0">
                <a:latin typeface="Segoe UI"/>
                <a:ea typeface="Segoe UI"/>
                <a:cs typeface="Segoe UI"/>
                <a:sym typeface="Segoe UI"/>
              </a:defRPr>
            </a:pPr>
            <a:endParaRPr/>
          </a:p>
        </p:txBody>
      </p:sp>
      <p:sp>
        <p:nvSpPr>
          <p:cNvPr id="98" name="Slide Number"/>
          <p:cNvSpPr txBox="1">
            <a:spLocks noGrp="1"/>
          </p:cNvSpPr>
          <p:nvPr>
            <p:ph type="sldNum" sz="quarter" idx="2"/>
          </p:nvPr>
        </p:nvSpPr>
        <p:spPr>
          <a:xfrm>
            <a:off x="2925191" y="6406428"/>
            <a:ext cx="273608" cy="264972"/>
          </a:xfrm>
          <a:prstGeom prst="rect">
            <a:avLst/>
          </a:prstGeom>
        </p:spPr>
        <p:txBody>
          <a:bodyPr anchor="ctr">
            <a:spAutoFit/>
          </a:bodyPr>
          <a:lstStyle>
            <a:lvl1pPr marL="0" indent="0" algn="r">
              <a:lnSpc>
                <a:spcPct val="100000"/>
              </a:lnSpc>
              <a:spcBef>
                <a:spcPts val="0"/>
              </a:spcBef>
              <a:defRPr sz="1200"/>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Bulleted text &amp; graphic">
    <p:spTree>
      <p:nvGrpSpPr>
        <p:cNvPr id="1" name=""/>
        <p:cNvGrpSpPr/>
        <p:nvPr/>
      </p:nvGrpSpPr>
      <p:grpSpPr>
        <a:xfrm>
          <a:off x="0" y="0"/>
          <a:ext cx="0" cy="0"/>
          <a:chOff x="0" y="0"/>
          <a:chExt cx="0" cy="0"/>
        </a:xfrm>
      </p:grpSpPr>
      <p:sp>
        <p:nvSpPr>
          <p:cNvPr id="105" name="Rectangle 9"/>
          <p:cNvSpPr/>
          <p:nvPr/>
        </p:nvSpPr>
        <p:spPr>
          <a:xfrm>
            <a:off x="2421466" y="6578599"/>
            <a:ext cx="9770534" cy="284166"/>
          </a:xfrm>
          <a:prstGeom prst="rect">
            <a:avLst/>
          </a:prstGeom>
          <a:solidFill>
            <a:schemeClr val="accent3"/>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106" name="Rectangle 11"/>
          <p:cNvSpPr/>
          <p:nvPr/>
        </p:nvSpPr>
        <p:spPr>
          <a:xfrm flipH="1">
            <a:off x="0" y="6578599"/>
            <a:ext cx="2434169" cy="284166"/>
          </a:xfrm>
          <a:prstGeom prst="rect">
            <a:avLst/>
          </a:prstGeom>
          <a:solidFill>
            <a:schemeClr val="accent4"/>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107" name="TextBox 4"/>
          <p:cNvSpPr txBox="1"/>
          <p:nvPr/>
        </p:nvSpPr>
        <p:spPr>
          <a:xfrm>
            <a:off x="143087" y="6596065"/>
            <a:ext cx="6501979"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U.S. DEPARTMENT OF ENERGY                         OFFICE OF STATE &amp; COMMUNITY ENERGY PROGRAMS</a:t>
            </a:r>
          </a:p>
        </p:txBody>
      </p:sp>
      <p:sp>
        <p:nvSpPr>
          <p:cNvPr id="108" name="Straight Connector 2"/>
          <p:cNvSpPr/>
          <p:nvPr/>
        </p:nvSpPr>
        <p:spPr>
          <a:xfrm>
            <a:off x="0" y="821778"/>
            <a:ext cx="12192001" cy="2"/>
          </a:xfrm>
          <a:prstGeom prst="line">
            <a:avLst/>
          </a:prstGeom>
          <a:ln w="25400">
            <a:solidFill>
              <a:schemeClr val="accent4"/>
            </a:solidFill>
          </a:ln>
          <a:effectLst>
            <a:outerShdw blurRad="38100" dist="20000" dir="5400000" rotWithShape="0">
              <a:srgbClr val="000000">
                <a:alpha val="38000"/>
              </a:srgbClr>
            </a:outerShdw>
          </a:effectLst>
        </p:spPr>
        <p:txBody>
          <a:bodyPr lIns="45718" tIns="45718" rIns="45718" bIns="45718"/>
          <a:lstStyle/>
          <a:p>
            <a:endParaRPr/>
          </a:p>
        </p:txBody>
      </p:sp>
      <p:sp>
        <p:nvSpPr>
          <p:cNvPr id="109" name="Title Text"/>
          <p:cNvSpPr txBox="1">
            <a:spLocks noGrp="1"/>
          </p:cNvSpPr>
          <p:nvPr>
            <p:ph type="title"/>
          </p:nvPr>
        </p:nvSpPr>
        <p:spPr>
          <a:xfrm>
            <a:off x="480482" y="-38100"/>
            <a:ext cx="11633202" cy="812800"/>
          </a:xfrm>
          <a:prstGeom prst="rect">
            <a:avLst/>
          </a:prstGeom>
        </p:spPr>
        <p:txBody>
          <a:bodyPr/>
          <a:lstStyle>
            <a:lvl1pPr>
              <a:defRPr>
                <a:solidFill>
                  <a:srgbClr val="2A5998"/>
                </a:solidFill>
                <a:latin typeface="Avenir LT Std 45 Book"/>
                <a:ea typeface="Avenir LT Std 45 Book"/>
                <a:cs typeface="Avenir LT Std 45 Book"/>
                <a:sym typeface="Avenir LT Std 45 Book"/>
              </a:defRPr>
            </a:lvl1pPr>
          </a:lstStyle>
          <a:p>
            <a:r>
              <a:t>Title Text</a:t>
            </a:r>
          </a:p>
        </p:txBody>
      </p:sp>
      <p:sp>
        <p:nvSpPr>
          <p:cNvPr id="110" name="Body Level One…"/>
          <p:cNvSpPr txBox="1">
            <a:spLocks noGrp="1"/>
          </p:cNvSpPr>
          <p:nvPr>
            <p:ph type="body" idx="1"/>
          </p:nvPr>
        </p:nvSpPr>
        <p:spPr>
          <a:xfrm>
            <a:off x="256116" y="819150"/>
            <a:ext cx="11641668" cy="5524500"/>
          </a:xfrm>
          <a:prstGeom prst="rect">
            <a:avLst/>
          </a:prstGeom>
        </p:spPr>
        <p:txBody>
          <a:bodyPr/>
          <a:lstStyle>
            <a:lvl1pPr>
              <a:defRPr b="0">
                <a:latin typeface="Arial"/>
                <a:ea typeface="Arial"/>
                <a:cs typeface="Arial"/>
                <a:sym typeface="Arial"/>
              </a:defRPr>
            </a:lvl1pPr>
            <a:lvl2pPr>
              <a:defRPr b="0">
                <a:latin typeface="Arial"/>
                <a:ea typeface="Arial"/>
                <a:cs typeface="Arial"/>
                <a:sym typeface="Arial"/>
              </a:defRPr>
            </a:lvl2pPr>
            <a:lvl3pPr>
              <a:defRPr b="0">
                <a:latin typeface="Arial"/>
                <a:ea typeface="Arial"/>
                <a:cs typeface="Arial"/>
                <a:sym typeface="Arial"/>
              </a:defRPr>
            </a:lvl3pPr>
            <a:lvl4pPr>
              <a:defRPr b="0">
                <a:latin typeface="Arial"/>
                <a:ea typeface="Arial"/>
                <a:cs typeface="Arial"/>
                <a:sym typeface="Arial"/>
              </a:defRPr>
            </a:lvl4pPr>
            <a:lvl5pPr>
              <a:defRPr b="0">
                <a:latin typeface="Arial"/>
                <a:ea typeface="Arial"/>
                <a:cs typeface="Arial"/>
                <a:sym typeface="Arial"/>
              </a:defRPr>
            </a:lvl5pPr>
          </a:lstStyle>
          <a:p>
            <a:r>
              <a:t>Body Level One</a:t>
            </a:r>
          </a:p>
          <a:p>
            <a:pPr lvl="1"/>
            <a:r>
              <a:t>Body Level Two</a:t>
            </a:r>
          </a:p>
          <a:p>
            <a:pPr lvl="2"/>
            <a:r>
              <a:t>Body Level Three</a:t>
            </a:r>
          </a:p>
          <a:p>
            <a:pPr lvl="3"/>
            <a:r>
              <a:t>Body Level Four</a:t>
            </a:r>
          </a:p>
          <a:p>
            <a:pPr lvl="4"/>
            <a:r>
              <a:t>Body Level Five</a:t>
            </a:r>
          </a:p>
        </p:txBody>
      </p:sp>
      <p:sp>
        <p:nvSpPr>
          <p:cNvPr id="111" name="Slide Number"/>
          <p:cNvSpPr txBox="1">
            <a:spLocks noGrp="1"/>
          </p:cNvSpPr>
          <p:nvPr>
            <p:ph type="sldNum" sz="quarter" idx="2"/>
          </p:nvPr>
        </p:nvSpPr>
        <p:spPr>
          <a:xfrm>
            <a:off x="11840077" y="6578401"/>
            <a:ext cx="273607" cy="264971"/>
          </a:xfrm>
          <a:prstGeom prst="rect">
            <a:avLst/>
          </a:prstGeom>
        </p:spPr>
        <p:txBody>
          <a:bodyPr anchor="ctr">
            <a:spAutoFit/>
          </a:bodyPr>
          <a:lstStyle>
            <a:lvl1pPr marL="0" indent="0" algn="r">
              <a:lnSpc>
                <a:spcPct val="100000"/>
              </a:lnSpc>
              <a:spcBef>
                <a:spcPts val="0"/>
              </a:spcBef>
              <a:defRPr sz="1200"/>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9"/>
          <p:cNvSpPr/>
          <p:nvPr/>
        </p:nvSpPr>
        <p:spPr>
          <a:xfrm>
            <a:off x="1849919" y="6578599"/>
            <a:ext cx="10342083" cy="284166"/>
          </a:xfrm>
          <a:prstGeom prst="rect">
            <a:avLst/>
          </a:prstGeom>
          <a:solidFill>
            <a:srgbClr val="006633"/>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3" name="Rectangle 11"/>
          <p:cNvSpPr/>
          <p:nvPr/>
        </p:nvSpPr>
        <p:spPr>
          <a:xfrm flipH="1">
            <a:off x="-1" y="6578599"/>
            <a:ext cx="1849922" cy="284166"/>
          </a:xfrm>
          <a:prstGeom prst="rect">
            <a:avLst/>
          </a:prstGeom>
          <a:solidFill>
            <a:srgbClr val="3A9011"/>
          </a:solidFill>
          <a:ln w="12700">
            <a:miter lim="400000"/>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4" name="Rectangle 10"/>
          <p:cNvSpPr/>
          <p:nvPr/>
        </p:nvSpPr>
        <p:spPr>
          <a:xfrm flipH="1" flipV="1">
            <a:off x="0" y="787401"/>
            <a:ext cx="12192003" cy="28577"/>
          </a:xfrm>
          <a:prstGeom prst="rect">
            <a:avLst/>
          </a:prstGeom>
          <a:solidFill>
            <a:schemeClr val="accent5"/>
          </a:solidFill>
          <a:ln>
            <a:solidFill>
              <a:srgbClr val="3A9011"/>
            </a:solidFill>
          </a:ln>
        </p:spPr>
        <p:txBody>
          <a:bodyPr lIns="45718" tIns="45718" rIns="45718" bIns="45718" anchor="ctr"/>
          <a:lstStyle/>
          <a:p>
            <a:pPr algn="ctr">
              <a:spcBef>
                <a:spcPts val="0"/>
              </a:spcBef>
              <a:defRPr sz="1800" b="0">
                <a:solidFill>
                  <a:srgbClr val="FFFFFF"/>
                </a:solidFill>
                <a:latin typeface="Franklin Gothic Book"/>
                <a:ea typeface="Franklin Gothic Book"/>
                <a:cs typeface="Franklin Gothic Book"/>
                <a:sym typeface="Franklin Gothic Book"/>
              </a:defRPr>
            </a:pPr>
            <a:endParaRPr/>
          </a:p>
        </p:txBody>
      </p:sp>
      <p:sp>
        <p:nvSpPr>
          <p:cNvPr id="5" name="TextBox 4"/>
          <p:cNvSpPr txBox="1"/>
          <p:nvPr/>
        </p:nvSpPr>
        <p:spPr>
          <a:xfrm>
            <a:off x="142584" y="6596065"/>
            <a:ext cx="1661617"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2022 FOA APPLICATION</a:t>
            </a:r>
          </a:p>
        </p:txBody>
      </p:sp>
      <p:sp>
        <p:nvSpPr>
          <p:cNvPr id="6" name="TextBox 1"/>
          <p:cNvSpPr txBox="1"/>
          <p:nvPr/>
        </p:nvSpPr>
        <p:spPr>
          <a:xfrm>
            <a:off x="1895639" y="6596065"/>
            <a:ext cx="6503163" cy="23113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defRPr sz="900">
                <a:solidFill>
                  <a:srgbClr val="FFFFFF"/>
                </a:solidFill>
                <a:latin typeface="Franklin Gothic Medium"/>
                <a:ea typeface="Franklin Gothic Medium"/>
                <a:cs typeface="Franklin Gothic Medium"/>
                <a:sym typeface="Franklin Gothic Medium"/>
              </a:defRPr>
            </a:lvl1pPr>
          </a:lstStyle>
          <a:p>
            <a:r>
              <a:t>RENEW AMERICA’S SCHOOL FOA (DE-FOA-0002756) </a:t>
            </a:r>
          </a:p>
        </p:txBody>
      </p:sp>
      <p:sp>
        <p:nvSpPr>
          <p:cNvPr id="7" name="Title Text"/>
          <p:cNvSpPr txBox="1">
            <a:spLocks noGrp="1"/>
          </p:cNvSpPr>
          <p:nvPr>
            <p:ph type="title"/>
          </p:nvPr>
        </p:nvSpPr>
        <p:spPr>
          <a:xfrm>
            <a:off x="914400" y="1146175"/>
            <a:ext cx="10363200" cy="685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normAutofit/>
          </a:bodyPr>
          <a:lstStyle/>
          <a:p>
            <a:r>
              <a:t>Title Text</a:t>
            </a:r>
          </a:p>
        </p:txBody>
      </p:sp>
      <p:sp>
        <p:nvSpPr>
          <p:cNvPr id="8" name="Body Level One…"/>
          <p:cNvSpPr txBox="1">
            <a:spLocks noGrp="1"/>
          </p:cNvSpPr>
          <p:nvPr>
            <p:ph type="body" idx="1"/>
          </p:nvPr>
        </p:nvSpPr>
        <p:spPr>
          <a:xfrm>
            <a:off x="914400" y="1828800"/>
            <a:ext cx="10363200" cy="473075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9" name="Slide Number"/>
          <p:cNvSpPr txBox="1">
            <a:spLocks noGrp="1"/>
          </p:cNvSpPr>
          <p:nvPr>
            <p:ph type="sldNum" sz="quarter" idx="2"/>
          </p:nvPr>
        </p:nvSpPr>
        <p:spPr>
          <a:xfrm>
            <a:off x="11774676" y="6605588"/>
            <a:ext cx="231240" cy="227938"/>
          </a:xfrm>
          <a:prstGeom prst="rect">
            <a:avLst/>
          </a:prstGeom>
          <a:ln w="12700">
            <a:miter lim="400000"/>
          </a:ln>
        </p:spPr>
        <p:txBody>
          <a:bodyPr wrap="none" lIns="45718" tIns="45718" rIns="45718" bIns="45718">
            <a:normAutofit/>
          </a:bodyPr>
          <a:lstStyle>
            <a:lvl1pPr marL="342900" indent="-342900" algn="ctr">
              <a:lnSpc>
                <a:spcPct val="90000"/>
              </a:lnSpc>
              <a:spcBef>
                <a:spcPts val="200"/>
              </a:spcBef>
              <a:defRPr sz="900" b="0">
                <a:solidFill>
                  <a:srgbClr val="FFFFFF"/>
                </a:solidFill>
                <a:latin typeface="Franklin Gothic Book"/>
                <a:ea typeface="Franklin Gothic Book"/>
                <a:cs typeface="Franklin Gothic Book"/>
                <a:sym typeface="Franklin Gothic Book"/>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p:txStyles>
    <p:titleStyle>
      <a:lvl1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1pPr>
      <a:lvl2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2pPr>
      <a:lvl3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3pPr>
      <a:lvl4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4pPr>
      <a:lvl5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5pPr>
      <a:lvl6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6pPr>
      <a:lvl7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7pPr>
      <a:lvl8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8pPr>
      <a:lvl9pPr marL="0" marR="0" indent="0" algn="l" defTabSz="457200" rtl="0" latinLnBrk="0">
        <a:lnSpc>
          <a:spcPct val="100000"/>
        </a:lnSpc>
        <a:spcBef>
          <a:spcPts val="0"/>
        </a:spcBef>
        <a:spcAft>
          <a:spcPts val="0"/>
        </a:spcAft>
        <a:buClrTx/>
        <a:buSzTx/>
        <a:buFontTx/>
        <a:buNone/>
        <a:tabLst/>
        <a:defRPr sz="3300" b="1" i="0" u="none" strike="noStrike" cap="none" spc="0" baseline="0">
          <a:solidFill>
            <a:srgbClr val="007934"/>
          </a:solidFill>
          <a:uFillTx/>
          <a:latin typeface="Franklin Gothic Medium"/>
          <a:ea typeface="Franklin Gothic Medium"/>
          <a:cs typeface="Franklin Gothic Medium"/>
          <a:sym typeface="Franklin Gothic Medium"/>
        </a:defRPr>
      </a:lvl9pPr>
    </p:titleStyle>
    <p:bodyStyle>
      <a:lvl1pPr marL="342900" marR="0" indent="-342900"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1pPr>
      <a:lvl2pPr marL="766762" marR="0" indent="-309562"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2pPr>
      <a:lvl3pPr marL="1184562" marR="0" indent="-270162"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3pPr>
      <a:lvl4pPr marL="1668778" marR="0" indent="-297178"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4pPr>
      <a:lvl5pPr marL="2159000" marR="0" indent="-330200"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5pPr>
      <a:lvl6pPr marL="2583178" marR="0" indent="-297178"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6pPr>
      <a:lvl7pPr marL="3040378" marR="0" indent="-297178"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7pPr>
      <a:lvl8pPr marL="3497579" marR="0" indent="-297178"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8pPr>
      <a:lvl9pPr marL="3954779" marR="0" indent="-297179" algn="l" defTabSz="457200" rtl="0" latinLnBrk="0">
        <a:lnSpc>
          <a:spcPct val="100000"/>
        </a:lnSpc>
        <a:spcBef>
          <a:spcPts val="600"/>
        </a:spcBef>
        <a:spcAft>
          <a:spcPts val="0"/>
        </a:spcAft>
        <a:buClrTx/>
        <a:buSzPct val="100000"/>
        <a:buFont typeface="Arial"/>
        <a:buChar char="•"/>
        <a:tabLst/>
        <a:defRPr sz="2600" b="1" i="0" u="none" strike="noStrike" cap="none" spc="0" baseline="0">
          <a:solidFill>
            <a:srgbClr val="282B2E"/>
          </a:solidFill>
          <a:uFillTx/>
          <a:latin typeface="Franklin Gothic Medium"/>
          <a:ea typeface="Franklin Gothic Medium"/>
          <a:cs typeface="Franklin Gothic Medium"/>
          <a:sym typeface="Franklin Gothic Medium"/>
        </a:defRPr>
      </a:lvl9pPr>
    </p:bodyStyle>
    <p:otherStyle>
      <a:lvl1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1pPr>
      <a:lvl2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2pPr>
      <a:lvl3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3pPr>
      <a:lvl4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4pPr>
      <a:lvl5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5pPr>
      <a:lvl6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6pPr>
      <a:lvl7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7pPr>
      <a:lvl8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8pPr>
      <a:lvl9pPr marL="342900" marR="0" indent="-342900" algn="ctr" defTabSz="914400" rtl="0" latinLnBrk="0">
        <a:lnSpc>
          <a:spcPct val="90000"/>
        </a:lnSpc>
        <a:spcBef>
          <a:spcPts val="200"/>
        </a:spcBef>
        <a:spcAft>
          <a:spcPts val="0"/>
        </a:spcAft>
        <a:buClrTx/>
        <a:buSzTx/>
        <a:buFontTx/>
        <a:buNone/>
        <a:tabLst/>
        <a:defRPr sz="900" b="0" i="0" u="none" strike="noStrike" cap="none" spc="0" baseline="0">
          <a:solidFill>
            <a:schemeClr val="tx1"/>
          </a:solidFill>
          <a:uFillTx/>
          <a:latin typeface="+mn-lt"/>
          <a:ea typeface="+mn-ea"/>
          <a:cs typeface="+mn-cs"/>
          <a:sym typeface="Franklin Gothic Book"/>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Title 1"/>
          <p:cNvSpPr txBox="1">
            <a:spLocks noGrp="1"/>
          </p:cNvSpPr>
          <p:nvPr>
            <p:ph type="title"/>
          </p:nvPr>
        </p:nvSpPr>
        <p:spPr>
          <a:xfrm>
            <a:off x="72437" y="-97009"/>
            <a:ext cx="11920126" cy="812801"/>
          </a:xfrm>
          <a:prstGeom prst="rect">
            <a:avLst/>
          </a:prstGeom>
        </p:spPr>
        <p:txBody>
          <a:bodyPr/>
          <a:lstStyle/>
          <a:p>
            <a:pPr defTabSz="118871">
              <a:defRPr sz="650">
                <a:solidFill>
                  <a:srgbClr val="000000"/>
                </a:solidFill>
                <a:latin typeface="+mn-lt"/>
                <a:ea typeface="+mn-ea"/>
                <a:cs typeface="+mn-cs"/>
                <a:sym typeface="Helvetica"/>
              </a:defRPr>
            </a:pPr>
            <a:endParaRPr/>
          </a:p>
          <a:p>
            <a:pPr defTabSz="118871">
              <a:defRPr sz="780" b="0">
                <a:solidFill>
                  <a:srgbClr val="000000"/>
                </a:solidFill>
                <a:latin typeface="+mn-lt"/>
                <a:ea typeface="+mn-ea"/>
                <a:cs typeface="+mn-cs"/>
                <a:sym typeface="Helvetica"/>
              </a:defRPr>
            </a:pPr>
            <a:r>
              <a:t>Project Manager:     </a:t>
            </a:r>
            <a:r>
              <a:rPr b="1"/>
              <a:t>VFS Energy Services LLC</a:t>
            </a:r>
          </a:p>
          <a:p>
            <a:pPr defTabSz="118871">
              <a:defRPr sz="780" b="0">
                <a:solidFill>
                  <a:srgbClr val="000000"/>
                </a:solidFill>
                <a:latin typeface="+mn-lt"/>
                <a:ea typeface="+mn-ea"/>
                <a:cs typeface="+mn-cs"/>
                <a:sym typeface="Helvetica"/>
              </a:defRPr>
            </a:pPr>
            <a:r>
              <a:t>Team name:             </a:t>
            </a:r>
            <a:r>
              <a:rPr b="1"/>
              <a:t>Schoolhouse Energy Action Team</a:t>
            </a:r>
          </a:p>
          <a:p>
            <a:pPr defTabSz="118871">
              <a:defRPr sz="780" b="0">
                <a:solidFill>
                  <a:srgbClr val="000000"/>
                </a:solidFill>
                <a:latin typeface="+mn-lt"/>
                <a:ea typeface="+mn-ea"/>
                <a:cs typeface="+mn-cs"/>
                <a:sym typeface="Helvetica"/>
              </a:defRPr>
            </a:pPr>
            <a:r>
              <a:t>Project Name:          </a:t>
            </a:r>
            <a:r>
              <a:rPr b="1"/>
              <a:t>El Paso Schools Energy Alliance</a:t>
            </a:r>
          </a:p>
          <a:p>
            <a:pPr defTabSz="118871">
              <a:defRPr sz="780" b="0">
                <a:solidFill>
                  <a:srgbClr val="000000"/>
                </a:solidFill>
                <a:latin typeface="+mn-lt"/>
                <a:ea typeface="+mn-ea"/>
                <a:cs typeface="+mn-cs"/>
                <a:sym typeface="Helvetica"/>
              </a:defRPr>
            </a:pPr>
            <a:r>
              <a:t> </a:t>
            </a:r>
          </a:p>
        </p:txBody>
      </p:sp>
      <p:sp>
        <p:nvSpPr>
          <p:cNvPr id="121" name="Slide Number Placeholder 6"/>
          <p:cNvSpPr txBox="1">
            <a:spLocks noGrp="1"/>
          </p:cNvSpPr>
          <p:nvPr>
            <p:ph type="sldNum" sz="quarter" idx="4294967295"/>
          </p:nvPr>
        </p:nvSpPr>
        <p:spPr>
          <a:xfrm>
            <a:off x="11924809" y="6578400"/>
            <a:ext cx="188873" cy="26497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nchor="ctr">
            <a:spAutoFit/>
          </a:bodyPr>
          <a:lstStyle>
            <a:lvl1pPr marL="0" indent="0" algn="r">
              <a:lnSpc>
                <a:spcPct val="100000"/>
              </a:lnSpc>
              <a:spcBef>
                <a:spcPts val="0"/>
              </a:spcBef>
              <a:defRPr sz="1200"/>
            </a:lvl1pPr>
          </a:lstStyle>
          <a:p>
            <a:fld id="{86CB4B4D-7CA3-9044-876B-883B54F8677D}" type="slidenum">
              <a:t>1</a:t>
            </a:fld>
            <a:endParaRPr/>
          </a:p>
        </p:txBody>
      </p:sp>
      <p:sp>
        <p:nvSpPr>
          <p:cNvPr id="122" name="TextBox 7"/>
          <p:cNvSpPr txBox="1"/>
          <p:nvPr/>
        </p:nvSpPr>
        <p:spPr>
          <a:xfrm>
            <a:off x="6388652" y="809077"/>
            <a:ext cx="5557313" cy="5816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03200" tIns="203200" rIns="203200" bIns="203200">
            <a:spAutoFit/>
          </a:bodyPr>
          <a:lstStyle/>
          <a:p>
            <a:pPr defTabSz="457200">
              <a:spcBef>
                <a:spcPts val="0"/>
              </a:spcBef>
              <a:defRPr sz="1700"/>
            </a:pPr>
            <a:r>
              <a:t>PROJECT GOALS</a:t>
            </a:r>
          </a:p>
          <a:p>
            <a:pPr defTabSz="457200">
              <a:spcBef>
                <a:spcPts val="0"/>
              </a:spcBef>
              <a:defRPr sz="1600"/>
            </a:pPr>
            <a:r>
              <a:t>Energy &amp; Environmental Sustainability</a:t>
            </a:r>
            <a:r>
              <a:rPr b="0"/>
              <a:t> The overall main feature of our plan is to take advantage of El Paso’s excellent year-round solar radiation and combine the resulting solar power with battery storage and advanced controls systems for optimal efficiency.</a:t>
            </a:r>
          </a:p>
          <a:p>
            <a:pPr defTabSz="457200">
              <a:spcBef>
                <a:spcPts val="0"/>
              </a:spcBef>
              <a:defRPr sz="1600" b="0"/>
            </a:pPr>
            <a:endParaRPr b="0"/>
          </a:p>
          <a:p>
            <a:pPr defTabSz="457200">
              <a:spcBef>
                <a:spcPts val="0"/>
              </a:spcBef>
              <a:defRPr sz="1600"/>
            </a:pPr>
            <a:r>
              <a:t>Educational Quality</a:t>
            </a:r>
            <a:r>
              <a:rPr b="0"/>
              <a:t> Create optimal 21st century learning environments with enhanced air quality, thermal comfort, lighting and water quality.</a:t>
            </a:r>
          </a:p>
          <a:p>
            <a:pPr defTabSz="457200">
              <a:spcBef>
                <a:spcPts val="0"/>
              </a:spcBef>
              <a:defRPr sz="1600" b="0"/>
            </a:pPr>
            <a:endParaRPr b="0"/>
          </a:p>
          <a:p>
            <a:pPr defTabSz="457200">
              <a:spcBef>
                <a:spcPts val="0"/>
              </a:spcBef>
              <a:defRPr sz="1400"/>
            </a:pPr>
            <a:r>
              <a:t>Community Impact </a:t>
            </a:r>
            <a:r>
              <a:rPr b="0"/>
              <a:t>Dramatically reduce operating costs for three school districts. Our plan includes new solar powered streetlights with motion detectors and security cameras promote safety around parking lots, schools, parks, and playgrounds</a:t>
            </a:r>
            <a:r>
              <a:t> </a:t>
            </a:r>
            <a:r>
              <a:rPr b="0"/>
              <a:t>after dark </a:t>
            </a:r>
          </a:p>
          <a:p>
            <a:pPr defTabSz="457200">
              <a:spcBef>
                <a:spcPts val="0"/>
              </a:spcBef>
              <a:defRPr sz="1400" b="0"/>
            </a:pPr>
            <a:endParaRPr b="0"/>
          </a:p>
          <a:p>
            <a:pPr defTabSz="457200">
              <a:spcBef>
                <a:spcPts val="0"/>
              </a:spcBef>
              <a:defRPr sz="1600"/>
            </a:pPr>
            <a:r>
              <a:t>Economic Opportunity</a:t>
            </a:r>
            <a:endParaRPr b="0"/>
          </a:p>
          <a:p>
            <a:pPr defTabSz="457200">
              <a:spcBef>
                <a:spcPts val="0"/>
              </a:spcBef>
              <a:defRPr sz="1600" b="0"/>
            </a:pPr>
            <a:r>
              <a:t>Actualize green construction jobs (prevailing wage and apprenticeship) for local contractors. Instigate new internship/career pathways in sustainable design and renewable energy.</a:t>
            </a:r>
          </a:p>
        </p:txBody>
      </p:sp>
      <p:sp>
        <p:nvSpPr>
          <p:cNvPr id="123" name="TextBox 9"/>
          <p:cNvSpPr txBox="1"/>
          <p:nvPr/>
        </p:nvSpPr>
        <p:spPr>
          <a:xfrm>
            <a:off x="7756397" y="303675"/>
            <a:ext cx="4325159" cy="3302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lvl1pPr algn="r">
              <a:defRPr sz="1900">
                <a:latin typeface="+mj-lt"/>
                <a:ea typeface="+mj-ea"/>
                <a:cs typeface="+mj-cs"/>
                <a:sym typeface="Calibri"/>
              </a:defRPr>
            </a:lvl1pPr>
          </a:lstStyle>
          <a:p>
            <a:r>
              <a:t>2024 Renew America's Schools Prize</a:t>
            </a:r>
          </a:p>
        </p:txBody>
      </p:sp>
      <p:sp>
        <p:nvSpPr>
          <p:cNvPr id="124" name="Project Highlights    El Paso Schools Energy Alliance…"/>
          <p:cNvSpPr txBox="1"/>
          <p:nvPr/>
        </p:nvSpPr>
        <p:spPr>
          <a:xfrm>
            <a:off x="369170" y="953165"/>
            <a:ext cx="5866671" cy="54892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spAutoFit/>
          </a:bodyPr>
          <a:lstStyle/>
          <a:p>
            <a:pPr>
              <a:defRPr>
                <a:latin typeface="+mj-lt"/>
                <a:ea typeface="+mj-ea"/>
                <a:cs typeface="+mj-cs"/>
                <a:sym typeface="Calibri"/>
              </a:defRPr>
            </a:pPr>
            <a:r>
              <a:rPr dirty="0"/>
              <a:t>Project Highlights    El Paso Schools Energy Alliance</a:t>
            </a:r>
          </a:p>
          <a:p>
            <a:pPr>
              <a:defRPr sz="1800" b="0">
                <a:latin typeface="+mj-lt"/>
                <a:ea typeface="+mj-ea"/>
                <a:cs typeface="+mj-cs"/>
                <a:sym typeface="Calibri"/>
              </a:defRPr>
            </a:pPr>
            <a:r>
              <a:rPr dirty="0"/>
              <a:t>—We have an exceptionally strong team of partners with years of experience in energy, engineering, finance and construction.</a:t>
            </a:r>
          </a:p>
          <a:p>
            <a:pPr>
              <a:defRPr sz="1800" b="0">
                <a:latin typeface="+mj-lt"/>
                <a:ea typeface="+mj-ea"/>
                <a:cs typeface="+mj-cs"/>
                <a:sym typeface="Calibri"/>
              </a:defRPr>
            </a:pPr>
            <a:r>
              <a:rPr dirty="0"/>
              <a:t>—We have collaborated with three school districts in El Paso that are in disadvantaged areas and in dire need of energy upgrades</a:t>
            </a:r>
          </a:p>
          <a:p>
            <a:pPr>
              <a:defRPr sz="1800" b="0">
                <a:latin typeface="+mj-lt"/>
                <a:ea typeface="+mj-ea"/>
                <a:cs typeface="+mj-cs"/>
                <a:sym typeface="Calibri"/>
              </a:defRPr>
            </a:pPr>
            <a:r>
              <a:rPr dirty="0"/>
              <a:t>—We have broad community support and business leaders in El Paso ready to assist with project execution.</a:t>
            </a:r>
          </a:p>
          <a:p>
            <a:pPr>
              <a:defRPr sz="1800" b="0">
                <a:latin typeface="+mj-lt"/>
                <a:ea typeface="+mj-ea"/>
                <a:cs typeface="+mj-cs"/>
                <a:sym typeface="Calibri"/>
              </a:defRPr>
            </a:pPr>
            <a:r>
              <a:rPr dirty="0"/>
              <a:t>—Beyond just environmental and educational benefits, this initiative will uplift the entire El Paso community. Local contracting firms and workforce will be engaged, using American made components, to perform the construction and installations, creating valuable job opportunities.</a:t>
            </a:r>
          </a:p>
          <a:p>
            <a:pPr>
              <a:defRPr sz="1800" b="0">
                <a:latin typeface="+mj-lt"/>
                <a:ea typeface="+mj-ea"/>
                <a:cs typeface="+mj-cs"/>
                <a:sym typeface="Calibri"/>
              </a:defRPr>
            </a:pPr>
            <a:r>
              <a:t>—We have a plan to enhance student participation, lea</a:t>
            </a:r>
            <a:r>
              <a:rPr lang="en-US"/>
              <a:t>r</a:t>
            </a:r>
            <a:r>
              <a:t>ning opportunities, and growth</a:t>
            </a:r>
          </a:p>
        </p:txBody>
      </p:sp>
    </p:spTree>
  </p:cSld>
  <p:clrMapOvr>
    <a:masterClrMapping/>
  </p:clrMapOvr>
  <p:transition spd="med"/>
</p:sld>
</file>

<file path=ppt/theme/theme1.xml><?xml version="1.0" encoding="utf-8"?>
<a:theme xmlns:a="http://schemas.openxmlformats.org/drawingml/2006/main" name="EERE PPT_widescreen">
  <a:themeElements>
    <a:clrScheme name="EERE PPT_widescreen">
      <a:dk1>
        <a:srgbClr val="000000"/>
      </a:dk1>
      <a:lt1>
        <a:srgbClr val="FFFFFF"/>
      </a:lt1>
      <a:dk2>
        <a:srgbClr val="A7A7A7"/>
      </a:dk2>
      <a:lt2>
        <a:srgbClr val="535353"/>
      </a:lt2>
      <a:accent1>
        <a:srgbClr val="6ABC45"/>
      </a:accent1>
      <a:accent2>
        <a:srgbClr val="FFCB06"/>
      </a:accent2>
      <a:accent3>
        <a:srgbClr val="00A8DF"/>
      </a:accent3>
      <a:accent4>
        <a:srgbClr val="005C82"/>
      </a:accent4>
      <a:accent5>
        <a:srgbClr val="017A3E"/>
      </a:accent5>
      <a:accent6>
        <a:srgbClr val="E27225"/>
      </a:accent6>
      <a:hlink>
        <a:srgbClr val="0000FF"/>
      </a:hlink>
      <a:folHlink>
        <a:srgbClr val="FF00FF"/>
      </a:folHlink>
    </a:clrScheme>
    <a:fontScheme name="EERE PPT_widescreen">
      <a:majorFont>
        <a:latin typeface="Calibri"/>
        <a:ea typeface="Calibri"/>
        <a:cs typeface="Calibri"/>
      </a:majorFont>
      <a:minorFont>
        <a:latin typeface="Helvetica"/>
        <a:ea typeface="Helvetica"/>
        <a:cs typeface="Helvetica"/>
      </a:minorFont>
    </a:fontScheme>
    <a:fmtScheme name="EERE PPT_widescree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EERE PPT_widescreen">
  <a:themeElements>
    <a:clrScheme name="EERE PPT_widescreen">
      <a:dk1>
        <a:srgbClr val="000000"/>
      </a:dk1>
      <a:lt1>
        <a:srgbClr val="FFFFFF"/>
      </a:lt1>
      <a:dk2>
        <a:srgbClr val="A7A7A7"/>
      </a:dk2>
      <a:lt2>
        <a:srgbClr val="535353"/>
      </a:lt2>
      <a:accent1>
        <a:srgbClr val="6ABC45"/>
      </a:accent1>
      <a:accent2>
        <a:srgbClr val="FFCB06"/>
      </a:accent2>
      <a:accent3>
        <a:srgbClr val="00A8DF"/>
      </a:accent3>
      <a:accent4>
        <a:srgbClr val="005C82"/>
      </a:accent4>
      <a:accent5>
        <a:srgbClr val="017A3E"/>
      </a:accent5>
      <a:accent6>
        <a:srgbClr val="E27225"/>
      </a:accent6>
      <a:hlink>
        <a:srgbClr val="0000FF"/>
      </a:hlink>
      <a:folHlink>
        <a:srgbClr val="FF00FF"/>
      </a:folHlink>
    </a:clrScheme>
    <a:fontScheme name="EERE PPT_widescreen">
      <a:majorFont>
        <a:latin typeface="Calibri"/>
        <a:ea typeface="Calibri"/>
        <a:cs typeface="Calibri"/>
      </a:majorFont>
      <a:minorFont>
        <a:latin typeface="Helvetica"/>
        <a:ea typeface="Helvetica"/>
        <a:cs typeface="Helvetica"/>
      </a:minorFont>
    </a:fontScheme>
    <a:fmtScheme name="EERE PPT_widescree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1200"/>
          </a:spcBef>
          <a:spcAft>
            <a:spcPts val="0"/>
          </a:spcAft>
          <a:buClrTx/>
          <a:buSzTx/>
          <a:buFontTx/>
          <a:buNone/>
          <a:tabLst/>
          <a:defRPr kumimoji="0" sz="2000" b="1"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290</Words>
  <Application>Microsoft Office PowerPoint</Application>
  <PresentationFormat>Widescreen</PresentationFormat>
  <Paragraphs>22</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Avenir LT Std 45 Book</vt:lpstr>
      <vt:lpstr>Calibri</vt:lpstr>
      <vt:lpstr>Franklin Gothic Book</vt:lpstr>
      <vt:lpstr>Franklin Gothic Medium</vt:lpstr>
      <vt:lpstr>Helvetica</vt:lpstr>
      <vt:lpstr>Segoe UI</vt:lpstr>
      <vt:lpstr>EERE PPT_widescreen</vt:lpstr>
      <vt:lpstr> Project Manager:     VFS Energy Services LLC Team name:             Schoolhouse Energy Action Team Project Name:          El Paso Schools Energy Alliance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Project Manager:     VFS Energy Services LLC Team name:             Schoolhouse Energy Action Team Project Name:          El Paso Schools Energy Alliance  </dc:title>
  <cp:lastModifiedBy>djenkins</cp:lastModifiedBy>
  <cp:revision>2</cp:revision>
  <dcterms:modified xsi:type="dcterms:W3CDTF">2024-06-11T13:14:00Z</dcterms:modified>
</cp:coreProperties>
</file>