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 id="2147483701" r:id="rId6"/>
  </p:sldMasterIdLst>
  <p:notesMasterIdLst>
    <p:notesMasterId r:id="rId8"/>
  </p:notesMasterIdLst>
  <p:sldIdLst>
    <p:sldId id="1347"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8282EF9-1184-4BA1-AB46-5CB97A2A935B}" v="2" dt="2024-06-11T17:39:03.37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1.xml"/><Relationship Id="rId12" Type="http://schemas.openxmlformats.org/officeDocument/2006/relationships/theme" Target="theme/theme1.xml"/><Relationship Id="rId2" Type="http://schemas.openxmlformats.org/officeDocument/2006/relationships/customXml" Target="../customXml/item2.xml"/><Relationship Id="rId16"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viewProps" Target="viewProps.xml"/><Relationship Id="rId5" Type="http://schemas.openxmlformats.org/officeDocument/2006/relationships/slideMaster" Target="slideMasters/slideMaster2.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commentAuthors" Target="commentAuthors.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regory Stein" userId="9ef2166c-abc4-4fcc-aa37-795c9094c8ee" providerId="ADAL" clId="{D8282EF9-1184-4BA1-AB46-5CB97A2A935B}"/>
    <pc:docChg chg="custSel modSld">
      <pc:chgData name="Gregory Stein" userId="9ef2166c-abc4-4fcc-aa37-795c9094c8ee" providerId="ADAL" clId="{D8282EF9-1184-4BA1-AB46-5CB97A2A935B}" dt="2024-06-11T19:05:54.035" v="334" actId="1076"/>
      <pc:docMkLst>
        <pc:docMk/>
      </pc:docMkLst>
      <pc:sldChg chg="addSp modSp mod">
        <pc:chgData name="Gregory Stein" userId="9ef2166c-abc4-4fcc-aa37-795c9094c8ee" providerId="ADAL" clId="{D8282EF9-1184-4BA1-AB46-5CB97A2A935B}" dt="2024-06-11T19:05:54.035" v="334" actId="1076"/>
        <pc:sldMkLst>
          <pc:docMk/>
          <pc:sldMk cId="2993845544" sldId="1347"/>
        </pc:sldMkLst>
        <pc:spChg chg="mod">
          <ac:chgData name="Gregory Stein" userId="9ef2166c-abc4-4fcc-aa37-795c9094c8ee" providerId="ADAL" clId="{D8282EF9-1184-4BA1-AB46-5CB97A2A935B}" dt="2024-06-11T19:02:21.606" v="311" actId="20577"/>
          <ac:spMkLst>
            <pc:docMk/>
            <pc:sldMk cId="2993845544" sldId="1347"/>
            <ac:spMk id="5" creationId="{FD6A7447-7F92-7A83-E3E9-1913ABBB139A}"/>
          </ac:spMkLst>
        </pc:spChg>
        <pc:spChg chg="mod">
          <ac:chgData name="Gregory Stein" userId="9ef2166c-abc4-4fcc-aa37-795c9094c8ee" providerId="ADAL" clId="{D8282EF9-1184-4BA1-AB46-5CB97A2A935B}" dt="2024-06-11T19:04:45.701" v="333" actId="20577"/>
          <ac:spMkLst>
            <pc:docMk/>
            <pc:sldMk cId="2993845544" sldId="1347"/>
            <ac:spMk id="8" creationId="{8F220870-1FDC-9E06-E7E7-908D03FE6A3F}"/>
          </ac:spMkLst>
        </pc:spChg>
        <pc:graphicFrameChg chg="add mod">
          <ac:chgData name="Gregory Stein" userId="9ef2166c-abc4-4fcc-aa37-795c9094c8ee" providerId="ADAL" clId="{D8282EF9-1184-4BA1-AB46-5CB97A2A935B}" dt="2024-06-11T19:05:54.035" v="334" actId="1076"/>
          <ac:graphicFrameMkLst>
            <pc:docMk/>
            <pc:sldMk cId="2993845544" sldId="1347"/>
            <ac:graphicFrameMk id="4" creationId="{897C54AD-4237-363C-BEE4-ABEEADB11560}"/>
          </ac:graphicFrameMkLst>
        </pc:graphicFrame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b="1" dirty="0"/>
              <a:t>Free &amp; Reduced-Price Lunch Percentage</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stacked"/>
        <c:varyColors val="0"/>
        <c:ser>
          <c:idx val="0"/>
          <c:order val="0"/>
          <c:tx>
            <c:strRef>
              <c:f>Sheet1!$I$5</c:f>
              <c:strCache>
                <c:ptCount val="1"/>
                <c:pt idx="0">
                  <c:v>Free &amp; Reduced-Price Lunch Percentage</c:v>
                </c:pt>
              </c:strCache>
            </c:strRef>
          </c:tx>
          <c:spPr>
            <a:solidFill>
              <a:schemeClr val="accent1"/>
            </a:solidFill>
            <a:ln>
              <a:noFill/>
            </a:ln>
            <a:effectLst/>
          </c:spPr>
          <c:invertIfNegative val="0"/>
          <c:cat>
            <c:strRef>
              <c:f>Sheet1!$G$6:$G$21</c:f>
              <c:strCache>
                <c:ptCount val="16"/>
                <c:pt idx="0">
                  <c:v>Ben Davis High School</c:v>
                </c:pt>
                <c:pt idx="1">
                  <c:v>Ben Davis Ninth Grade Center</c:v>
                </c:pt>
                <c:pt idx="2">
                  <c:v>Ben Davis University High School</c:v>
                </c:pt>
                <c:pt idx="3">
                  <c:v>Bridgeport Elementary School</c:v>
                </c:pt>
                <c:pt idx="4">
                  <c:v>Chapel Glen Elementary School</c:v>
                </c:pt>
                <c:pt idx="5">
                  <c:v>Chapel Hill 7th &amp; 8th Grade Center</c:v>
                </c:pt>
                <c:pt idx="6">
                  <c:v>Chapelwood Elementary School</c:v>
                </c:pt>
                <c:pt idx="7">
                  <c:v>Garden City Elementary School</c:v>
                </c:pt>
                <c:pt idx="8">
                  <c:v>Lynhurst 7th &amp; 8th Grade Center</c:v>
                </c:pt>
                <c:pt idx="9">
                  <c:v>Maplewood Elementary School</c:v>
                </c:pt>
                <c:pt idx="10">
                  <c:v>McClelland Elementary School</c:v>
                </c:pt>
                <c:pt idx="11">
                  <c:v>North Wayne Elementary School</c:v>
                </c:pt>
                <c:pt idx="12">
                  <c:v>Rhoades Elementary School</c:v>
                </c:pt>
                <c:pt idx="13">
                  <c:v>Robey Elementary School</c:v>
                </c:pt>
                <c:pt idx="14">
                  <c:v>Stout Field Elementary School</c:v>
                </c:pt>
                <c:pt idx="15">
                  <c:v>Westlake Elementary School</c:v>
                </c:pt>
              </c:strCache>
            </c:strRef>
          </c:cat>
          <c:val>
            <c:numRef>
              <c:f>Sheet1!$I$6:$I$21</c:f>
              <c:numCache>
                <c:formatCode>0%</c:formatCode>
                <c:ptCount val="16"/>
                <c:pt idx="0">
                  <c:v>0.66</c:v>
                </c:pt>
                <c:pt idx="1">
                  <c:v>0.71</c:v>
                </c:pt>
                <c:pt idx="2">
                  <c:v>0.72</c:v>
                </c:pt>
                <c:pt idx="3">
                  <c:v>0.64</c:v>
                </c:pt>
                <c:pt idx="4">
                  <c:v>0.75</c:v>
                </c:pt>
                <c:pt idx="5">
                  <c:v>0.7</c:v>
                </c:pt>
                <c:pt idx="6">
                  <c:v>0.74</c:v>
                </c:pt>
                <c:pt idx="7">
                  <c:v>0.81</c:v>
                </c:pt>
                <c:pt idx="8">
                  <c:v>0.77</c:v>
                </c:pt>
                <c:pt idx="9">
                  <c:v>0.77</c:v>
                </c:pt>
                <c:pt idx="10">
                  <c:v>0.72</c:v>
                </c:pt>
                <c:pt idx="11">
                  <c:v>0.76</c:v>
                </c:pt>
                <c:pt idx="12">
                  <c:v>0.84</c:v>
                </c:pt>
                <c:pt idx="13">
                  <c:v>0.55000000000000004</c:v>
                </c:pt>
                <c:pt idx="14">
                  <c:v>0.83</c:v>
                </c:pt>
                <c:pt idx="15">
                  <c:v>0.66</c:v>
                </c:pt>
              </c:numCache>
            </c:numRef>
          </c:val>
          <c:extLst>
            <c:ext xmlns:c16="http://schemas.microsoft.com/office/drawing/2014/chart" uri="{C3380CC4-5D6E-409C-BE32-E72D297353CC}">
              <c16:uniqueId val="{00000000-8C7B-413F-8CAD-C5ACD4D73D8D}"/>
            </c:ext>
          </c:extLst>
        </c:ser>
        <c:dLbls>
          <c:showLegendKey val="0"/>
          <c:showVal val="0"/>
          <c:showCatName val="0"/>
          <c:showSerName val="0"/>
          <c:showPercent val="0"/>
          <c:showBubbleSize val="0"/>
        </c:dLbls>
        <c:gapWidth val="150"/>
        <c:overlap val="100"/>
        <c:axId val="727371951"/>
        <c:axId val="727373871"/>
      </c:barChart>
      <c:catAx>
        <c:axId val="72737195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727373871"/>
        <c:crosses val="autoZero"/>
        <c:auto val="1"/>
        <c:lblAlgn val="ctr"/>
        <c:lblOffset val="100"/>
        <c:noMultiLvlLbl val="0"/>
      </c:catAx>
      <c:valAx>
        <c:axId val="727373871"/>
        <c:scaling>
          <c:orientation val="minMax"/>
          <c:max val="1"/>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727371951"/>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166A37D-2343-4409-A6FE-2F66D1E6EB2F}" type="slidenum">
              <a:rPr lang="en-US" smtClean="0"/>
              <a:t>1</a:t>
            </a:fld>
            <a:endParaRPr lang="en-US"/>
          </a:p>
        </p:txBody>
      </p:sp>
    </p:spTree>
    <p:extLst>
      <p:ext uri="{BB962C8B-B14F-4D97-AF65-F5344CB8AC3E}">
        <p14:creationId xmlns:p14="http://schemas.microsoft.com/office/powerpoint/2010/main" val="19123481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980A94-6F66-A033-1309-40B07BE28CB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175BB55-5E18-B31F-EF7B-90C1FC65DBA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6F2C57F-34D5-2CB8-DA91-1DEE238A70E7}"/>
              </a:ext>
            </a:extLst>
          </p:cNvPr>
          <p:cNvSpPr>
            <a:spLocks noGrp="1"/>
          </p:cNvSpPr>
          <p:nvPr>
            <p:ph type="dt" sz="half" idx="10"/>
          </p:nvPr>
        </p:nvSpPr>
        <p:spPr/>
        <p:txBody>
          <a:bodyPr/>
          <a:lstStyle/>
          <a:p>
            <a:fld id="{66F97A3A-DE43-4977-9A8D-219D7BAADB9F}" type="datetimeFigureOut">
              <a:rPr lang="en-US" smtClean="0"/>
              <a:t>6/11/2024</a:t>
            </a:fld>
            <a:endParaRPr lang="en-US"/>
          </a:p>
        </p:txBody>
      </p:sp>
      <p:sp>
        <p:nvSpPr>
          <p:cNvPr id="5" name="Footer Placeholder 4">
            <a:extLst>
              <a:ext uri="{FF2B5EF4-FFF2-40B4-BE49-F238E27FC236}">
                <a16:creationId xmlns:a16="http://schemas.microsoft.com/office/drawing/2014/main" id="{F28D911D-1B59-7EA9-761C-C0B605D6CB9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9F1DED1-228D-6FB9-F5A8-89E93C066A78}"/>
              </a:ext>
            </a:extLst>
          </p:cNvPr>
          <p:cNvSpPr>
            <a:spLocks noGrp="1"/>
          </p:cNvSpPr>
          <p:nvPr>
            <p:ph type="sldNum" sz="quarter" idx="12"/>
          </p:nvPr>
        </p:nvSpPr>
        <p:spPr/>
        <p:txBody>
          <a:bodyPr/>
          <a:lstStyle/>
          <a:p>
            <a:fld id="{A1116864-109A-4CF3-A2A0-2237534161D5}" type="slidenum">
              <a:rPr lang="en-US" smtClean="0"/>
              <a:t>‹#›</a:t>
            </a:fld>
            <a:endParaRPr lang="en-US"/>
          </a:p>
        </p:txBody>
      </p:sp>
    </p:spTree>
    <p:extLst>
      <p:ext uri="{BB962C8B-B14F-4D97-AF65-F5344CB8AC3E}">
        <p14:creationId xmlns:p14="http://schemas.microsoft.com/office/powerpoint/2010/main" val="15997715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949ACD-1475-B8E4-F420-AEDBD6A149F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6C6F4E2-0614-E37F-086E-751E16A9A2F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B5B7CD9-7462-65A3-3E72-5084EBA4AC7E}"/>
              </a:ext>
            </a:extLst>
          </p:cNvPr>
          <p:cNvSpPr>
            <a:spLocks noGrp="1"/>
          </p:cNvSpPr>
          <p:nvPr>
            <p:ph type="dt" sz="half" idx="10"/>
          </p:nvPr>
        </p:nvSpPr>
        <p:spPr/>
        <p:txBody>
          <a:bodyPr/>
          <a:lstStyle/>
          <a:p>
            <a:fld id="{66F97A3A-DE43-4977-9A8D-219D7BAADB9F}" type="datetimeFigureOut">
              <a:rPr lang="en-US" smtClean="0"/>
              <a:t>6/11/2024</a:t>
            </a:fld>
            <a:endParaRPr lang="en-US"/>
          </a:p>
        </p:txBody>
      </p:sp>
      <p:sp>
        <p:nvSpPr>
          <p:cNvPr id="5" name="Footer Placeholder 4">
            <a:extLst>
              <a:ext uri="{FF2B5EF4-FFF2-40B4-BE49-F238E27FC236}">
                <a16:creationId xmlns:a16="http://schemas.microsoft.com/office/drawing/2014/main" id="{B3988319-C72F-D463-1071-E0699DC2E7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4F6F8B6-8A5A-2DEB-98E6-0B48AA9F97AE}"/>
              </a:ext>
            </a:extLst>
          </p:cNvPr>
          <p:cNvSpPr>
            <a:spLocks noGrp="1"/>
          </p:cNvSpPr>
          <p:nvPr>
            <p:ph type="sldNum" sz="quarter" idx="12"/>
          </p:nvPr>
        </p:nvSpPr>
        <p:spPr/>
        <p:txBody>
          <a:bodyPr/>
          <a:lstStyle/>
          <a:p>
            <a:fld id="{A1116864-109A-4CF3-A2A0-2237534161D5}" type="slidenum">
              <a:rPr lang="en-US" smtClean="0"/>
              <a:t>‹#›</a:t>
            </a:fld>
            <a:endParaRPr lang="en-US"/>
          </a:p>
        </p:txBody>
      </p:sp>
    </p:spTree>
    <p:extLst>
      <p:ext uri="{BB962C8B-B14F-4D97-AF65-F5344CB8AC3E}">
        <p14:creationId xmlns:p14="http://schemas.microsoft.com/office/powerpoint/2010/main" val="11907769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CF181F-367C-E58A-CF98-8715017846A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0F06040-B738-EDDE-1F56-A95F2CF28E1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A23A1F8-8E21-4CAD-C7F3-5C1A3527E33C}"/>
              </a:ext>
            </a:extLst>
          </p:cNvPr>
          <p:cNvSpPr>
            <a:spLocks noGrp="1"/>
          </p:cNvSpPr>
          <p:nvPr>
            <p:ph type="dt" sz="half" idx="10"/>
          </p:nvPr>
        </p:nvSpPr>
        <p:spPr/>
        <p:txBody>
          <a:bodyPr/>
          <a:lstStyle/>
          <a:p>
            <a:fld id="{66F97A3A-DE43-4977-9A8D-219D7BAADB9F}" type="datetimeFigureOut">
              <a:rPr lang="en-US" smtClean="0"/>
              <a:t>6/11/2024</a:t>
            </a:fld>
            <a:endParaRPr lang="en-US"/>
          </a:p>
        </p:txBody>
      </p:sp>
      <p:sp>
        <p:nvSpPr>
          <p:cNvPr id="5" name="Footer Placeholder 4">
            <a:extLst>
              <a:ext uri="{FF2B5EF4-FFF2-40B4-BE49-F238E27FC236}">
                <a16:creationId xmlns:a16="http://schemas.microsoft.com/office/drawing/2014/main" id="{3624F6BD-5CB2-1F66-D2CA-523315C9F1E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9995190-A2F3-8C0A-4DC6-732D4E8BA2E0}"/>
              </a:ext>
            </a:extLst>
          </p:cNvPr>
          <p:cNvSpPr>
            <a:spLocks noGrp="1"/>
          </p:cNvSpPr>
          <p:nvPr>
            <p:ph type="sldNum" sz="quarter" idx="12"/>
          </p:nvPr>
        </p:nvSpPr>
        <p:spPr/>
        <p:txBody>
          <a:bodyPr/>
          <a:lstStyle/>
          <a:p>
            <a:fld id="{A1116864-109A-4CF3-A2A0-2237534161D5}" type="slidenum">
              <a:rPr lang="en-US" smtClean="0"/>
              <a:t>‹#›</a:t>
            </a:fld>
            <a:endParaRPr lang="en-US"/>
          </a:p>
        </p:txBody>
      </p:sp>
    </p:spTree>
    <p:extLst>
      <p:ext uri="{BB962C8B-B14F-4D97-AF65-F5344CB8AC3E}">
        <p14:creationId xmlns:p14="http://schemas.microsoft.com/office/powerpoint/2010/main" val="31926910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3B67CE-0EBD-BFB2-D366-89DEE193D19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AAD86F-49FA-09AB-4689-9AF6CDF6E23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A3FD465-78A4-B3ED-7E71-BF359BF3F6A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0AB3FFD-5979-C4F6-006C-4C7A41E182E5}"/>
              </a:ext>
            </a:extLst>
          </p:cNvPr>
          <p:cNvSpPr>
            <a:spLocks noGrp="1"/>
          </p:cNvSpPr>
          <p:nvPr>
            <p:ph type="dt" sz="half" idx="10"/>
          </p:nvPr>
        </p:nvSpPr>
        <p:spPr/>
        <p:txBody>
          <a:bodyPr/>
          <a:lstStyle/>
          <a:p>
            <a:fld id="{66F97A3A-DE43-4977-9A8D-219D7BAADB9F}" type="datetimeFigureOut">
              <a:rPr lang="en-US" smtClean="0"/>
              <a:t>6/11/2024</a:t>
            </a:fld>
            <a:endParaRPr lang="en-US"/>
          </a:p>
        </p:txBody>
      </p:sp>
      <p:sp>
        <p:nvSpPr>
          <p:cNvPr id="6" name="Footer Placeholder 5">
            <a:extLst>
              <a:ext uri="{FF2B5EF4-FFF2-40B4-BE49-F238E27FC236}">
                <a16:creationId xmlns:a16="http://schemas.microsoft.com/office/drawing/2014/main" id="{32B7ED37-C328-1322-9F72-82FC3F1A4CF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FB7C4E4-C4A4-FD21-E98E-E06B89246B40}"/>
              </a:ext>
            </a:extLst>
          </p:cNvPr>
          <p:cNvSpPr>
            <a:spLocks noGrp="1"/>
          </p:cNvSpPr>
          <p:nvPr>
            <p:ph type="sldNum" sz="quarter" idx="12"/>
          </p:nvPr>
        </p:nvSpPr>
        <p:spPr/>
        <p:txBody>
          <a:bodyPr/>
          <a:lstStyle/>
          <a:p>
            <a:fld id="{A1116864-109A-4CF3-A2A0-2237534161D5}" type="slidenum">
              <a:rPr lang="en-US" smtClean="0"/>
              <a:t>‹#›</a:t>
            </a:fld>
            <a:endParaRPr lang="en-US"/>
          </a:p>
        </p:txBody>
      </p:sp>
    </p:spTree>
    <p:extLst>
      <p:ext uri="{BB962C8B-B14F-4D97-AF65-F5344CB8AC3E}">
        <p14:creationId xmlns:p14="http://schemas.microsoft.com/office/powerpoint/2010/main" val="19540840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B015BF-D889-80CD-CE65-AFCBC583758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B9AAB76-7B4E-FF63-8C07-56849E8873D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3F091F5-BDE1-E7A0-DBCA-D4CF2A105A7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79F60DF-2813-F35F-5F6B-8A48005478E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29435F1-57C7-C365-D939-03006D553DD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DB10298-0842-7448-CD3D-8A34EB43A92B}"/>
              </a:ext>
            </a:extLst>
          </p:cNvPr>
          <p:cNvSpPr>
            <a:spLocks noGrp="1"/>
          </p:cNvSpPr>
          <p:nvPr>
            <p:ph type="dt" sz="half" idx="10"/>
          </p:nvPr>
        </p:nvSpPr>
        <p:spPr/>
        <p:txBody>
          <a:bodyPr/>
          <a:lstStyle/>
          <a:p>
            <a:fld id="{66F97A3A-DE43-4977-9A8D-219D7BAADB9F}" type="datetimeFigureOut">
              <a:rPr lang="en-US" smtClean="0"/>
              <a:t>6/11/2024</a:t>
            </a:fld>
            <a:endParaRPr lang="en-US"/>
          </a:p>
        </p:txBody>
      </p:sp>
      <p:sp>
        <p:nvSpPr>
          <p:cNvPr id="8" name="Footer Placeholder 7">
            <a:extLst>
              <a:ext uri="{FF2B5EF4-FFF2-40B4-BE49-F238E27FC236}">
                <a16:creationId xmlns:a16="http://schemas.microsoft.com/office/drawing/2014/main" id="{34979889-0FB3-DB01-9CC9-6AECF3A31EF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9A6B1D1-0947-6512-CA35-0AEE76158FD9}"/>
              </a:ext>
            </a:extLst>
          </p:cNvPr>
          <p:cNvSpPr>
            <a:spLocks noGrp="1"/>
          </p:cNvSpPr>
          <p:nvPr>
            <p:ph type="sldNum" sz="quarter" idx="12"/>
          </p:nvPr>
        </p:nvSpPr>
        <p:spPr/>
        <p:txBody>
          <a:bodyPr/>
          <a:lstStyle/>
          <a:p>
            <a:fld id="{A1116864-109A-4CF3-A2A0-2237534161D5}" type="slidenum">
              <a:rPr lang="en-US" smtClean="0"/>
              <a:t>‹#›</a:t>
            </a:fld>
            <a:endParaRPr lang="en-US"/>
          </a:p>
        </p:txBody>
      </p:sp>
    </p:spTree>
    <p:extLst>
      <p:ext uri="{BB962C8B-B14F-4D97-AF65-F5344CB8AC3E}">
        <p14:creationId xmlns:p14="http://schemas.microsoft.com/office/powerpoint/2010/main" val="37925558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B04C8F-97E2-1580-F2D5-B459AA771EC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2C49DBD-2FA2-5C41-FE28-5700AEAFF9F3}"/>
              </a:ext>
            </a:extLst>
          </p:cNvPr>
          <p:cNvSpPr>
            <a:spLocks noGrp="1"/>
          </p:cNvSpPr>
          <p:nvPr>
            <p:ph type="dt" sz="half" idx="10"/>
          </p:nvPr>
        </p:nvSpPr>
        <p:spPr/>
        <p:txBody>
          <a:bodyPr/>
          <a:lstStyle/>
          <a:p>
            <a:fld id="{66F97A3A-DE43-4977-9A8D-219D7BAADB9F}" type="datetimeFigureOut">
              <a:rPr lang="en-US" smtClean="0"/>
              <a:t>6/11/2024</a:t>
            </a:fld>
            <a:endParaRPr lang="en-US"/>
          </a:p>
        </p:txBody>
      </p:sp>
      <p:sp>
        <p:nvSpPr>
          <p:cNvPr id="4" name="Footer Placeholder 3">
            <a:extLst>
              <a:ext uri="{FF2B5EF4-FFF2-40B4-BE49-F238E27FC236}">
                <a16:creationId xmlns:a16="http://schemas.microsoft.com/office/drawing/2014/main" id="{34E976C9-2748-F04E-252C-609C1ABB9B0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D36CE5A-929F-4912-BFA3-D0ACF316D9E7}"/>
              </a:ext>
            </a:extLst>
          </p:cNvPr>
          <p:cNvSpPr>
            <a:spLocks noGrp="1"/>
          </p:cNvSpPr>
          <p:nvPr>
            <p:ph type="sldNum" sz="quarter" idx="12"/>
          </p:nvPr>
        </p:nvSpPr>
        <p:spPr/>
        <p:txBody>
          <a:bodyPr/>
          <a:lstStyle/>
          <a:p>
            <a:fld id="{A1116864-109A-4CF3-A2A0-2237534161D5}" type="slidenum">
              <a:rPr lang="en-US" smtClean="0"/>
              <a:t>‹#›</a:t>
            </a:fld>
            <a:endParaRPr lang="en-US"/>
          </a:p>
        </p:txBody>
      </p:sp>
    </p:spTree>
    <p:extLst>
      <p:ext uri="{BB962C8B-B14F-4D97-AF65-F5344CB8AC3E}">
        <p14:creationId xmlns:p14="http://schemas.microsoft.com/office/powerpoint/2010/main" val="29624183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ABA621A-268D-DCAA-1785-82A8D7C04F8E}"/>
              </a:ext>
            </a:extLst>
          </p:cNvPr>
          <p:cNvSpPr>
            <a:spLocks noGrp="1"/>
          </p:cNvSpPr>
          <p:nvPr>
            <p:ph type="dt" sz="half" idx="10"/>
          </p:nvPr>
        </p:nvSpPr>
        <p:spPr/>
        <p:txBody>
          <a:bodyPr/>
          <a:lstStyle/>
          <a:p>
            <a:fld id="{66F97A3A-DE43-4977-9A8D-219D7BAADB9F}" type="datetimeFigureOut">
              <a:rPr lang="en-US" smtClean="0"/>
              <a:t>6/11/2024</a:t>
            </a:fld>
            <a:endParaRPr lang="en-US"/>
          </a:p>
        </p:txBody>
      </p:sp>
      <p:sp>
        <p:nvSpPr>
          <p:cNvPr id="3" name="Footer Placeholder 2">
            <a:extLst>
              <a:ext uri="{FF2B5EF4-FFF2-40B4-BE49-F238E27FC236}">
                <a16:creationId xmlns:a16="http://schemas.microsoft.com/office/drawing/2014/main" id="{5F8DD890-EBAE-E1FA-3F22-40AD7205FB8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1746F5C-BC47-5DC5-0D05-F27584B73339}"/>
              </a:ext>
            </a:extLst>
          </p:cNvPr>
          <p:cNvSpPr>
            <a:spLocks noGrp="1"/>
          </p:cNvSpPr>
          <p:nvPr>
            <p:ph type="sldNum" sz="quarter" idx="12"/>
          </p:nvPr>
        </p:nvSpPr>
        <p:spPr/>
        <p:txBody>
          <a:bodyPr/>
          <a:lstStyle/>
          <a:p>
            <a:fld id="{A1116864-109A-4CF3-A2A0-2237534161D5}" type="slidenum">
              <a:rPr lang="en-US" smtClean="0"/>
              <a:t>‹#›</a:t>
            </a:fld>
            <a:endParaRPr lang="en-US"/>
          </a:p>
        </p:txBody>
      </p:sp>
    </p:spTree>
    <p:extLst>
      <p:ext uri="{BB962C8B-B14F-4D97-AF65-F5344CB8AC3E}">
        <p14:creationId xmlns:p14="http://schemas.microsoft.com/office/powerpoint/2010/main" val="29640266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7C610-AD29-555A-1314-0DEBDC127D2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1F0C62A-EAB0-07DD-7B63-4002D48FC82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1F0004F-9EBF-1357-2FB6-D5A636D098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8419895-7458-074F-1C4C-864C50C22212}"/>
              </a:ext>
            </a:extLst>
          </p:cNvPr>
          <p:cNvSpPr>
            <a:spLocks noGrp="1"/>
          </p:cNvSpPr>
          <p:nvPr>
            <p:ph type="dt" sz="half" idx="10"/>
          </p:nvPr>
        </p:nvSpPr>
        <p:spPr/>
        <p:txBody>
          <a:bodyPr/>
          <a:lstStyle/>
          <a:p>
            <a:fld id="{66F97A3A-DE43-4977-9A8D-219D7BAADB9F}" type="datetimeFigureOut">
              <a:rPr lang="en-US" smtClean="0"/>
              <a:t>6/11/2024</a:t>
            </a:fld>
            <a:endParaRPr lang="en-US"/>
          </a:p>
        </p:txBody>
      </p:sp>
      <p:sp>
        <p:nvSpPr>
          <p:cNvPr id="6" name="Footer Placeholder 5">
            <a:extLst>
              <a:ext uri="{FF2B5EF4-FFF2-40B4-BE49-F238E27FC236}">
                <a16:creationId xmlns:a16="http://schemas.microsoft.com/office/drawing/2014/main" id="{2156C8F6-FAD4-5ABB-6A66-7E130372032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24D75BE-E76D-40C3-5328-584EA5E18FAC}"/>
              </a:ext>
            </a:extLst>
          </p:cNvPr>
          <p:cNvSpPr>
            <a:spLocks noGrp="1"/>
          </p:cNvSpPr>
          <p:nvPr>
            <p:ph type="sldNum" sz="quarter" idx="12"/>
          </p:nvPr>
        </p:nvSpPr>
        <p:spPr/>
        <p:txBody>
          <a:bodyPr/>
          <a:lstStyle/>
          <a:p>
            <a:fld id="{A1116864-109A-4CF3-A2A0-2237534161D5}" type="slidenum">
              <a:rPr lang="en-US" smtClean="0"/>
              <a:t>‹#›</a:t>
            </a:fld>
            <a:endParaRPr lang="en-US"/>
          </a:p>
        </p:txBody>
      </p:sp>
    </p:spTree>
    <p:extLst>
      <p:ext uri="{BB962C8B-B14F-4D97-AF65-F5344CB8AC3E}">
        <p14:creationId xmlns:p14="http://schemas.microsoft.com/office/powerpoint/2010/main" val="2295919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E52818-9758-97CA-C634-0E3DA888309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ADA6707-BD0F-03D7-73B1-24227567346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1C5BDF3-9C1E-EBCB-3953-25C9CDDD501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6BE5284-5162-EDE1-D3B2-9717E614E2B4}"/>
              </a:ext>
            </a:extLst>
          </p:cNvPr>
          <p:cNvSpPr>
            <a:spLocks noGrp="1"/>
          </p:cNvSpPr>
          <p:nvPr>
            <p:ph type="dt" sz="half" idx="10"/>
          </p:nvPr>
        </p:nvSpPr>
        <p:spPr/>
        <p:txBody>
          <a:bodyPr/>
          <a:lstStyle/>
          <a:p>
            <a:fld id="{66F97A3A-DE43-4977-9A8D-219D7BAADB9F}" type="datetimeFigureOut">
              <a:rPr lang="en-US" smtClean="0"/>
              <a:t>6/11/2024</a:t>
            </a:fld>
            <a:endParaRPr lang="en-US"/>
          </a:p>
        </p:txBody>
      </p:sp>
      <p:sp>
        <p:nvSpPr>
          <p:cNvPr id="6" name="Footer Placeholder 5">
            <a:extLst>
              <a:ext uri="{FF2B5EF4-FFF2-40B4-BE49-F238E27FC236}">
                <a16:creationId xmlns:a16="http://schemas.microsoft.com/office/drawing/2014/main" id="{C5428CA4-83D9-963B-B36B-AF74F2231C5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AA67DB7-5599-E569-85E9-263B434198F7}"/>
              </a:ext>
            </a:extLst>
          </p:cNvPr>
          <p:cNvSpPr>
            <a:spLocks noGrp="1"/>
          </p:cNvSpPr>
          <p:nvPr>
            <p:ph type="sldNum" sz="quarter" idx="12"/>
          </p:nvPr>
        </p:nvSpPr>
        <p:spPr/>
        <p:txBody>
          <a:bodyPr/>
          <a:lstStyle/>
          <a:p>
            <a:fld id="{A1116864-109A-4CF3-A2A0-2237534161D5}" type="slidenum">
              <a:rPr lang="en-US" smtClean="0"/>
              <a:t>‹#›</a:t>
            </a:fld>
            <a:endParaRPr lang="en-US"/>
          </a:p>
        </p:txBody>
      </p:sp>
    </p:spTree>
    <p:extLst>
      <p:ext uri="{BB962C8B-B14F-4D97-AF65-F5344CB8AC3E}">
        <p14:creationId xmlns:p14="http://schemas.microsoft.com/office/powerpoint/2010/main" val="938470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D0136E-BCFA-51F7-B201-D1AF797BC64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C67A13-C4F8-2969-039E-CBEC4F6C6E3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CBCC36-BDD6-C4CA-C750-868AA492D3DE}"/>
              </a:ext>
            </a:extLst>
          </p:cNvPr>
          <p:cNvSpPr>
            <a:spLocks noGrp="1"/>
          </p:cNvSpPr>
          <p:nvPr>
            <p:ph type="dt" sz="half" idx="10"/>
          </p:nvPr>
        </p:nvSpPr>
        <p:spPr/>
        <p:txBody>
          <a:bodyPr/>
          <a:lstStyle/>
          <a:p>
            <a:fld id="{66F97A3A-DE43-4977-9A8D-219D7BAADB9F}" type="datetimeFigureOut">
              <a:rPr lang="en-US" smtClean="0"/>
              <a:t>6/11/2024</a:t>
            </a:fld>
            <a:endParaRPr lang="en-US"/>
          </a:p>
        </p:txBody>
      </p:sp>
      <p:sp>
        <p:nvSpPr>
          <p:cNvPr id="5" name="Footer Placeholder 4">
            <a:extLst>
              <a:ext uri="{FF2B5EF4-FFF2-40B4-BE49-F238E27FC236}">
                <a16:creationId xmlns:a16="http://schemas.microsoft.com/office/drawing/2014/main" id="{36F4DE3C-3F6E-8560-0379-85A38318B2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E1DD7E5-803F-83EF-A26D-9A1D54A03363}"/>
              </a:ext>
            </a:extLst>
          </p:cNvPr>
          <p:cNvSpPr>
            <a:spLocks noGrp="1"/>
          </p:cNvSpPr>
          <p:nvPr>
            <p:ph type="sldNum" sz="quarter" idx="12"/>
          </p:nvPr>
        </p:nvSpPr>
        <p:spPr/>
        <p:txBody>
          <a:bodyPr/>
          <a:lstStyle/>
          <a:p>
            <a:fld id="{A1116864-109A-4CF3-A2A0-2237534161D5}" type="slidenum">
              <a:rPr lang="en-US" smtClean="0"/>
              <a:t>‹#›</a:t>
            </a:fld>
            <a:endParaRPr lang="en-US"/>
          </a:p>
        </p:txBody>
      </p:sp>
    </p:spTree>
    <p:extLst>
      <p:ext uri="{BB962C8B-B14F-4D97-AF65-F5344CB8AC3E}">
        <p14:creationId xmlns:p14="http://schemas.microsoft.com/office/powerpoint/2010/main" val="9592763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2658BB1-FEFD-F019-E71E-3FFE1D0EDAD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473A63B-3FB1-F179-FF76-24A22075A89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2FAEB4A-6534-5EE4-440E-1A00F3FDFC52}"/>
              </a:ext>
            </a:extLst>
          </p:cNvPr>
          <p:cNvSpPr>
            <a:spLocks noGrp="1"/>
          </p:cNvSpPr>
          <p:nvPr>
            <p:ph type="dt" sz="half" idx="10"/>
          </p:nvPr>
        </p:nvSpPr>
        <p:spPr/>
        <p:txBody>
          <a:bodyPr/>
          <a:lstStyle/>
          <a:p>
            <a:fld id="{66F97A3A-DE43-4977-9A8D-219D7BAADB9F}" type="datetimeFigureOut">
              <a:rPr lang="en-US" smtClean="0"/>
              <a:t>6/11/2024</a:t>
            </a:fld>
            <a:endParaRPr lang="en-US"/>
          </a:p>
        </p:txBody>
      </p:sp>
      <p:sp>
        <p:nvSpPr>
          <p:cNvPr id="5" name="Footer Placeholder 4">
            <a:extLst>
              <a:ext uri="{FF2B5EF4-FFF2-40B4-BE49-F238E27FC236}">
                <a16:creationId xmlns:a16="http://schemas.microsoft.com/office/drawing/2014/main" id="{82A6AAFA-AD12-B237-FD53-ED0EF3AA805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CE3E1C4-15A1-68CD-B2DE-481170861681}"/>
              </a:ext>
            </a:extLst>
          </p:cNvPr>
          <p:cNvSpPr>
            <a:spLocks noGrp="1"/>
          </p:cNvSpPr>
          <p:nvPr>
            <p:ph type="sldNum" sz="quarter" idx="12"/>
          </p:nvPr>
        </p:nvSpPr>
        <p:spPr/>
        <p:txBody>
          <a:bodyPr/>
          <a:lstStyle/>
          <a:p>
            <a:fld id="{A1116864-109A-4CF3-A2A0-2237534161D5}" type="slidenum">
              <a:rPr lang="en-US" smtClean="0"/>
              <a:t>‹#›</a:t>
            </a:fld>
            <a:endParaRPr lang="en-US"/>
          </a:p>
        </p:txBody>
      </p:sp>
    </p:spTree>
    <p:extLst>
      <p:ext uri="{BB962C8B-B14F-4D97-AF65-F5344CB8AC3E}">
        <p14:creationId xmlns:p14="http://schemas.microsoft.com/office/powerpoint/2010/main" val="16737216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2.xml"/><Relationship Id="rId1" Type="http://schemas.openxmlformats.org/officeDocument/2006/relationships/slideLayout" Target="../slideLayouts/slideLayout12.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15.xml"/><Relationship Id="rId7" Type="http://schemas.openxmlformats.org/officeDocument/2006/relationships/slideLayout" Target="../slideLayouts/slideLayout19.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4BFB5DC-025B-1FD0-5C9C-48AEBBFBE7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79FE01D-0805-BFE3-1662-6AA9E7368A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54B6C1-F127-EF04-9F50-E21DAA1BD1E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6F97A3A-DE43-4977-9A8D-219D7BAADB9F}" type="datetimeFigureOut">
              <a:rPr lang="en-US" smtClean="0"/>
              <a:t>6/11/2024</a:t>
            </a:fld>
            <a:endParaRPr lang="en-US"/>
          </a:p>
        </p:txBody>
      </p:sp>
      <p:sp>
        <p:nvSpPr>
          <p:cNvPr id="5" name="Footer Placeholder 4">
            <a:extLst>
              <a:ext uri="{FF2B5EF4-FFF2-40B4-BE49-F238E27FC236}">
                <a16:creationId xmlns:a16="http://schemas.microsoft.com/office/drawing/2014/main" id="{A143A663-417C-80DE-1AE1-AA7ABB30C5F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09149E4D-6FAE-C6C7-0F64-E3F4EC8A2DD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1116864-109A-4CF3-A2A0-2237534161D5}" type="slidenum">
              <a:rPr lang="en-US" smtClean="0"/>
              <a:t>‹#›</a:t>
            </a:fld>
            <a:endParaRPr lang="en-US"/>
          </a:p>
        </p:txBody>
      </p:sp>
    </p:spTree>
    <p:extLst>
      <p:ext uri="{BB962C8B-B14F-4D97-AF65-F5344CB8AC3E}">
        <p14:creationId xmlns:p14="http://schemas.microsoft.com/office/powerpoint/2010/main" val="6994314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a:xfrm>
            <a:off x="281980" y="34365"/>
            <a:ext cx="7212489" cy="812800"/>
          </a:xfrm>
        </p:spPr>
        <p:txBody>
          <a:bodyPr/>
          <a:lstStyle/>
          <a:p>
            <a:r>
              <a:rPr lang="en-US" sz="2400" dirty="0"/>
              <a:t>MSD Wayne Twp. Partnering with </a:t>
            </a:r>
            <a:r>
              <a:rPr lang="en-US" sz="2400" dirty="0" err="1"/>
              <a:t>Veregy</a:t>
            </a:r>
            <a:r>
              <a:rPr lang="en-US" sz="2400" dirty="0"/>
              <a:t> &amp; </a:t>
            </a:r>
            <a:r>
              <a:rPr lang="en-US" sz="2400" dirty="0" err="1"/>
              <a:t>Stratelign</a:t>
            </a:r>
            <a:endParaRPr lang="en-US" sz="2400" dirty="0"/>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281980" y="897334"/>
            <a:ext cx="6599376" cy="5481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2400" b="1" dirty="0">
                <a:solidFill>
                  <a:schemeClr val="tx1"/>
                </a:solidFill>
                <a:latin typeface="Calibri" panose="020F0502020204030204" pitchFamily="34" charset="0"/>
                <a:cs typeface="Calibri" panose="020F0502020204030204" pitchFamily="34" charset="0"/>
              </a:rPr>
              <a:t>MSD Wayne Schools Justice 40 Carbon Reduction and Energy Master Plan</a:t>
            </a:r>
          </a:p>
          <a:p>
            <a:pPr marL="0" indent="0">
              <a:spcBef>
                <a:spcPts val="0"/>
              </a:spcBef>
              <a:spcAft>
                <a:spcPts val="1200"/>
              </a:spcAft>
              <a:buNone/>
            </a:pPr>
            <a:r>
              <a:rPr lang="en-US" sz="2000" b="1" dirty="0">
                <a:solidFill>
                  <a:schemeClr val="tx1"/>
                </a:solidFill>
                <a:latin typeface="Calibri" panose="020F0502020204030204" pitchFamily="34" charset="0"/>
                <a:cs typeface="Calibri" panose="020F0502020204030204" pitchFamily="34" charset="0"/>
              </a:rPr>
              <a:t>Project Description</a:t>
            </a:r>
          </a:p>
          <a:p>
            <a:pPr marL="0" marR="0" indent="0">
              <a:spcBef>
                <a:spcPts val="0"/>
              </a:spcBef>
              <a:spcAft>
                <a:spcPts val="0"/>
              </a:spcAft>
              <a:buNone/>
            </a:pPr>
            <a:r>
              <a:rPr lang="en-US" sz="1200" dirty="0">
                <a:effectLst/>
                <a:latin typeface="Calibri" panose="020F0502020204030204" pitchFamily="34" charset="0"/>
                <a:ea typeface="Calibri" panose="020F0502020204030204" pitchFamily="34" charset="0"/>
                <a:cs typeface="Calibri" panose="020F0502020204030204" pitchFamily="34" charset="0"/>
              </a:rPr>
              <a:t>The Metropolitan School District of Wayne Township consists of 16 schools ranging from elementary schools to high schools, their associated operating and administration facilities, Area 31 Career Center, and the Wayne Township Firefighter and Emergency Training Center. It is an inner-city and needs-based school district serving a diverse student base of 79% minority students, and a student base of 66% who qualify for free or reduced-price lunch plans.</a:t>
            </a:r>
            <a:endParaRPr lang="en-US" sz="1200" dirty="0">
              <a:effectLst/>
              <a:latin typeface="Calibri" panose="020F0502020204030204" pitchFamily="34" charset="0"/>
              <a:ea typeface="Calibri" panose="020F0502020204030204" pitchFamily="34" charset="0"/>
            </a:endParaRPr>
          </a:p>
          <a:p>
            <a:pPr marL="0" marR="0" indent="0">
              <a:spcBef>
                <a:spcPts val="0"/>
              </a:spcBef>
              <a:spcAft>
                <a:spcPts val="0"/>
              </a:spcAft>
              <a:buNone/>
            </a:pPr>
            <a:r>
              <a:rPr lang="en-US" sz="1200" dirty="0">
                <a:effectLst/>
                <a:latin typeface="Calibri" panose="020F0502020204030204" pitchFamily="34" charset="0"/>
                <a:ea typeface="Calibri" panose="020F0502020204030204" pitchFamily="34" charset="0"/>
                <a:cs typeface="Calibri" panose="020F0502020204030204" pitchFamily="34" charset="0"/>
              </a:rPr>
              <a:t>With the cost of energy rising 66% in the last 5 years at the school district’s local electric utility, the burden on the school districts operating fund has never been more severe, which has in turn impacted the school district’s ability to provide services to the students and local community. If these costs burdens continue, the school district will be forced to consider a referendum which will induce increased financial burden on the taxpayers of an already struggling community.</a:t>
            </a:r>
            <a:endParaRPr lang="en-US" sz="1200" dirty="0">
              <a:latin typeface="Calibri" panose="020F0502020204030204" pitchFamily="34" charset="0"/>
              <a:ea typeface="Calibri" panose="020F0502020204030204" pitchFamily="34" charset="0"/>
            </a:endParaRPr>
          </a:p>
          <a:p>
            <a:pPr marL="0" marR="0" indent="0">
              <a:spcBef>
                <a:spcPts val="0"/>
              </a:spcBef>
              <a:spcAft>
                <a:spcPts val="0"/>
              </a:spcAft>
              <a:buNone/>
            </a:pPr>
            <a:endParaRPr lang="en-US" sz="1100" b="1" dirty="0">
              <a:solidFill>
                <a:schemeClr val="tx1"/>
              </a:solidFill>
              <a:latin typeface="Calibri"/>
              <a:cs typeface="Calibri"/>
            </a:endParaRPr>
          </a:p>
          <a:p>
            <a:pPr marL="0" indent="0">
              <a:spcBef>
                <a:spcPts val="0"/>
              </a:spcBef>
              <a:spcAft>
                <a:spcPts val="1200"/>
              </a:spcAft>
              <a:buNone/>
            </a:pPr>
            <a:r>
              <a:rPr lang="en-US" sz="2000" b="1" dirty="0">
                <a:solidFill>
                  <a:schemeClr val="tx1"/>
                </a:solidFill>
                <a:latin typeface="Calibri"/>
                <a:cs typeface="Calibri"/>
              </a:rPr>
              <a:t>Summary</a:t>
            </a:r>
            <a:r>
              <a:rPr lang="en-US" sz="2400" b="1" dirty="0">
                <a:solidFill>
                  <a:schemeClr val="tx1"/>
                </a:solidFill>
                <a:latin typeface="Calibri"/>
                <a:cs typeface="Calibri"/>
              </a:rPr>
              <a:t> </a:t>
            </a:r>
            <a:r>
              <a:rPr lang="en-US" sz="2000" b="1" dirty="0">
                <a:solidFill>
                  <a:schemeClr val="tx1"/>
                </a:solidFill>
                <a:latin typeface="Calibri"/>
                <a:cs typeface="Calibri"/>
              </a:rPr>
              <a:t>of Need</a:t>
            </a:r>
            <a:endParaRPr lang="en-US" sz="2400" b="1" dirty="0">
              <a:solidFill>
                <a:schemeClr val="tx1"/>
              </a:solidFill>
              <a:latin typeface="Calibri"/>
              <a:cs typeface="Calibri"/>
            </a:endParaRPr>
          </a:p>
          <a:p>
            <a:pPr marL="0" indent="0">
              <a:spcBef>
                <a:spcPts val="0"/>
              </a:spcBef>
              <a:spcAft>
                <a:spcPts val="0"/>
              </a:spcAft>
              <a:buNone/>
            </a:pPr>
            <a:r>
              <a:rPr lang="en-US" sz="1200" dirty="0">
                <a:effectLst/>
                <a:latin typeface="Calibri" panose="020F0502020204030204" pitchFamily="34" charset="0"/>
                <a:ea typeface="Times New Roman" panose="02020603050405020304" pitchFamily="18" charset="0"/>
                <a:cs typeface="Times New Roman" panose="02020603050405020304" pitchFamily="18" charset="0"/>
              </a:rPr>
              <a:t>Many of the district’s school buildings were constructed in the 1960s and 1970s, with only a few receiving substantial renovations in the past 20 years. The older buildings particularly suffer from outdated infrastructure that hampers energy efficiency.</a:t>
            </a:r>
          </a:p>
          <a:p>
            <a:pPr marL="0" indent="0">
              <a:spcBef>
                <a:spcPts val="0"/>
              </a:spcBef>
              <a:spcAft>
                <a:spcPts val="0"/>
              </a:spcAft>
              <a:buNone/>
            </a:pPr>
            <a:r>
              <a:rPr lang="en-US" sz="1200" dirty="0">
                <a:effectLst/>
                <a:latin typeface="Calibri" panose="020F0502020204030204" pitchFamily="34" charset="0"/>
                <a:ea typeface="Calibri" panose="020F0502020204030204" pitchFamily="34" charset="0"/>
                <a:cs typeface="Calibri" panose="020F0502020204030204" pitchFamily="34" charset="0"/>
              </a:rPr>
              <a:t>MSD of Wayne Township serves a diverse and dynamic community. The district encompasses urban, suburban, and semi-rural areas, reflecting a wide range of socioeconomic backgrounds. The community is characterized by a significant proportion of low-to-moderate income families, with many students facing economic challenges that impact their educational opportunities.</a:t>
            </a:r>
            <a:endParaRPr lang="en-US" sz="1200" dirty="0">
              <a:effectLst/>
              <a:latin typeface="Calibri" panose="020F0502020204030204" pitchFamily="34" charset="0"/>
              <a:ea typeface="Calibri" panose="020F0502020204030204" pitchFamily="34" charset="0"/>
            </a:endParaRPr>
          </a:p>
          <a:p>
            <a:pPr marL="0" marR="0" indent="0">
              <a:spcBef>
                <a:spcPts val="0"/>
              </a:spcBef>
              <a:spcAft>
                <a:spcPts val="0"/>
              </a:spcAft>
              <a:buNone/>
            </a:pPr>
            <a:endParaRPr lang="en-US" sz="1400" dirty="0">
              <a:effectLst/>
              <a:latin typeface="Calibri" panose="020F0502020204030204" pitchFamily="34" charset="0"/>
              <a:ea typeface="Calibri" panose="020F0502020204030204" pitchFamily="34" charset="0"/>
            </a:endParaRPr>
          </a:p>
        </p:txBody>
      </p:sp>
      <p:sp>
        <p:nvSpPr>
          <p:cNvPr id="8" name="TextBox 7">
            <a:extLst>
              <a:ext uri="{FF2B5EF4-FFF2-40B4-BE49-F238E27FC236}">
                <a16:creationId xmlns:a16="http://schemas.microsoft.com/office/drawing/2014/main" id="{8F220870-1FDC-9E06-E7E7-908D03FE6A3F}"/>
              </a:ext>
            </a:extLst>
          </p:cNvPr>
          <p:cNvSpPr txBox="1"/>
          <p:nvPr/>
        </p:nvSpPr>
        <p:spPr>
          <a:xfrm>
            <a:off x="7076991" y="897334"/>
            <a:ext cx="4457204" cy="3385542"/>
          </a:xfrm>
          <a:prstGeom prst="rect">
            <a:avLst/>
          </a:prstGeom>
          <a:noFill/>
        </p:spPr>
        <p:txBody>
          <a:bodyPr wrap="square" lIns="91440" tIns="45720" rIns="91440" bIns="45720" anchor="t">
            <a:spAutoFit/>
          </a:bodyPr>
          <a:lstStyle/>
          <a:p>
            <a:pPr indent="-57150">
              <a:spcAft>
                <a:spcPts val="1200"/>
              </a:spcAft>
            </a:pPr>
            <a:r>
              <a:rPr lang="en-US" sz="2000" b="1" dirty="0">
                <a:latin typeface="Calibri"/>
                <a:cs typeface="Calibri"/>
              </a:rPr>
              <a:t>Project Goals</a:t>
            </a:r>
          </a:p>
          <a:p>
            <a:pPr marL="457200" marR="0" indent="-229235">
              <a:spcBef>
                <a:spcPts val="0"/>
              </a:spcBef>
              <a:spcAft>
                <a:spcPts val="0"/>
              </a:spcAft>
            </a:pPr>
            <a:r>
              <a:rPr lang="en-US" sz="1200" dirty="0">
                <a:effectLst/>
                <a:latin typeface="Calibri" panose="020F0502020204030204" pitchFamily="34" charset="0"/>
                <a:ea typeface="Calibri" panose="020F0502020204030204" pitchFamily="34" charset="0"/>
                <a:cs typeface="Calibri" panose="020F0502020204030204" pitchFamily="34" charset="0"/>
              </a:rPr>
              <a:t>1. Implement the School District’s Justice 40 Carbon Reduction and Energy Master Plan</a:t>
            </a:r>
            <a:endParaRPr lang="en-US" sz="1200" dirty="0">
              <a:effectLst/>
              <a:latin typeface="Calibri" panose="020F0502020204030204" pitchFamily="34" charset="0"/>
              <a:ea typeface="Calibri" panose="020F0502020204030204" pitchFamily="34" charset="0"/>
            </a:endParaRPr>
          </a:p>
          <a:p>
            <a:pPr marL="457200" marR="0" indent="-229235">
              <a:spcBef>
                <a:spcPts val="0"/>
              </a:spcBef>
              <a:spcAft>
                <a:spcPts val="0"/>
              </a:spcAft>
            </a:pPr>
            <a:r>
              <a:rPr lang="en-US" sz="1200" dirty="0">
                <a:effectLst/>
                <a:latin typeface="Calibri" panose="020F0502020204030204" pitchFamily="34" charset="0"/>
                <a:ea typeface="Calibri" panose="020F0502020204030204" pitchFamily="34" charset="0"/>
                <a:cs typeface="Calibri" panose="020F0502020204030204" pitchFamily="34" charset="0"/>
              </a:rPr>
              <a:t>2. Avoid a Referendum to a Disadvantaged Taxpayer Base</a:t>
            </a:r>
            <a:endParaRPr lang="en-US" sz="1200" dirty="0">
              <a:effectLst/>
              <a:latin typeface="Calibri" panose="020F0502020204030204" pitchFamily="34" charset="0"/>
              <a:ea typeface="Calibri" panose="020F0502020204030204" pitchFamily="34" charset="0"/>
            </a:endParaRPr>
          </a:p>
          <a:p>
            <a:pPr marL="457200" marR="0" indent="-229235">
              <a:spcBef>
                <a:spcPts val="0"/>
              </a:spcBef>
              <a:spcAft>
                <a:spcPts val="0"/>
              </a:spcAft>
            </a:pPr>
            <a:r>
              <a:rPr lang="en-US" sz="1200" dirty="0">
                <a:effectLst/>
                <a:latin typeface="Calibri" panose="020F0502020204030204" pitchFamily="34" charset="0"/>
                <a:ea typeface="Calibri" panose="020F0502020204030204" pitchFamily="34" charset="0"/>
                <a:cs typeface="Calibri" panose="020F0502020204030204" pitchFamily="34" charset="0"/>
              </a:rPr>
              <a:t>3. Promote Environmental Sustainability and Stewardship</a:t>
            </a:r>
            <a:endParaRPr lang="en-US" sz="1200" dirty="0">
              <a:effectLst/>
              <a:latin typeface="Calibri" panose="020F0502020204030204" pitchFamily="34" charset="0"/>
              <a:ea typeface="Calibri" panose="020F0502020204030204" pitchFamily="34" charset="0"/>
            </a:endParaRPr>
          </a:p>
          <a:p>
            <a:pPr marL="457200" marR="0" indent="-229235">
              <a:spcBef>
                <a:spcPts val="0"/>
              </a:spcBef>
              <a:spcAft>
                <a:spcPts val="0"/>
              </a:spcAft>
            </a:pPr>
            <a:r>
              <a:rPr lang="en-US" sz="1200" dirty="0">
                <a:effectLst/>
                <a:latin typeface="Calibri" panose="020F0502020204030204" pitchFamily="34" charset="0"/>
                <a:ea typeface="Calibri" panose="020F0502020204030204" pitchFamily="34" charset="0"/>
                <a:cs typeface="Calibri" panose="020F0502020204030204" pitchFamily="34" charset="0"/>
              </a:rPr>
              <a:t>4. Provide Local Union Jobs and Educational Opportunities</a:t>
            </a:r>
            <a:endParaRPr lang="en-US" sz="1200" dirty="0">
              <a:effectLst/>
              <a:latin typeface="Calibri" panose="020F0502020204030204" pitchFamily="34" charset="0"/>
              <a:ea typeface="Calibri" panose="020F0502020204030204" pitchFamily="34" charset="0"/>
            </a:endParaRPr>
          </a:p>
          <a:p>
            <a:pPr marL="457200" marR="0" indent="-229235">
              <a:spcBef>
                <a:spcPts val="0"/>
              </a:spcBef>
              <a:spcAft>
                <a:spcPts val="0"/>
              </a:spcAft>
            </a:pPr>
            <a:r>
              <a:rPr lang="en-US" sz="1200" dirty="0">
                <a:effectLst/>
                <a:latin typeface="Calibri" panose="020F0502020204030204" pitchFamily="34" charset="0"/>
                <a:ea typeface="Calibri" panose="020F0502020204030204" pitchFamily="34" charset="0"/>
                <a:cs typeface="Calibri" panose="020F0502020204030204" pitchFamily="34" charset="0"/>
              </a:rPr>
              <a:t>5. Implement DEIA Practices</a:t>
            </a:r>
            <a:endParaRPr lang="en-US" sz="1200" dirty="0">
              <a:effectLst/>
              <a:latin typeface="Calibri" panose="020F0502020204030204" pitchFamily="34" charset="0"/>
              <a:ea typeface="Calibri" panose="020F0502020204030204" pitchFamily="34" charset="0"/>
            </a:endParaRPr>
          </a:p>
          <a:p>
            <a:pPr marL="457200" marR="0" indent="-229235">
              <a:spcBef>
                <a:spcPts val="0"/>
              </a:spcBef>
              <a:spcAft>
                <a:spcPts val="0"/>
              </a:spcAft>
            </a:pPr>
            <a:r>
              <a:rPr lang="en-US" sz="1200" dirty="0">
                <a:effectLst/>
                <a:latin typeface="Calibri" panose="020F0502020204030204" pitchFamily="34" charset="0"/>
                <a:ea typeface="Calibri" panose="020F0502020204030204" pitchFamily="34" charset="0"/>
                <a:cs typeface="Calibri" panose="020F0502020204030204" pitchFamily="34" charset="0"/>
              </a:rPr>
              <a:t>6. Develop Additional Energy Saving Concepts</a:t>
            </a:r>
            <a:endParaRPr lang="en-US" sz="1200" dirty="0">
              <a:effectLst/>
              <a:latin typeface="Calibri" panose="020F0502020204030204" pitchFamily="34" charset="0"/>
              <a:ea typeface="Calibri" panose="020F0502020204030204" pitchFamily="34" charset="0"/>
            </a:endParaRPr>
          </a:p>
          <a:p>
            <a:pPr marL="457200" marR="0" indent="-229235">
              <a:spcBef>
                <a:spcPts val="0"/>
              </a:spcBef>
              <a:spcAft>
                <a:spcPts val="0"/>
              </a:spcAft>
            </a:pPr>
            <a:r>
              <a:rPr lang="en-US" sz="1200" dirty="0">
                <a:effectLst/>
                <a:latin typeface="Calibri" panose="020F0502020204030204" pitchFamily="34" charset="0"/>
                <a:ea typeface="Calibri" panose="020F0502020204030204" pitchFamily="34" charset="0"/>
                <a:cs typeface="Calibri" panose="020F0502020204030204" pitchFamily="34" charset="0"/>
              </a:rPr>
              <a:t>7. Reduce Student Absenteeism</a:t>
            </a:r>
            <a:endParaRPr lang="en-US" sz="1200" dirty="0">
              <a:effectLst/>
              <a:latin typeface="Calibri" panose="020F0502020204030204" pitchFamily="34" charset="0"/>
              <a:ea typeface="Calibri" panose="020F0502020204030204" pitchFamily="34" charset="0"/>
            </a:endParaRPr>
          </a:p>
          <a:p>
            <a:pPr marL="457200" marR="0" indent="-229235">
              <a:spcBef>
                <a:spcPts val="0"/>
              </a:spcBef>
              <a:spcAft>
                <a:spcPts val="0"/>
              </a:spcAft>
            </a:pPr>
            <a:r>
              <a:rPr lang="en-US" sz="1200" dirty="0">
                <a:effectLst/>
                <a:latin typeface="Calibri" panose="020F0502020204030204" pitchFamily="34" charset="0"/>
                <a:ea typeface="Calibri" panose="020F0502020204030204" pitchFamily="34" charset="0"/>
                <a:cs typeface="Calibri" panose="020F0502020204030204" pitchFamily="34" charset="0"/>
              </a:rPr>
              <a:t>8. Improve Student Learning Environment and Performance</a:t>
            </a:r>
            <a:endParaRPr lang="en-US" sz="1200" dirty="0">
              <a:effectLst/>
              <a:latin typeface="Calibri" panose="020F0502020204030204" pitchFamily="34" charset="0"/>
              <a:ea typeface="Calibri" panose="020F0502020204030204" pitchFamily="34" charset="0"/>
            </a:endParaRPr>
          </a:p>
          <a:p>
            <a:pPr marL="457200" marR="0" indent="-229235">
              <a:spcBef>
                <a:spcPts val="0"/>
              </a:spcBef>
              <a:spcAft>
                <a:spcPts val="0"/>
              </a:spcAft>
            </a:pPr>
            <a:r>
              <a:rPr lang="en-US" sz="1200" dirty="0">
                <a:effectLst/>
                <a:latin typeface="Calibri" panose="020F0502020204030204" pitchFamily="34" charset="0"/>
                <a:ea typeface="Calibri" panose="020F0502020204030204" pitchFamily="34" charset="0"/>
                <a:cs typeface="Calibri" panose="020F0502020204030204" pitchFamily="34" charset="0"/>
              </a:rPr>
              <a:t>9. Attract and Retain Employees</a:t>
            </a:r>
            <a:endParaRPr lang="en-US" sz="1200" dirty="0">
              <a:effectLst/>
              <a:latin typeface="Calibri" panose="020F0502020204030204" pitchFamily="34" charset="0"/>
              <a:ea typeface="Calibri" panose="020F0502020204030204" pitchFamily="34" charset="0"/>
            </a:endParaRPr>
          </a:p>
          <a:p>
            <a:pPr marL="457200" marR="0" indent="-229235">
              <a:spcBef>
                <a:spcPts val="0"/>
              </a:spcBef>
              <a:spcAft>
                <a:spcPts val="0"/>
              </a:spcAft>
            </a:pPr>
            <a:r>
              <a:rPr lang="en-US" sz="1200" dirty="0">
                <a:effectLst/>
                <a:latin typeface="Calibri" panose="020F0502020204030204" pitchFamily="34" charset="0"/>
                <a:ea typeface="Calibri" panose="020F0502020204030204" pitchFamily="34" charset="0"/>
                <a:cs typeface="Calibri" panose="020F0502020204030204" pitchFamily="34" charset="0"/>
              </a:rPr>
              <a:t>10. Foster Community Pride</a:t>
            </a:r>
            <a:endParaRPr lang="en-US" sz="1200" dirty="0">
              <a:effectLst/>
              <a:latin typeface="Calibri" panose="020F0502020204030204" pitchFamily="34" charset="0"/>
              <a:ea typeface="Calibri" panose="020F0502020204030204" pitchFamily="34" charset="0"/>
            </a:endParaRPr>
          </a:p>
          <a:p>
            <a:pPr marL="400050" lvl="1">
              <a:spcAft>
                <a:spcPts val="1200"/>
              </a:spcAft>
            </a:pPr>
            <a:endParaRPr lang="en-US" sz="2000" b="1" dirty="0">
              <a:latin typeface="Calibri"/>
              <a:cs typeface="Calibri"/>
            </a:endParaRPr>
          </a:p>
          <a:p>
            <a:pPr marL="742950" lvl="1" indent="-342900">
              <a:spcAft>
                <a:spcPts val="1200"/>
              </a:spcAft>
              <a:buFont typeface="+mj-lt"/>
              <a:buAutoNum type="arabicPeriod"/>
            </a:pPr>
            <a:endParaRPr lang="en-US" b="1" dirty="0">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graphicFrame>
        <p:nvGraphicFramePr>
          <p:cNvPr id="4" name="Chart 3">
            <a:extLst>
              <a:ext uri="{FF2B5EF4-FFF2-40B4-BE49-F238E27FC236}">
                <a16:creationId xmlns:a16="http://schemas.microsoft.com/office/drawing/2014/main" id="{897C54AD-4237-363C-BEE4-ABEEADB11560}"/>
              </a:ext>
            </a:extLst>
          </p:cNvPr>
          <p:cNvGraphicFramePr>
            <a:graphicFrameLocks/>
          </p:cNvGraphicFramePr>
          <p:nvPr>
            <p:extLst>
              <p:ext uri="{D42A27DB-BD31-4B8C-83A1-F6EECF244321}">
                <p14:modId xmlns:p14="http://schemas.microsoft.com/office/powerpoint/2010/main" val="1873861421"/>
              </p:ext>
            </p:extLst>
          </p:nvPr>
        </p:nvGraphicFramePr>
        <p:xfrm>
          <a:off x="6888140" y="3350252"/>
          <a:ext cx="4964688" cy="330872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3.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08240B2ACD3204A936677960540755E" ma:contentTypeVersion="4" ma:contentTypeDescription="Create a new document." ma:contentTypeScope="" ma:versionID="8af1d12eab590fc99614ad42588a255e">
  <xsd:schema xmlns:xsd="http://www.w3.org/2001/XMLSchema" xmlns:xs="http://www.w3.org/2001/XMLSchema" xmlns:p="http://schemas.microsoft.com/office/2006/metadata/properties" xmlns:ns2="a41a6e86-14da-46b9-b014-322c2af3d76a" targetNamespace="http://schemas.microsoft.com/office/2006/metadata/properties" ma:root="true" ma:fieldsID="0e1411173066be888771030884ca14bc" ns2:_="">
    <xsd:import namespace="a41a6e86-14da-46b9-b014-322c2af3d76a"/>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41a6e86-14da-46b9-b014-322c2af3d76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53FE1E1-C36A-4CA4-B8D2-D0983CFC2C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41a6e86-14da-46b9-b014-322c2af3d76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B69AE2E-2094-42CE-8A9D-0DE1D9E10727}">
  <ds:schemaRefs>
    <ds:schemaRef ds:uri="http://schemas.openxmlformats.org/package/2006/metadata/core-properties"/>
    <ds:schemaRef ds:uri="http://purl.org/dc/dcmitype/"/>
    <ds:schemaRef ds:uri="http://schemas.microsoft.com/office/infopath/2007/PartnerControls"/>
    <ds:schemaRef ds:uri="http://purl.org/dc/terms/"/>
    <ds:schemaRef ds:uri="a41a6e86-14da-46b9-b014-322c2af3d76a"/>
    <ds:schemaRef ds:uri="http://schemas.microsoft.com/office/2006/metadata/properties"/>
    <ds:schemaRef ds:uri="http://schemas.microsoft.com/office/2006/documentManagement/types"/>
    <ds:schemaRef ds:uri="http://purl.org/dc/elements/1.1/"/>
    <ds:schemaRef ds:uri="http://www.w3.org/XML/1998/namespace"/>
  </ds:schemaRefs>
</ds:datastoreItem>
</file>

<file path=customXml/itemProps3.xml><?xml version="1.0" encoding="utf-8"?>
<ds:datastoreItem xmlns:ds="http://schemas.openxmlformats.org/officeDocument/2006/customXml" ds:itemID="{1E2E1340-7554-4736-A0F7-15A39BF87C3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154</TotalTime>
  <Words>371</Words>
  <Application>Microsoft Office PowerPoint</Application>
  <PresentationFormat>Widescreen</PresentationFormat>
  <Paragraphs>24</Paragraphs>
  <Slides>1</Slides>
  <Notes>1</Notes>
  <HiddenSlides>0</HiddenSlides>
  <MMClips>0</MMClips>
  <ScaleCrop>false</ScaleCrop>
  <HeadingPairs>
    <vt:vector size="8" baseType="variant">
      <vt:variant>
        <vt:lpstr>Fonts Used</vt:lpstr>
      </vt:variant>
      <vt:variant>
        <vt:i4>11</vt:i4>
      </vt:variant>
      <vt:variant>
        <vt:lpstr>Theme</vt:lpstr>
      </vt:variant>
      <vt:variant>
        <vt:i4>3</vt:i4>
      </vt:variant>
      <vt:variant>
        <vt:lpstr>Embedded OLE Servers</vt:lpstr>
      </vt:variant>
      <vt:variant>
        <vt:i4>1</vt:i4>
      </vt:variant>
      <vt:variant>
        <vt:lpstr>Slide Titles</vt:lpstr>
      </vt:variant>
      <vt:variant>
        <vt:i4>1</vt:i4>
      </vt:variant>
    </vt:vector>
  </HeadingPairs>
  <TitlesOfParts>
    <vt:vector size="16" baseType="lpstr">
      <vt:lpstr>ＭＳ Ｐゴシック</vt:lpstr>
      <vt:lpstr>Aptos</vt:lpstr>
      <vt:lpstr>Aptos Display</vt:lpstr>
      <vt:lpstr>Arial</vt:lpstr>
      <vt:lpstr>Avenir LT Std 45 Book</vt:lpstr>
      <vt:lpstr>Calibri</vt:lpstr>
      <vt:lpstr>Courier New</vt:lpstr>
      <vt:lpstr>Franklin Gothic Book</vt:lpstr>
      <vt:lpstr>Franklin Gothic Medium</vt:lpstr>
      <vt:lpstr>Segoe UI</vt:lpstr>
      <vt:lpstr>Wingdings</vt:lpstr>
      <vt:lpstr>Office Theme</vt:lpstr>
      <vt:lpstr>EERE PPT_widescreen</vt:lpstr>
      <vt:lpstr>1_EERE PPT</vt:lpstr>
      <vt:lpstr>think-cell Slide</vt:lpstr>
      <vt:lpstr>MSD Wayne Twp. Partnering with Veregy &amp; Stratelign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Gregory Stein</cp:lastModifiedBy>
  <cp:revision>11</cp:revision>
  <dcterms:created xsi:type="dcterms:W3CDTF">2021-11-15T00:59:02Z</dcterms:created>
  <dcterms:modified xsi:type="dcterms:W3CDTF">2024-06-11T19:05:58Z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0x010100108240B2ACD3204A936677960540755E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