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6" d="100"/>
          <a:sy n="86" d="100"/>
        </p:scale>
        <p:origin x="30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E4B90907-C9F2-41C2-8A2A-AD3419477F19}" type="datetimeFigureOut">
              <a:rPr lang="en-US" smtClean="0"/>
              <a:t>6/12/2024</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vmlDrawing" Target="../drawings/vmlDrawing1.vm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1.emf"/><Relationship Id="rId5" Type="http://schemas.openxmlformats.org/officeDocument/2006/relationships/oleObject" Target="../embeddings/oleObject1.bin"/><Relationship Id="rId4" Type="http://schemas.openxmlformats.org/officeDocument/2006/relationships/tags" Target="../tags/tag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4"/>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spid="_x0000_s1052" name="think-cell Slide" r:id="rId5" imgW="498" imgH="499" progId="TCLayout.ActiveDocument.1">
                  <p:embed/>
                </p:oleObj>
              </mc:Choice>
              <mc:Fallback>
                <p:oleObj name="think-cell Slide" r:id="rId5"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6"/>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smtClean="0">
                <a:solidFill>
                  <a:schemeClr val="tx1">
                    <a:lumMod val="95000"/>
                    <a:lumOff val="5000"/>
                  </a:schemeClr>
                </a:solidFill>
              </a:rPr>
              <a:t>Stoughton Public Schools - Knights</a:t>
            </a:r>
            <a:endParaRPr lang="en-US" dirty="0">
              <a:solidFill>
                <a:schemeClr val="tx1">
                  <a:lumMod val="95000"/>
                  <a:lumOff val="5000"/>
                </a:schemeClr>
              </a:solidFill>
            </a:endParaRP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167268" y="774699"/>
            <a:ext cx="6501161" cy="58379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smtClean="0">
                <a:solidFill>
                  <a:schemeClr val="accent6"/>
                </a:solidFill>
                <a:latin typeface="Calibri" panose="020F0502020204030204" pitchFamily="34" charset="0"/>
                <a:cs typeface="Calibri" panose="020F0502020204030204" pitchFamily="34" charset="0"/>
              </a:rPr>
              <a:t>Renews Americas School Prize</a:t>
            </a:r>
            <a:endParaRPr lang="en-US" sz="2000" b="1" dirty="0">
              <a:solidFill>
                <a:schemeClr val="tx1"/>
              </a:solidFill>
              <a:latin typeface="Calibri" panose="020F0502020204030204" pitchFamily="34" charset="0"/>
              <a:cs typeface="Calibri" panose="020F0502020204030204" pitchFamily="34" charset="0"/>
            </a:endParaRPr>
          </a:p>
          <a:p>
            <a:pPr marL="0" indent="0">
              <a:buNone/>
            </a:pPr>
            <a:r>
              <a:rPr lang="en-US" sz="1400" b="1" i="1" dirty="0">
                <a:latin typeface="Calibri" panose="020F0502020204030204" pitchFamily="34" charset="0"/>
                <a:cs typeface="Calibri" panose="020F0502020204030204" pitchFamily="34" charset="0"/>
              </a:rPr>
              <a:t>Description of the portfolio of Schools</a:t>
            </a:r>
            <a:r>
              <a:rPr lang="en-US" sz="1400" dirty="0">
                <a:latin typeface="Calibri" panose="020F0502020204030204" pitchFamily="34" charset="0"/>
                <a:cs typeface="Calibri" panose="020F0502020204030204" pitchFamily="34" charset="0"/>
              </a:rPr>
              <a:t> - </a:t>
            </a:r>
            <a:r>
              <a:rPr lang="en-US" sz="1400" dirty="0">
                <a:solidFill>
                  <a:schemeClr val="tx1"/>
                </a:solidFill>
                <a:latin typeface="Calibri" panose="020F0502020204030204" pitchFamily="34" charset="0"/>
                <a:cs typeface="Calibri" panose="020F0502020204030204" pitchFamily="34" charset="0"/>
              </a:rPr>
              <a:t>Stoughton Public Schools consists of eleven facilities including eight school buildings, one modular classroom facility, a stadium concession building and a maintenance building. The average age of Stoughton Schools is 59 years and it has been a challenge to keep up with the needed repairs and maintenance for these </a:t>
            </a:r>
            <a:r>
              <a:rPr lang="en-US" sz="1400" dirty="0" smtClean="0">
                <a:solidFill>
                  <a:schemeClr val="tx1"/>
                </a:solidFill>
                <a:latin typeface="Calibri" panose="020F0502020204030204" pitchFamily="34" charset="0"/>
                <a:cs typeface="Calibri" panose="020F0502020204030204" pitchFamily="34" charset="0"/>
              </a:rPr>
              <a:t>facilities</a:t>
            </a:r>
          </a:p>
          <a:p>
            <a:pPr marL="0" indent="0">
              <a:buNone/>
            </a:pPr>
            <a:r>
              <a:rPr lang="en-US" sz="1400" b="1" i="1" dirty="0" smtClean="0">
                <a:solidFill>
                  <a:schemeClr val="tx1"/>
                </a:solidFill>
                <a:latin typeface="Calibri" panose="020F0502020204030204" pitchFamily="34" charset="0"/>
                <a:cs typeface="Calibri" panose="020F0502020204030204" pitchFamily="34" charset="0"/>
              </a:rPr>
              <a:t>Project </a:t>
            </a:r>
            <a:r>
              <a:rPr lang="en-US" sz="1400" b="1" i="1" dirty="0">
                <a:solidFill>
                  <a:schemeClr val="tx1"/>
                </a:solidFill>
                <a:latin typeface="Calibri" panose="020F0502020204030204" pitchFamily="34" charset="0"/>
                <a:cs typeface="Calibri" panose="020F0502020204030204" pitchFamily="34" charset="0"/>
              </a:rPr>
              <a:t>Team </a:t>
            </a:r>
            <a:r>
              <a:rPr lang="en-US" sz="1400" dirty="0">
                <a:solidFill>
                  <a:schemeClr val="tx1"/>
                </a:solidFill>
                <a:latin typeface="Calibri" panose="020F0502020204030204" pitchFamily="34" charset="0"/>
                <a:cs typeface="Calibri" panose="020F0502020204030204" pitchFamily="34" charset="0"/>
              </a:rPr>
              <a:t>- The uniquely qualified thirteen member project team is made up of </a:t>
            </a:r>
            <a:endParaRPr lang="en-US" sz="1400" dirty="0" smtClean="0">
              <a:solidFill>
                <a:schemeClr val="tx1"/>
              </a:solidFill>
              <a:latin typeface="Calibri" panose="020F0502020204030204" pitchFamily="34" charset="0"/>
              <a:cs typeface="Calibri" panose="020F0502020204030204" pitchFamily="34" charset="0"/>
            </a:endParaRPr>
          </a:p>
          <a:p>
            <a:pPr>
              <a:spcBef>
                <a:spcPts val="0"/>
              </a:spcBef>
            </a:pPr>
            <a:r>
              <a:rPr lang="en-US" sz="1400" dirty="0" smtClean="0">
                <a:solidFill>
                  <a:schemeClr val="tx1"/>
                </a:solidFill>
                <a:latin typeface="Calibri" panose="020F0502020204030204" pitchFamily="34" charset="0"/>
                <a:cs typeface="Calibri" panose="020F0502020204030204" pitchFamily="34" charset="0"/>
              </a:rPr>
              <a:t>Stoughton Public Schools Superintendent, Assistant </a:t>
            </a:r>
            <a:r>
              <a:rPr lang="en-US" sz="1400" dirty="0">
                <a:solidFill>
                  <a:schemeClr val="tx1"/>
                </a:solidFill>
                <a:latin typeface="Calibri" panose="020F0502020204030204" pitchFamily="34" charset="0"/>
                <a:cs typeface="Calibri" panose="020F0502020204030204" pitchFamily="34" charset="0"/>
              </a:rPr>
              <a:t>Superintendent Curriculum </a:t>
            </a:r>
            <a:r>
              <a:rPr lang="en-US" sz="1400" dirty="0" smtClean="0">
                <a:solidFill>
                  <a:schemeClr val="tx1"/>
                </a:solidFill>
                <a:latin typeface="Calibri" panose="020F0502020204030204" pitchFamily="34" charset="0"/>
                <a:cs typeface="Calibri" panose="020F0502020204030204" pitchFamily="34" charset="0"/>
              </a:rPr>
              <a:t>&amp; Instruction, Assistant Superintendent Finance &amp; Operations, Facilities Directors</a:t>
            </a:r>
          </a:p>
          <a:p>
            <a:pPr>
              <a:spcBef>
                <a:spcPts val="0"/>
              </a:spcBef>
            </a:pPr>
            <a:r>
              <a:rPr lang="en-US" sz="1400" dirty="0" smtClean="0">
                <a:solidFill>
                  <a:schemeClr val="tx1"/>
                </a:solidFill>
                <a:latin typeface="Calibri" panose="020F0502020204030204" pitchFamily="34" charset="0"/>
                <a:cs typeface="Calibri" panose="020F0502020204030204" pitchFamily="34" charset="0"/>
              </a:rPr>
              <a:t>Town </a:t>
            </a:r>
            <a:r>
              <a:rPr lang="en-US" sz="1400" dirty="0">
                <a:solidFill>
                  <a:schemeClr val="tx1"/>
                </a:solidFill>
                <a:latin typeface="Calibri" panose="020F0502020204030204" pitchFamily="34" charset="0"/>
                <a:cs typeface="Calibri" panose="020F0502020204030204" pitchFamily="34" charset="0"/>
              </a:rPr>
              <a:t>Procurement </a:t>
            </a:r>
            <a:r>
              <a:rPr lang="en-US" sz="1400" dirty="0" smtClean="0">
                <a:solidFill>
                  <a:schemeClr val="tx1"/>
                </a:solidFill>
                <a:latin typeface="Calibri" panose="020F0502020204030204" pitchFamily="34" charset="0"/>
                <a:cs typeface="Calibri" panose="020F0502020204030204" pitchFamily="34" charset="0"/>
              </a:rPr>
              <a:t>Officer</a:t>
            </a:r>
          </a:p>
          <a:p>
            <a:pPr>
              <a:spcBef>
                <a:spcPts val="0"/>
              </a:spcBef>
            </a:pPr>
            <a:r>
              <a:rPr lang="en-US" sz="1400" dirty="0" smtClean="0">
                <a:solidFill>
                  <a:schemeClr val="tx1"/>
                </a:solidFill>
                <a:latin typeface="Calibri" panose="020F0502020204030204" pitchFamily="34" charset="0"/>
                <a:cs typeface="Calibri" panose="020F0502020204030204" pitchFamily="34" charset="0"/>
              </a:rPr>
              <a:t>Chairs </a:t>
            </a:r>
            <a:r>
              <a:rPr lang="en-US" sz="1400" dirty="0">
                <a:solidFill>
                  <a:schemeClr val="tx1"/>
                </a:solidFill>
                <a:latin typeface="Calibri" panose="020F0502020204030204" pitchFamily="34" charset="0"/>
                <a:cs typeface="Calibri" panose="020F0502020204030204" pitchFamily="34" charset="0"/>
              </a:rPr>
              <a:t>from </a:t>
            </a:r>
            <a:r>
              <a:rPr lang="en-US" sz="1400" dirty="0" smtClean="0">
                <a:solidFill>
                  <a:schemeClr val="tx1"/>
                </a:solidFill>
                <a:latin typeface="Calibri" panose="020F0502020204030204" pitchFamily="34" charset="0"/>
                <a:cs typeface="Calibri" panose="020F0502020204030204" pitchFamily="34" charset="0"/>
              </a:rPr>
              <a:t>Energy &amp; </a:t>
            </a:r>
            <a:r>
              <a:rPr lang="en-US" sz="1400" dirty="0">
                <a:solidFill>
                  <a:schemeClr val="tx1"/>
                </a:solidFill>
                <a:latin typeface="Calibri" panose="020F0502020204030204" pitchFamily="34" charset="0"/>
                <a:cs typeface="Calibri" panose="020F0502020204030204" pitchFamily="34" charset="0"/>
              </a:rPr>
              <a:t>Sustainability </a:t>
            </a:r>
            <a:r>
              <a:rPr lang="en-US" sz="1400" dirty="0" smtClean="0">
                <a:solidFill>
                  <a:schemeClr val="tx1"/>
                </a:solidFill>
                <a:latin typeface="Calibri" panose="020F0502020204030204" pitchFamily="34" charset="0"/>
                <a:cs typeface="Calibri" panose="020F0502020204030204" pitchFamily="34" charset="0"/>
              </a:rPr>
              <a:t>and Climate </a:t>
            </a:r>
            <a:r>
              <a:rPr lang="en-US" sz="1400" dirty="0">
                <a:solidFill>
                  <a:schemeClr val="tx1"/>
                </a:solidFill>
                <a:latin typeface="Calibri" panose="020F0502020204030204" pitchFamily="34" charset="0"/>
                <a:cs typeface="Calibri" panose="020F0502020204030204" pitchFamily="34" charset="0"/>
              </a:rPr>
              <a:t>Action Plan </a:t>
            </a:r>
            <a:r>
              <a:rPr lang="en-US" sz="1400" dirty="0" smtClean="0">
                <a:solidFill>
                  <a:schemeClr val="tx1"/>
                </a:solidFill>
                <a:latin typeface="Calibri" panose="020F0502020204030204" pitchFamily="34" charset="0"/>
                <a:cs typeface="Calibri" panose="020F0502020204030204" pitchFamily="34" charset="0"/>
              </a:rPr>
              <a:t>Committees</a:t>
            </a:r>
            <a:r>
              <a:rPr lang="en-US" sz="1400" dirty="0">
                <a:solidFill>
                  <a:schemeClr val="tx1"/>
                </a:solidFill>
                <a:latin typeface="Calibri" panose="020F0502020204030204" pitchFamily="34" charset="0"/>
                <a:cs typeface="Calibri" panose="020F0502020204030204" pitchFamily="34" charset="0"/>
              </a:rPr>
              <a:t>  </a:t>
            </a:r>
            <a:endParaRPr lang="en-US" sz="1400" dirty="0" smtClean="0">
              <a:solidFill>
                <a:schemeClr val="tx1"/>
              </a:solidFill>
              <a:latin typeface="Calibri" panose="020F0502020204030204" pitchFamily="34" charset="0"/>
              <a:cs typeface="Calibri" panose="020F0502020204030204" pitchFamily="34" charset="0"/>
            </a:endParaRPr>
          </a:p>
          <a:p>
            <a:pPr>
              <a:spcBef>
                <a:spcPts val="0"/>
              </a:spcBef>
            </a:pPr>
            <a:r>
              <a:rPr lang="en-US" sz="1400" dirty="0" smtClean="0">
                <a:solidFill>
                  <a:schemeClr val="tx1"/>
                </a:solidFill>
                <a:latin typeface="Calibri" panose="020F0502020204030204" pitchFamily="34" charset="0"/>
                <a:cs typeface="Calibri" panose="020F0502020204030204" pitchFamily="34" charset="0"/>
              </a:rPr>
              <a:t>Town/Schools </a:t>
            </a:r>
            <a:r>
              <a:rPr lang="en-US" sz="1400" dirty="0">
                <a:solidFill>
                  <a:schemeClr val="tx1"/>
                </a:solidFill>
                <a:latin typeface="Calibri" panose="020F0502020204030204" pitchFamily="34" charset="0"/>
                <a:cs typeface="Calibri" panose="020F0502020204030204" pitchFamily="34" charset="0"/>
              </a:rPr>
              <a:t>Energy </a:t>
            </a:r>
            <a:r>
              <a:rPr lang="en-US" sz="1400" dirty="0" smtClean="0">
                <a:solidFill>
                  <a:schemeClr val="tx1"/>
                </a:solidFill>
                <a:latin typeface="Calibri" panose="020F0502020204030204" pitchFamily="34" charset="0"/>
                <a:cs typeface="Calibri" panose="020F0502020204030204" pitchFamily="34" charset="0"/>
              </a:rPr>
              <a:t>Consultant/Manager </a:t>
            </a:r>
          </a:p>
          <a:p>
            <a:pPr>
              <a:spcBef>
                <a:spcPts val="0"/>
              </a:spcBef>
            </a:pPr>
            <a:r>
              <a:rPr lang="en-US" sz="1400" dirty="0">
                <a:solidFill>
                  <a:schemeClr val="tx1"/>
                </a:solidFill>
                <a:latin typeface="Calibri" panose="020F0502020204030204" pitchFamily="34" charset="0"/>
                <a:cs typeface="Calibri" panose="020F0502020204030204" pitchFamily="34" charset="0"/>
              </a:rPr>
              <a:t>S</a:t>
            </a:r>
            <a:r>
              <a:rPr lang="en-US" sz="1400" dirty="0" smtClean="0">
                <a:solidFill>
                  <a:schemeClr val="tx1"/>
                </a:solidFill>
                <a:latin typeface="Calibri" panose="020F0502020204030204" pitchFamily="34" charset="0"/>
                <a:cs typeface="Calibri" panose="020F0502020204030204" pitchFamily="34" charset="0"/>
              </a:rPr>
              <a:t>trategic </a:t>
            </a:r>
            <a:r>
              <a:rPr lang="en-US" sz="1400">
                <a:solidFill>
                  <a:schemeClr val="tx1"/>
                </a:solidFill>
                <a:latin typeface="Calibri" panose="020F0502020204030204" pitchFamily="34" charset="0"/>
                <a:cs typeface="Calibri" panose="020F0502020204030204" pitchFamily="34" charset="0"/>
              </a:rPr>
              <a:t>partnerships </a:t>
            </a:r>
            <a:r>
              <a:rPr lang="en-US" sz="1400" smtClean="0">
                <a:solidFill>
                  <a:schemeClr val="tx1"/>
                </a:solidFill>
                <a:latin typeface="Calibri" panose="020F0502020204030204" pitchFamily="34" charset="0"/>
                <a:cs typeface="Calibri" panose="020F0502020204030204" pitchFamily="34" charset="0"/>
              </a:rPr>
              <a:t>with </a:t>
            </a:r>
            <a:endParaRPr lang="en-US" sz="1400" dirty="0" smtClean="0">
              <a:solidFill>
                <a:schemeClr val="tx1"/>
              </a:solidFill>
              <a:latin typeface="Calibri" panose="020F0502020204030204" pitchFamily="34" charset="0"/>
              <a:cs typeface="Calibri" panose="020F0502020204030204" pitchFamily="34" charset="0"/>
            </a:endParaRPr>
          </a:p>
          <a:p>
            <a:pPr lvl="1">
              <a:spcBef>
                <a:spcPts val="0"/>
              </a:spcBef>
            </a:pPr>
            <a:r>
              <a:rPr lang="en-US" sz="1400" dirty="0" smtClean="0">
                <a:solidFill>
                  <a:schemeClr val="tx1"/>
                </a:solidFill>
                <a:latin typeface="Calibri" panose="020F0502020204030204" pitchFamily="34" charset="0"/>
                <a:cs typeface="Calibri" panose="020F0502020204030204" pitchFamily="34" charset="0"/>
              </a:rPr>
              <a:t>National </a:t>
            </a:r>
            <a:r>
              <a:rPr lang="en-US" sz="1400" dirty="0">
                <a:solidFill>
                  <a:schemeClr val="tx1"/>
                </a:solidFill>
                <a:latin typeface="Calibri" panose="020F0502020204030204" pitchFamily="34" charset="0"/>
                <a:cs typeface="Calibri" panose="020F0502020204030204" pitchFamily="34" charset="0"/>
              </a:rPr>
              <a:t>Grid, </a:t>
            </a:r>
            <a:r>
              <a:rPr lang="en-US" sz="1400" dirty="0" err="1">
                <a:solidFill>
                  <a:schemeClr val="tx1"/>
                </a:solidFill>
                <a:latin typeface="Calibri" panose="020F0502020204030204" pitchFamily="34" charset="0"/>
                <a:cs typeface="Calibri" panose="020F0502020204030204" pitchFamily="34" charset="0"/>
              </a:rPr>
              <a:t>Eversource</a:t>
            </a:r>
            <a:r>
              <a:rPr lang="en-US" sz="1400" dirty="0">
                <a:solidFill>
                  <a:schemeClr val="tx1"/>
                </a:solidFill>
                <a:latin typeface="Calibri" panose="020F0502020204030204" pitchFamily="34" charset="0"/>
                <a:cs typeface="Calibri" panose="020F0502020204030204" pitchFamily="34" charset="0"/>
              </a:rPr>
              <a:t>, </a:t>
            </a:r>
            <a:r>
              <a:rPr lang="en-US" sz="1400" dirty="0" smtClean="0">
                <a:solidFill>
                  <a:schemeClr val="tx1"/>
                </a:solidFill>
                <a:latin typeface="Calibri" panose="020F0502020204030204" pitchFamily="34" charset="0"/>
                <a:cs typeface="Calibri" panose="020F0502020204030204" pitchFamily="34" charset="0"/>
              </a:rPr>
              <a:t>Mass</a:t>
            </a:r>
            <a:r>
              <a:rPr lang="en-US" sz="1400" dirty="0">
                <a:solidFill>
                  <a:schemeClr val="tx1"/>
                </a:solidFill>
                <a:latin typeface="Calibri" panose="020F0502020204030204" pitchFamily="34" charset="0"/>
                <a:cs typeface="Calibri" panose="020F0502020204030204" pitchFamily="34" charset="0"/>
              </a:rPr>
              <a:t> </a:t>
            </a:r>
            <a:r>
              <a:rPr lang="en-US" sz="1400" dirty="0" err="1">
                <a:solidFill>
                  <a:schemeClr val="tx1"/>
                </a:solidFill>
                <a:latin typeface="Calibri" panose="020F0502020204030204" pitchFamily="34" charset="0"/>
                <a:cs typeface="Calibri" panose="020F0502020204030204" pitchFamily="34" charset="0"/>
              </a:rPr>
              <a:t>Dept</a:t>
            </a:r>
            <a:r>
              <a:rPr lang="en-US" sz="1400" dirty="0">
                <a:solidFill>
                  <a:schemeClr val="tx1"/>
                </a:solidFill>
                <a:latin typeface="Calibri" panose="020F0502020204030204" pitchFamily="34" charset="0"/>
                <a:cs typeface="Calibri" panose="020F0502020204030204" pitchFamily="34" charset="0"/>
              </a:rPr>
              <a:t> of Energy </a:t>
            </a:r>
            <a:r>
              <a:rPr lang="en-US" sz="1400" dirty="0" smtClean="0">
                <a:solidFill>
                  <a:schemeClr val="tx1"/>
                </a:solidFill>
                <a:latin typeface="Calibri" panose="020F0502020204030204" pitchFamily="34" charset="0"/>
                <a:cs typeface="Calibri" panose="020F0502020204030204" pitchFamily="34" charset="0"/>
              </a:rPr>
              <a:t>Resources &amp; B2Q Associates.</a:t>
            </a:r>
            <a:endParaRPr lang="en-US" sz="1400" dirty="0">
              <a:solidFill>
                <a:schemeClr val="tx1"/>
              </a:solidFill>
              <a:latin typeface="Calibri" panose="020F0502020204030204" pitchFamily="34" charset="0"/>
              <a:cs typeface="Calibri" panose="020F0502020204030204" pitchFamily="34" charset="0"/>
            </a:endParaRPr>
          </a:p>
          <a:p>
            <a:pPr marL="0" indent="0">
              <a:buNone/>
            </a:pPr>
            <a:r>
              <a:rPr lang="en-US" sz="1400" b="1" i="1" dirty="0" smtClean="0">
                <a:solidFill>
                  <a:schemeClr val="tx1"/>
                </a:solidFill>
                <a:latin typeface="Calibri" panose="020F0502020204030204" pitchFamily="34" charset="0"/>
                <a:cs typeface="Calibri" panose="020F0502020204030204" pitchFamily="34" charset="0"/>
              </a:rPr>
              <a:t>Summary </a:t>
            </a:r>
            <a:r>
              <a:rPr lang="en-US" sz="1400" b="1" i="1" dirty="0">
                <a:solidFill>
                  <a:schemeClr val="tx1"/>
                </a:solidFill>
                <a:latin typeface="Calibri" panose="020F0502020204030204" pitchFamily="34" charset="0"/>
                <a:cs typeface="Calibri" panose="020F0502020204030204" pitchFamily="34" charset="0"/>
              </a:rPr>
              <a:t>of Need (Community, Facility)</a:t>
            </a:r>
            <a:endParaRPr lang="en-US" sz="1400" i="1" dirty="0">
              <a:solidFill>
                <a:schemeClr val="tx1"/>
              </a:solidFill>
              <a:latin typeface="Calibri" panose="020F0502020204030204" pitchFamily="34" charset="0"/>
              <a:cs typeface="Calibri" panose="020F0502020204030204" pitchFamily="34" charset="0"/>
            </a:endParaRPr>
          </a:p>
          <a:p>
            <a:pPr marL="400050" lvl="1" indent="0">
              <a:spcBef>
                <a:spcPts val="0"/>
              </a:spcBef>
              <a:spcAft>
                <a:spcPts val="0"/>
              </a:spcAft>
              <a:buNone/>
            </a:pPr>
            <a:r>
              <a:rPr lang="en-US" sz="1400" dirty="0">
                <a:solidFill>
                  <a:schemeClr val="tx1"/>
                </a:solidFill>
                <a:latin typeface="Calibri" panose="020F0502020204030204" pitchFamily="34" charset="0"/>
                <a:ea typeface="Calibri" panose="020F0502020204030204" pitchFamily="34" charset="0"/>
                <a:cs typeface="Calibri" panose="020F0502020204030204" pitchFamily="34" charset="0"/>
              </a:rPr>
              <a:t>Stoughton Public Schools administration has worked hard to maintain their facilities and </a:t>
            </a:r>
            <a:r>
              <a:rPr lang="en-US" sz="1400" dirty="0" smtClean="0">
                <a:solidFill>
                  <a:schemeClr val="tx1"/>
                </a:solidFill>
                <a:latin typeface="Calibri" panose="020F0502020204030204" pitchFamily="34" charset="0"/>
                <a:ea typeface="Calibri" panose="020F0502020204030204" pitchFamily="34" charset="0"/>
                <a:cs typeface="Calibri" panose="020F0502020204030204" pitchFamily="34" charset="0"/>
              </a:rPr>
              <a:t>update them </a:t>
            </a:r>
            <a:r>
              <a:rPr lang="en-US" sz="1400" dirty="0">
                <a:solidFill>
                  <a:schemeClr val="tx1"/>
                </a:solidFill>
                <a:latin typeface="Calibri" panose="020F0502020204030204" pitchFamily="34" charset="0"/>
                <a:ea typeface="Calibri" panose="020F0502020204030204" pitchFamily="34" charset="0"/>
                <a:cs typeface="Calibri" panose="020F0502020204030204" pitchFamily="34" charset="0"/>
              </a:rPr>
              <a:t>with respect to energy efficiency. The time has come to plan for the elimination of </a:t>
            </a:r>
            <a:r>
              <a:rPr lang="en-US" sz="1400" dirty="0" smtClean="0">
                <a:solidFill>
                  <a:schemeClr val="tx1"/>
                </a:solidFill>
                <a:latin typeface="Calibri" panose="020F0502020204030204" pitchFamily="34" charset="0"/>
                <a:ea typeface="Calibri" panose="020F0502020204030204" pitchFamily="34" charset="0"/>
                <a:cs typeface="Calibri" panose="020F0502020204030204" pitchFamily="34" charset="0"/>
              </a:rPr>
              <a:t>fossil fuels </a:t>
            </a:r>
            <a:r>
              <a:rPr lang="en-US" sz="1400" dirty="0">
                <a:solidFill>
                  <a:schemeClr val="tx1"/>
                </a:solidFill>
                <a:latin typeface="Calibri" panose="020F0502020204030204" pitchFamily="34" charset="0"/>
                <a:ea typeface="Calibri" panose="020F0502020204030204" pitchFamily="34" charset="0"/>
                <a:cs typeface="Calibri" panose="020F0502020204030204" pitchFamily="34" charset="0"/>
              </a:rPr>
              <a:t>for these schools and to develop a strategic electrification plan for these buildings. </a:t>
            </a:r>
            <a:r>
              <a:rPr lang="en-US" sz="1400" dirty="0" smtClean="0">
                <a:solidFill>
                  <a:schemeClr val="tx1"/>
                </a:solidFill>
                <a:latin typeface="Calibri" panose="020F0502020204030204" pitchFamily="34" charset="0"/>
                <a:ea typeface="Calibri" panose="020F0502020204030204" pitchFamily="34" charset="0"/>
                <a:cs typeface="Calibri" panose="020F0502020204030204" pitchFamily="34" charset="0"/>
              </a:rPr>
              <a:t>This need </a:t>
            </a:r>
            <a:r>
              <a:rPr lang="en-US" sz="1400" dirty="0">
                <a:solidFill>
                  <a:schemeClr val="tx1"/>
                </a:solidFill>
                <a:latin typeface="Calibri" panose="020F0502020204030204" pitchFamily="34" charset="0"/>
                <a:ea typeface="Calibri" panose="020F0502020204030204" pitchFamily="34" charset="0"/>
                <a:cs typeface="Calibri" panose="020F0502020204030204" pitchFamily="34" charset="0"/>
              </a:rPr>
              <a:t>is complex and requires significant resources including technical resources, </a:t>
            </a:r>
            <a:r>
              <a:rPr lang="en-US" sz="1400" dirty="0" smtClean="0">
                <a:solidFill>
                  <a:schemeClr val="tx1"/>
                </a:solidFill>
                <a:latin typeface="Calibri" panose="020F0502020204030204" pitchFamily="34" charset="0"/>
                <a:ea typeface="Calibri" panose="020F0502020204030204" pitchFamily="34" charset="0"/>
                <a:cs typeface="Calibri" panose="020F0502020204030204" pitchFamily="34" charset="0"/>
              </a:rPr>
              <a:t>financial resources </a:t>
            </a:r>
            <a:r>
              <a:rPr lang="en-US" sz="1400" dirty="0">
                <a:solidFill>
                  <a:schemeClr val="tx1"/>
                </a:solidFill>
                <a:latin typeface="Calibri" panose="020F0502020204030204" pitchFamily="34" charset="0"/>
                <a:ea typeface="Calibri" panose="020F0502020204030204" pitchFamily="34" charset="0"/>
                <a:cs typeface="Calibri" panose="020F0502020204030204" pitchFamily="34" charset="0"/>
              </a:rPr>
              <a:t>and administrative resources which are not currently available. Stoughton is</a:t>
            </a:r>
          </a:p>
          <a:p>
            <a:pPr marL="400050" lvl="1" indent="0">
              <a:spcBef>
                <a:spcPts val="0"/>
              </a:spcBef>
              <a:spcAft>
                <a:spcPts val="0"/>
              </a:spcAft>
              <a:buNone/>
            </a:pPr>
            <a:r>
              <a:rPr lang="en-US" sz="1400" dirty="0">
                <a:solidFill>
                  <a:schemeClr val="tx1"/>
                </a:solidFill>
                <a:latin typeface="Calibri" panose="020F0502020204030204" pitchFamily="34" charset="0"/>
                <a:ea typeface="Calibri" panose="020F0502020204030204" pitchFamily="34" charset="0"/>
                <a:cs typeface="Calibri" panose="020F0502020204030204" pitchFamily="34" charset="0"/>
              </a:rPr>
              <a:t>significantly represented by Environmental Justice communities that are part of the town </a:t>
            </a:r>
            <a:r>
              <a:rPr lang="en-US" sz="1400" dirty="0" smtClean="0">
                <a:solidFill>
                  <a:schemeClr val="tx1"/>
                </a:solidFill>
                <a:latin typeface="Calibri" panose="020F0502020204030204" pitchFamily="34" charset="0"/>
                <a:ea typeface="Calibri" panose="020F0502020204030204" pitchFamily="34" charset="0"/>
                <a:cs typeface="Calibri" panose="020F0502020204030204" pitchFamily="34" charset="0"/>
              </a:rPr>
              <a:t>and financial </a:t>
            </a:r>
            <a:r>
              <a:rPr lang="en-US" sz="1400" dirty="0">
                <a:solidFill>
                  <a:schemeClr val="tx1"/>
                </a:solidFill>
                <a:latin typeface="Calibri" panose="020F0502020204030204" pitchFamily="34" charset="0"/>
                <a:ea typeface="Calibri" panose="020F0502020204030204" pitchFamily="34" charset="0"/>
                <a:cs typeface="Calibri" panose="020F0502020204030204" pitchFamily="34" charset="0"/>
              </a:rPr>
              <a:t>resources are severely limited. The team is excited to participate in this </a:t>
            </a:r>
            <a:r>
              <a:rPr lang="en-US" sz="1400" dirty="0" smtClean="0">
                <a:solidFill>
                  <a:schemeClr val="tx1"/>
                </a:solidFill>
                <a:latin typeface="Calibri" panose="020F0502020204030204" pitchFamily="34" charset="0"/>
                <a:ea typeface="Calibri" panose="020F0502020204030204" pitchFamily="34" charset="0"/>
                <a:cs typeface="Calibri" panose="020F0502020204030204" pitchFamily="34" charset="0"/>
              </a:rPr>
              <a:t>grant opportunity </a:t>
            </a:r>
            <a:r>
              <a:rPr lang="en-US" sz="1400" dirty="0">
                <a:solidFill>
                  <a:schemeClr val="tx1"/>
                </a:solidFill>
                <a:latin typeface="Calibri" panose="020F0502020204030204" pitchFamily="34" charset="0"/>
                <a:ea typeface="Calibri" panose="020F0502020204030204" pitchFamily="34" charset="0"/>
                <a:cs typeface="Calibri" panose="020F0502020204030204" pitchFamily="34" charset="0"/>
              </a:rPr>
              <a:t>to help provide some of these resources to move this effort forward.</a:t>
            </a:r>
            <a:endParaRPr lang="en-US" sz="14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779940" y="924540"/>
            <a:ext cx="5333743" cy="5693866"/>
          </a:xfrm>
          <a:prstGeom prst="rect">
            <a:avLst/>
          </a:prstGeom>
          <a:noFill/>
        </p:spPr>
        <p:txBody>
          <a:bodyPr wrap="square" lIns="91440" tIns="45720" rIns="91440" bIns="45720" anchor="t">
            <a:spAutoFit/>
          </a:bodyPr>
          <a:lstStyle/>
          <a:p>
            <a:endParaRPr lang="en-US" sz="1400" b="1" i="1" dirty="0" smtClean="0">
              <a:latin typeface="Calibri" panose="020F0502020204030204" pitchFamily="34" charset="0"/>
              <a:cs typeface="Calibri" panose="020F0502020204030204" pitchFamily="34" charset="0"/>
            </a:endParaRPr>
          </a:p>
          <a:p>
            <a:endParaRPr lang="en-US" sz="1400" b="1" i="1" dirty="0">
              <a:latin typeface="Calibri" panose="020F0502020204030204" pitchFamily="34" charset="0"/>
              <a:cs typeface="Calibri" panose="020F0502020204030204" pitchFamily="34" charset="0"/>
            </a:endParaRPr>
          </a:p>
          <a:p>
            <a:r>
              <a:rPr lang="en-US" sz="1400" b="1" i="1" dirty="0" smtClean="0">
                <a:latin typeface="Calibri" panose="020F0502020204030204" pitchFamily="34" charset="0"/>
                <a:cs typeface="Calibri" panose="020F0502020204030204" pitchFamily="34" charset="0"/>
              </a:rPr>
              <a:t>Project Goals - </a:t>
            </a:r>
            <a:r>
              <a:rPr lang="en-US" sz="1400" dirty="0" smtClean="0">
                <a:latin typeface="Calibri" panose="020F0502020204030204" pitchFamily="34" charset="0"/>
                <a:cs typeface="Calibri" panose="020F0502020204030204" pitchFamily="34" charset="0"/>
              </a:rPr>
              <a:t>Determine </a:t>
            </a:r>
            <a:r>
              <a:rPr lang="en-US" sz="1400" dirty="0">
                <a:latin typeface="Calibri" panose="020F0502020204030204" pitchFamily="34" charset="0"/>
                <a:cs typeface="Calibri" panose="020F0502020204030204" pitchFamily="34" charset="0"/>
              </a:rPr>
              <a:t>the feasibility of retrofitting an elementary and the middle school with geothermal heat pump technology to eliminate the end-of-life hot water heating system and eliminate fossil fuels.  From there, moving to develop complete technical and economic study for the conversation of both schools to geothermal heat pump technology utilizing common geothermal wells. </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Identify economics and schedule</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Identify project challenges</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Develop long term plan to include the High School for electrification in the future. Identify all state and federal funding sources to include Renew Americas School Prize grant, federal direct pay tax credits, 1790 tax credits, </a:t>
            </a:r>
            <a:r>
              <a:rPr lang="en-US" sz="1400" dirty="0" smtClean="0">
                <a:latin typeface="Calibri" panose="020F0502020204030204" pitchFamily="34" charset="0"/>
                <a:cs typeface="Calibri" panose="020F0502020204030204" pitchFamily="34" charset="0"/>
              </a:rPr>
              <a:t>Green </a:t>
            </a:r>
            <a:r>
              <a:rPr lang="en-US" sz="1400" dirty="0">
                <a:latin typeface="Calibri" panose="020F0502020204030204" pitchFamily="34" charset="0"/>
                <a:cs typeface="Calibri" panose="020F0502020204030204" pitchFamily="34" charset="0"/>
              </a:rPr>
              <a:t>Communities </a:t>
            </a:r>
            <a:r>
              <a:rPr lang="en-US" sz="1400" dirty="0" smtClean="0">
                <a:latin typeface="Calibri" panose="020F0502020204030204" pitchFamily="34" charset="0"/>
                <a:cs typeface="Calibri" panose="020F0502020204030204" pitchFamily="34" charset="0"/>
              </a:rPr>
              <a:t>Grants</a:t>
            </a:r>
            <a:r>
              <a:rPr lang="en-US" sz="1400" dirty="0" smtClean="0"/>
              <a:t> </a:t>
            </a:r>
          </a:p>
          <a:p>
            <a:endParaRPr lang="en-US" sz="1400" i="1" dirty="0" smtClean="0">
              <a:latin typeface="Calibri Light"/>
              <a:cs typeface="Calibri Light"/>
            </a:endParaRPr>
          </a:p>
          <a:p>
            <a:pPr lvl="0"/>
            <a:r>
              <a:rPr lang="en-US" sz="1400" b="1" i="1" dirty="0" smtClean="0">
                <a:latin typeface="Calibri Light"/>
                <a:cs typeface="Calibri Light"/>
              </a:rPr>
              <a:t>Need</a:t>
            </a:r>
            <a:r>
              <a:rPr lang="en-US" sz="1400" i="1" dirty="0" smtClean="0">
                <a:latin typeface="Calibri Light"/>
                <a:cs typeface="Calibri Light"/>
              </a:rPr>
              <a:t>:</a:t>
            </a:r>
            <a:r>
              <a:rPr lang="en-US" sz="1400" i="1" dirty="0">
                <a:latin typeface="Calibri Light"/>
                <a:cs typeface="Calibri Light"/>
              </a:rPr>
              <a:t> </a:t>
            </a:r>
            <a:r>
              <a:rPr lang="en-US" sz="1400" dirty="0">
                <a:latin typeface="Calibri" panose="020F0502020204030204" pitchFamily="34" charset="0"/>
                <a:cs typeface="Calibri" panose="020F0502020204030204" pitchFamily="34" charset="0"/>
              </a:rPr>
              <a:t>Implementing a clean energy project yields a multifaceted </a:t>
            </a:r>
            <a:r>
              <a:rPr lang="en-US" sz="1400" dirty="0" smtClean="0">
                <a:latin typeface="Calibri" panose="020F0502020204030204" pitchFamily="34" charset="0"/>
                <a:cs typeface="Calibri" panose="020F0502020204030204" pitchFamily="34" charset="0"/>
              </a:rPr>
              <a:t>impact </a:t>
            </a:r>
            <a:r>
              <a:rPr lang="en-US" sz="1400" dirty="0">
                <a:latin typeface="Calibri" panose="020F0502020204030204" pitchFamily="34" charset="0"/>
                <a:cs typeface="Calibri" panose="020F0502020204030204" pitchFamily="34" charset="0"/>
              </a:rPr>
              <a:t>on students, schools, and the broader community.</a:t>
            </a:r>
          </a:p>
          <a:p>
            <a:pPr marL="285750" lvl="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Health &amp; Wellbeing – reduce exposure to </a:t>
            </a:r>
            <a:r>
              <a:rPr lang="en-US" sz="1400" dirty="0" smtClean="0">
                <a:latin typeface="Calibri" panose="020F0502020204030204" pitchFamily="34" charset="0"/>
                <a:cs typeface="Calibri" panose="020F0502020204030204" pitchFamily="34" charset="0"/>
              </a:rPr>
              <a:t>harmful </a:t>
            </a:r>
            <a:r>
              <a:rPr lang="en-US" sz="1400" dirty="0">
                <a:latin typeface="Calibri" panose="020F0502020204030204" pitchFamily="34" charset="0"/>
                <a:cs typeface="Calibri" panose="020F0502020204030204" pitchFamily="34" charset="0"/>
              </a:rPr>
              <a:t>pollutants – minimizing absenteeism – fosters a conducive learning environment</a:t>
            </a:r>
          </a:p>
          <a:p>
            <a:pPr marL="285750" lvl="0" indent="-285750">
              <a:buFont typeface="Arial" panose="020B0604020202020204" pitchFamily="34" charset="0"/>
              <a:buChar char="•"/>
            </a:pPr>
            <a:r>
              <a:rPr lang="en-US" sz="1400" dirty="0" smtClean="0">
                <a:latin typeface="Calibri" panose="020F0502020204030204" pitchFamily="34" charset="0"/>
                <a:cs typeface="Calibri" panose="020F0502020204030204" pitchFamily="34" charset="0"/>
              </a:rPr>
              <a:t>Long-term </a:t>
            </a:r>
            <a:r>
              <a:rPr lang="en-US" sz="1400" dirty="0">
                <a:latin typeface="Calibri" panose="020F0502020204030204" pitchFamily="34" charset="0"/>
                <a:cs typeface="Calibri" panose="020F0502020204030204" pitchFamily="34" charset="0"/>
              </a:rPr>
              <a:t>cost savings for schools, allowing for reallocation of funds towards educational resources</a:t>
            </a:r>
          </a:p>
          <a:p>
            <a:pPr marL="285750" lvl="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The adoption of clean energy practices sets an example for the community, promoting eco-friendly behaviors and contributing to local environmental conservation efforts</a:t>
            </a:r>
          </a:p>
          <a:p>
            <a:endParaRPr lang="en-US" sz="1400" dirty="0">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3.xml><?xml version="1.0" encoding="utf-8"?>
<ds:datastoreItem xmlns:ds="http://schemas.openxmlformats.org/officeDocument/2006/customXml" ds:itemID="{6B69AE2E-2094-42CE-8A9D-0DE1D9E10727}">
  <ds:schemaRefs>
    <ds:schemaRef ds:uri="http://www.w3.org/XML/1998/namespace"/>
    <ds:schemaRef ds:uri="http://schemas.microsoft.com/office/2006/documentManagement/types"/>
    <ds:schemaRef ds:uri="http://purl.org/dc/dcmitype/"/>
    <ds:schemaRef ds:uri="http://purl.org/dc/terms/"/>
    <ds:schemaRef ds:uri="http://schemas.openxmlformats.org/package/2006/metadata/core-properties"/>
    <ds:schemaRef ds:uri="http://schemas.microsoft.com/office/2006/metadata/properties"/>
    <ds:schemaRef ds:uri="http://purl.org/dc/elements/1.1/"/>
    <ds:schemaRef ds:uri="http://schemas.microsoft.com/office/infopath/2007/PartnerControls"/>
    <ds:schemaRef ds:uri="6515d3c9-75a5-4f7a-ba52-2913a0b31a50"/>
    <ds:schemaRef ds:uri="1c5ceac5-d2f6-499e-834f-fc1385841e5d"/>
  </ds:schemaRefs>
</ds:datastoreItem>
</file>

<file path=docProps/app.xml><?xml version="1.0" encoding="utf-8"?>
<Properties xmlns="http://schemas.openxmlformats.org/officeDocument/2006/extended-properties" xmlns:vt="http://schemas.openxmlformats.org/officeDocument/2006/docPropsVTypes">
  <Template/>
  <TotalTime>287</TotalTime>
  <Words>127</Words>
  <Application>Microsoft Office PowerPoint</Application>
  <PresentationFormat>Widescreen</PresentationFormat>
  <Paragraphs>26</Paragraphs>
  <Slides>1</Slides>
  <Notes>0</Notes>
  <HiddenSlides>0</HiddenSlides>
  <MMClips>0</MMClips>
  <ScaleCrop>false</ScaleCrop>
  <HeadingPairs>
    <vt:vector size="8" baseType="variant">
      <vt:variant>
        <vt:lpstr>Fonts Used</vt:lpstr>
      </vt:variant>
      <vt:variant>
        <vt:i4>11</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5"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ヒラギノ角ゴ Pro W3</vt:lpstr>
      <vt:lpstr>EERE PPT_widescreen</vt:lpstr>
      <vt:lpstr>1_EERE PPT</vt:lpstr>
      <vt:lpstr>think-cell Slide</vt:lpstr>
      <vt:lpstr>Stoughton Public Schools - Knights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Frances Bruttaniti</cp:lastModifiedBy>
  <cp:revision>29</cp:revision>
  <cp:lastPrinted>2024-06-05T20:05:32Z</cp:lastPrinted>
  <dcterms:created xsi:type="dcterms:W3CDTF">2021-11-15T00:59:02Z</dcterms:created>
  <dcterms:modified xsi:type="dcterms:W3CDTF">2024-06-12T16:55:29Z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