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1" r:id="rId4"/>
  </p:sldMasterIdLst>
  <p:notesMasterIdLst>
    <p:notesMasterId r:id="rId6"/>
  </p:notesMasterIdLst>
  <p:sldIdLst>
    <p:sldId id="256" r:id="rId5"/>
  </p:sldIdLst>
  <p:sldSz cx="18288000" cy="10287000"/>
  <p:notesSz cx="6858000" cy="9296400"/>
  <p:embeddedFontLst>
    <p:embeddedFont>
      <p:font typeface="Inter" panose="02000503000000020004" pitchFamily="2" charset="0"/>
      <p:regular r:id="rId7"/>
      <p:bold r:id="rId8"/>
    </p:embeddedFont>
    <p:embeddedFont>
      <p:font typeface="Inter Black" panose="02000503000000020004" pitchFamily="2" charset="0"/>
      <p:bold r:id="rId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6283" autoAdjust="0"/>
  </p:normalViewPr>
  <p:slideViewPr>
    <p:cSldViewPr>
      <p:cViewPr>
        <p:scale>
          <a:sx n="60" d="100"/>
          <a:sy n="60" d="100"/>
        </p:scale>
        <p:origin x="1374" y="58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font3.fntdata"/><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nie Brown LEED Green Associate" userId="b45313f7-74f2-4982-978b-7533d9704404" providerId="ADAL" clId="{57546508-EEDA-4DAD-9914-D9DAA8443F62}"/>
    <pc:docChg chg="modSld">
      <pc:chgData name="Lanie Brown LEED Green Associate" userId="b45313f7-74f2-4982-978b-7533d9704404" providerId="ADAL" clId="{57546508-EEDA-4DAD-9914-D9DAA8443F62}" dt="2024-06-12T16:18:31.773" v="7" actId="1037"/>
      <pc:docMkLst>
        <pc:docMk/>
      </pc:docMkLst>
      <pc:sldChg chg="modSp mod">
        <pc:chgData name="Lanie Brown LEED Green Associate" userId="b45313f7-74f2-4982-978b-7533d9704404" providerId="ADAL" clId="{57546508-EEDA-4DAD-9914-D9DAA8443F62}" dt="2024-06-12T16:18:31.773" v="7" actId="1037"/>
        <pc:sldMkLst>
          <pc:docMk/>
          <pc:sldMk cId="0" sldId="256"/>
        </pc:sldMkLst>
        <pc:spChg chg="mod">
          <ac:chgData name="Lanie Brown LEED Green Associate" userId="b45313f7-74f2-4982-978b-7533d9704404" providerId="ADAL" clId="{57546508-EEDA-4DAD-9914-D9DAA8443F62}" dt="2024-06-12T16:18:31.773" v="7" actId="1037"/>
          <ac:spMkLst>
            <pc:docMk/>
            <pc:sldMk cId="0" sldId="256"/>
            <ac:spMk id="8" creationId="{00000000-0000-0000-0000-000000000000}"/>
          </ac:spMkLst>
        </pc:spChg>
        <pc:picChg chg="mod">
          <ac:chgData name="Lanie Brown LEED Green Associate" userId="b45313f7-74f2-4982-978b-7533d9704404" providerId="ADAL" clId="{57546508-EEDA-4DAD-9914-D9DAA8443F62}" dt="2024-06-12T16:17:10.482" v="5" actId="1038"/>
          <ac:picMkLst>
            <pc:docMk/>
            <pc:sldMk cId="0" sldId="256"/>
            <ac:picMk id="13" creationId="{4CC43001-24D6-AD70-F433-B5C70E922A5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8615"/>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8615"/>
          </a:xfrm>
          <a:prstGeom prst="rect">
            <a:avLst/>
          </a:prstGeom>
        </p:spPr>
        <p:txBody>
          <a:bodyPr vert="horz" lIns="91440" tIns="45720" rIns="91440" bIns="45720" rtlCol="0"/>
          <a:lstStyle>
            <a:lvl1pPr algn="r">
              <a:defRPr sz="1200"/>
            </a:lvl1pPr>
          </a:lstStyle>
          <a:p>
            <a:fld id="{B7268E1E-0E44-426D-905E-8AD9B19D2182}" type="datetimeFigureOut">
              <a:rPr lang="cs-CZ" smtClean="0"/>
              <a:t>11.06.2024</a:t>
            </a:fld>
            <a:endParaRPr lang="cs-CZ"/>
          </a:p>
        </p:txBody>
      </p:sp>
      <p:sp>
        <p:nvSpPr>
          <p:cNvPr id="4" name="Slide Image Placeholder 3"/>
          <p:cNvSpPr>
            <a:spLocks noGrp="1" noRot="1" noChangeAspect="1"/>
          </p:cNvSpPr>
          <p:nvPr>
            <p:ph type="sldImg" idx="2"/>
          </p:nvPr>
        </p:nvSpPr>
        <p:spPr>
          <a:xfrm>
            <a:off x="2252663" y="520700"/>
            <a:ext cx="4638675" cy="2609850"/>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305386"/>
            <a:ext cx="7315200" cy="313269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610774"/>
            <a:ext cx="3962400" cy="347002"/>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610774"/>
            <a:ext cx="3962400" cy="347002"/>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8615"/>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8615"/>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52663" y="520700"/>
            <a:ext cx="4638675" cy="260985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305386"/>
            <a:ext cx="7315200" cy="3132694"/>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610774"/>
            <a:ext cx="3962400" cy="347002"/>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610774"/>
            <a:ext cx="3962400" cy="347002"/>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D292C-C2EE-F10B-A2E5-37D93B43842D}"/>
              </a:ext>
            </a:extLst>
          </p:cNvPr>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p>
        </p:txBody>
      </p:sp>
      <p:sp>
        <p:nvSpPr>
          <p:cNvPr id="3" name="Subtitle 2">
            <a:extLst>
              <a:ext uri="{FF2B5EF4-FFF2-40B4-BE49-F238E27FC236}">
                <a16:creationId xmlns:a16="http://schemas.microsoft.com/office/drawing/2014/main" id="{A25E6E74-4672-084F-E807-2413263CD5E7}"/>
              </a:ext>
            </a:extLst>
          </p:cNvPr>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p>
        </p:txBody>
      </p:sp>
      <p:sp>
        <p:nvSpPr>
          <p:cNvPr id="4" name="Date Placeholder 3">
            <a:extLst>
              <a:ext uri="{FF2B5EF4-FFF2-40B4-BE49-F238E27FC236}">
                <a16:creationId xmlns:a16="http://schemas.microsoft.com/office/drawing/2014/main" id="{FB8AB308-9678-D56F-6216-58BCAF83A4B7}"/>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5" name="Footer Placeholder 4">
            <a:extLst>
              <a:ext uri="{FF2B5EF4-FFF2-40B4-BE49-F238E27FC236}">
                <a16:creationId xmlns:a16="http://schemas.microsoft.com/office/drawing/2014/main" id="{AEAA9AFD-45A4-4CC5-C964-B8312919E1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20F08D-B363-B15B-6F96-D32627224781}"/>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47089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362F3-526E-1914-47F4-EB734E65AB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B722D46-7A35-F442-AA97-819C5BA198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CB3AC3-CA36-74A5-AF59-4F2738FBC303}"/>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5" name="Footer Placeholder 4">
            <a:extLst>
              <a:ext uri="{FF2B5EF4-FFF2-40B4-BE49-F238E27FC236}">
                <a16:creationId xmlns:a16="http://schemas.microsoft.com/office/drawing/2014/main" id="{1F3D3819-0001-1A46-9C11-0B7931D0FF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92EC1B-13B2-D8A2-8CD8-8B9D6EE2F33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78813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BC3C0-3FAC-6961-A300-D7008DE0B917}"/>
              </a:ext>
            </a:extLst>
          </p:cNvPr>
          <p:cNvSpPr>
            <a:spLocks noGrp="1"/>
          </p:cNvSpPr>
          <p:nvPr>
            <p:ph type="title"/>
          </p:nvPr>
        </p:nvSpPr>
        <p:spPr>
          <a:xfrm>
            <a:off x="1247775" y="2564608"/>
            <a:ext cx="15773400" cy="4279106"/>
          </a:xfrm>
        </p:spPr>
        <p:txBody>
          <a:bodyPr anchor="b"/>
          <a:lstStyle>
            <a:lvl1pPr>
              <a:defRPr sz="9000"/>
            </a:lvl1pPr>
          </a:lstStyle>
          <a:p>
            <a:r>
              <a:rPr lang="en-US"/>
              <a:t>Click to edit Master title style</a:t>
            </a:r>
          </a:p>
        </p:txBody>
      </p:sp>
      <p:sp>
        <p:nvSpPr>
          <p:cNvPr id="3" name="Text Placeholder 2">
            <a:extLst>
              <a:ext uri="{FF2B5EF4-FFF2-40B4-BE49-F238E27FC236}">
                <a16:creationId xmlns:a16="http://schemas.microsoft.com/office/drawing/2014/main" id="{03A5ADC3-34F4-BF8C-2273-1011AD42F53B}"/>
              </a:ext>
            </a:extLst>
          </p:cNvPr>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4DA176-9A07-1F25-2EB1-C9B2764B848D}"/>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5" name="Footer Placeholder 4">
            <a:extLst>
              <a:ext uri="{FF2B5EF4-FFF2-40B4-BE49-F238E27FC236}">
                <a16:creationId xmlns:a16="http://schemas.microsoft.com/office/drawing/2014/main" id="{89F43927-1EF4-4E74-56DB-9B9799843F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A9E233-DA8C-146D-1336-BE6FC4E8F66E}"/>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34466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AEA93-4367-266E-9FED-C31B9F3CF3B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E87B716-F6A4-544C-F98A-FED803D525EB}"/>
              </a:ext>
            </a:extLst>
          </p:cNvPr>
          <p:cNvSpPr>
            <a:spLocks noGrp="1"/>
          </p:cNvSpPr>
          <p:nvPr>
            <p:ph sz="half" idx="1"/>
          </p:nvPr>
        </p:nvSpPr>
        <p:spPr>
          <a:xfrm>
            <a:off x="1257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6D2A551-E6DB-8E08-CA0D-4391990EAD68}"/>
              </a:ext>
            </a:extLst>
          </p:cNvPr>
          <p:cNvSpPr>
            <a:spLocks noGrp="1"/>
          </p:cNvSpPr>
          <p:nvPr>
            <p:ph sz="half" idx="2"/>
          </p:nvPr>
        </p:nvSpPr>
        <p:spPr>
          <a:xfrm>
            <a:off x="9258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1CFF451-3ECF-2F01-A1CF-C762A3EC5A0C}"/>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6" name="Footer Placeholder 5">
            <a:extLst>
              <a:ext uri="{FF2B5EF4-FFF2-40B4-BE49-F238E27FC236}">
                <a16:creationId xmlns:a16="http://schemas.microsoft.com/office/drawing/2014/main" id="{29D367D9-3AF3-FFB5-8D86-52A7DD8C6B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2D07E5-1442-A80D-6E96-EDF1DC8286E7}"/>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651590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E4698-0423-8EA3-3F7A-972C37EF678A}"/>
              </a:ext>
            </a:extLst>
          </p:cNvPr>
          <p:cNvSpPr>
            <a:spLocks noGrp="1"/>
          </p:cNvSpPr>
          <p:nvPr>
            <p:ph type="title"/>
          </p:nvPr>
        </p:nvSpPr>
        <p:spPr>
          <a:xfrm>
            <a:off x="1259682" y="547688"/>
            <a:ext cx="15773400" cy="1988345"/>
          </a:xfrm>
        </p:spPr>
        <p:txBody>
          <a:bodyPr/>
          <a:lstStyle/>
          <a:p>
            <a:r>
              <a:rPr lang="en-US"/>
              <a:t>Click to edit Master title style</a:t>
            </a:r>
          </a:p>
        </p:txBody>
      </p:sp>
      <p:sp>
        <p:nvSpPr>
          <p:cNvPr id="3" name="Text Placeholder 2">
            <a:extLst>
              <a:ext uri="{FF2B5EF4-FFF2-40B4-BE49-F238E27FC236}">
                <a16:creationId xmlns:a16="http://schemas.microsoft.com/office/drawing/2014/main" id="{F59EDD6D-2BA4-E587-47ED-A1EBC470EF9D}"/>
              </a:ext>
            </a:extLst>
          </p:cNvPr>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a:extLst>
              <a:ext uri="{FF2B5EF4-FFF2-40B4-BE49-F238E27FC236}">
                <a16:creationId xmlns:a16="http://schemas.microsoft.com/office/drawing/2014/main" id="{7F7D4F65-2EB1-5D41-8109-8075719A7087}"/>
              </a:ext>
            </a:extLst>
          </p:cNvPr>
          <p:cNvSpPr>
            <a:spLocks noGrp="1"/>
          </p:cNvSpPr>
          <p:nvPr>
            <p:ph sz="half" idx="2"/>
          </p:nvPr>
        </p:nvSpPr>
        <p:spPr>
          <a:xfrm>
            <a:off x="1259683" y="3757613"/>
            <a:ext cx="7736681"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C7941C2-B635-F1C8-6F35-271E86EE6925}"/>
              </a:ext>
            </a:extLst>
          </p:cNvPr>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a:extLst>
              <a:ext uri="{FF2B5EF4-FFF2-40B4-BE49-F238E27FC236}">
                <a16:creationId xmlns:a16="http://schemas.microsoft.com/office/drawing/2014/main" id="{72A7CA62-CC39-D2AA-5835-88ED8C742A65}"/>
              </a:ext>
            </a:extLst>
          </p:cNvPr>
          <p:cNvSpPr>
            <a:spLocks noGrp="1"/>
          </p:cNvSpPr>
          <p:nvPr>
            <p:ph sz="quarter" idx="4"/>
          </p:nvPr>
        </p:nvSpPr>
        <p:spPr>
          <a:xfrm>
            <a:off x="9258300" y="3757613"/>
            <a:ext cx="7774782"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079586-C124-AA51-7805-5E6BC1ACE86C}"/>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8" name="Footer Placeholder 7">
            <a:extLst>
              <a:ext uri="{FF2B5EF4-FFF2-40B4-BE49-F238E27FC236}">
                <a16:creationId xmlns:a16="http://schemas.microsoft.com/office/drawing/2014/main" id="{6FFDB527-A23B-FE95-BF27-286DC1A275B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BB22A30-46C7-F19E-6503-B63A2C5B08DB}"/>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8937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C86F9-C6CC-3921-7B42-C31F5201C2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DE1ABB-48FA-D324-E5CB-BBA470728F9F}"/>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4" name="Footer Placeholder 3">
            <a:extLst>
              <a:ext uri="{FF2B5EF4-FFF2-40B4-BE49-F238E27FC236}">
                <a16:creationId xmlns:a16="http://schemas.microsoft.com/office/drawing/2014/main" id="{321F4279-7FC1-DE34-CC3F-39EF7FB7A1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764B0AC-CFAE-8485-B8B7-57C5BB6ECB64}"/>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02142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27C09E-189F-3C16-A98F-333B92C35993}"/>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3" name="Footer Placeholder 2">
            <a:extLst>
              <a:ext uri="{FF2B5EF4-FFF2-40B4-BE49-F238E27FC236}">
                <a16:creationId xmlns:a16="http://schemas.microsoft.com/office/drawing/2014/main" id="{CE852DFC-0EFD-D154-64FF-F115DDC4B6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BFD8787-6E8B-4BB5-424F-E21CEF083C7F}"/>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20639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067B5-F4F3-0300-A041-8F095DCB805E}"/>
              </a:ext>
            </a:extLst>
          </p:cNvPr>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Content Placeholder 2">
            <a:extLst>
              <a:ext uri="{FF2B5EF4-FFF2-40B4-BE49-F238E27FC236}">
                <a16:creationId xmlns:a16="http://schemas.microsoft.com/office/drawing/2014/main" id="{B645F63D-8D45-B7EC-3CD9-6A85C81E1D22}"/>
              </a:ext>
            </a:extLst>
          </p:cNvPr>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02E0686-84E3-644D-C036-DC9D33A0E653}"/>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a:extLst>
              <a:ext uri="{FF2B5EF4-FFF2-40B4-BE49-F238E27FC236}">
                <a16:creationId xmlns:a16="http://schemas.microsoft.com/office/drawing/2014/main" id="{575BCA58-5171-08A3-FEBC-454151905086}"/>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6" name="Footer Placeholder 5">
            <a:extLst>
              <a:ext uri="{FF2B5EF4-FFF2-40B4-BE49-F238E27FC236}">
                <a16:creationId xmlns:a16="http://schemas.microsoft.com/office/drawing/2014/main" id="{53F981BF-2F94-9EA5-5752-8046ED6F5C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B520DE-6AD8-6D10-930B-BC17C6E67E72}"/>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769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1F6E3-15AC-8996-61D0-9BE84B6858F5}"/>
              </a:ext>
            </a:extLst>
          </p:cNvPr>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Picture Placeholder 2">
            <a:extLst>
              <a:ext uri="{FF2B5EF4-FFF2-40B4-BE49-F238E27FC236}">
                <a16:creationId xmlns:a16="http://schemas.microsoft.com/office/drawing/2014/main" id="{902C31C1-B2E9-7A20-2F31-FE345A2A58FB}"/>
              </a:ext>
            </a:extLst>
          </p:cNvPr>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en-US"/>
          </a:p>
        </p:txBody>
      </p:sp>
      <p:sp>
        <p:nvSpPr>
          <p:cNvPr id="4" name="Text Placeholder 3">
            <a:extLst>
              <a:ext uri="{FF2B5EF4-FFF2-40B4-BE49-F238E27FC236}">
                <a16:creationId xmlns:a16="http://schemas.microsoft.com/office/drawing/2014/main" id="{E023EEE5-6D4E-5847-6881-F402F5CD396D}"/>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a:extLst>
              <a:ext uri="{FF2B5EF4-FFF2-40B4-BE49-F238E27FC236}">
                <a16:creationId xmlns:a16="http://schemas.microsoft.com/office/drawing/2014/main" id="{A669E70B-914A-AC7A-949F-55B5F3EF5491}"/>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6" name="Footer Placeholder 5">
            <a:extLst>
              <a:ext uri="{FF2B5EF4-FFF2-40B4-BE49-F238E27FC236}">
                <a16:creationId xmlns:a16="http://schemas.microsoft.com/office/drawing/2014/main" id="{55A4F65F-CED8-A491-BA1A-9A85E16387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55404C-AFC5-D037-4739-0297C5C30EB3}"/>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9609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92EAB-CCE7-A07D-C9B2-00DCA3FF298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C9F9B-F71A-BEB4-EDB0-404D353D89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0A8F1B-4596-BCB3-66B0-AAC728E5FF48}"/>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5" name="Footer Placeholder 4">
            <a:extLst>
              <a:ext uri="{FF2B5EF4-FFF2-40B4-BE49-F238E27FC236}">
                <a16:creationId xmlns:a16="http://schemas.microsoft.com/office/drawing/2014/main" id="{90E844CC-05C1-19F2-BE05-9E25092E33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03077F-1F55-944F-11EF-20F10F5CAF3C}"/>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28187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53961F-6ED3-1428-75BC-3D990095933F}"/>
              </a:ext>
            </a:extLst>
          </p:cNvPr>
          <p:cNvSpPr>
            <a:spLocks noGrp="1"/>
          </p:cNvSpPr>
          <p:nvPr>
            <p:ph type="title" orient="vert"/>
          </p:nvPr>
        </p:nvSpPr>
        <p:spPr>
          <a:xfrm>
            <a:off x="13087350" y="547688"/>
            <a:ext cx="3943350" cy="871775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83DC2A6-207D-DE84-E6AC-04557139E391}"/>
              </a:ext>
            </a:extLst>
          </p:cNvPr>
          <p:cNvSpPr>
            <a:spLocks noGrp="1"/>
          </p:cNvSpPr>
          <p:nvPr>
            <p:ph type="body" orient="vert" idx="1"/>
          </p:nvPr>
        </p:nvSpPr>
        <p:spPr>
          <a:xfrm>
            <a:off x="1257300" y="547688"/>
            <a:ext cx="11601450" cy="871775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97359F-02E2-18D5-94D4-7EACF026520E}"/>
              </a:ext>
            </a:extLst>
          </p:cNvPr>
          <p:cNvSpPr>
            <a:spLocks noGrp="1"/>
          </p:cNvSpPr>
          <p:nvPr>
            <p:ph type="dt" sz="half" idx="10"/>
          </p:nvPr>
        </p:nvSpPr>
        <p:spPr/>
        <p:txBody>
          <a:bodyPr/>
          <a:lstStyle/>
          <a:p>
            <a:fld id="{1D8BD707-D9CF-40AE-B4C6-C98DA3205C09}" type="datetimeFigureOut">
              <a:rPr lang="en-US" smtClean="0"/>
              <a:pPr/>
              <a:t>6/11/2024</a:t>
            </a:fld>
            <a:endParaRPr lang="en-US"/>
          </a:p>
        </p:txBody>
      </p:sp>
      <p:sp>
        <p:nvSpPr>
          <p:cNvPr id="5" name="Footer Placeholder 4">
            <a:extLst>
              <a:ext uri="{FF2B5EF4-FFF2-40B4-BE49-F238E27FC236}">
                <a16:creationId xmlns:a16="http://schemas.microsoft.com/office/drawing/2014/main" id="{C2D20099-0C71-5208-C8ED-2FFCCE7F30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86507A-3680-A44C-69D4-90E467B09694}"/>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744207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4AA7C-9CA0-922D-AFA0-70872B983A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2E3C22D-5BB9-4344-FC4F-B53B07E940FA}"/>
              </a:ext>
            </a:extLst>
          </p:cNvPr>
          <p:cNvSpPr>
            <a:spLocks noGrp="1"/>
          </p:cNvSpPr>
          <p:nvPr>
            <p:ph type="dt" sz="half" idx="10"/>
          </p:nvPr>
        </p:nvSpPr>
        <p:spPr>
          <a:xfrm>
            <a:off x="457200" y="6356350"/>
            <a:ext cx="2133600" cy="365125"/>
          </a:xfrm>
          <a:prstGeom prst="rect">
            <a:avLst/>
          </a:prstGeom>
        </p:spPr>
        <p:txBody>
          <a:bodyPr/>
          <a:lstStyle/>
          <a:p>
            <a:fld id="{1D8BD707-D9CF-40AE-B4C6-C98DA3205C09}" type="datetimeFigureOut">
              <a:rPr lang="en-US" smtClean="0"/>
              <a:pPr/>
              <a:t>6/11/2024</a:t>
            </a:fld>
            <a:endParaRPr lang="en-US"/>
          </a:p>
        </p:txBody>
      </p:sp>
      <p:sp>
        <p:nvSpPr>
          <p:cNvPr id="4" name="Footer Placeholder 3">
            <a:extLst>
              <a:ext uri="{FF2B5EF4-FFF2-40B4-BE49-F238E27FC236}">
                <a16:creationId xmlns:a16="http://schemas.microsoft.com/office/drawing/2014/main" id="{88F2D79E-FC4F-2E43-AA28-C837B83A2B55}"/>
              </a:ext>
            </a:extLst>
          </p:cNvPr>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AF8C5F4D-ED54-47A0-AA4C-7666104EABB3}"/>
              </a:ext>
            </a:extLst>
          </p:cNvPr>
          <p:cNvSpPr>
            <a:spLocks noGrp="1"/>
          </p:cNvSpPr>
          <p:nvPr>
            <p:ph type="sldNum" sz="quarter" idx="12"/>
          </p:nvPr>
        </p:nvSpPr>
        <p:spPr>
          <a:xfrm>
            <a:off x="6553200" y="6356350"/>
            <a:ext cx="2133600" cy="365125"/>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90843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3D2C1-4FE0-2002-BD64-EDF76F3554EE}"/>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CE53FAE-6646-02CB-F1A0-D8C2264B02F2}"/>
              </a:ext>
            </a:extLst>
          </p:cNvPr>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B28FD7-24EF-79E2-2D17-8E8749A3695E}"/>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50D7C7AD-FCF2-4835-B665-4C9C3BFC1BBF}" type="datetimeFigureOut">
              <a:rPr lang="en-US" smtClean="0"/>
              <a:t>6/11/2024</a:t>
            </a:fld>
            <a:endParaRPr lang="en-US"/>
          </a:p>
        </p:txBody>
      </p:sp>
      <p:sp>
        <p:nvSpPr>
          <p:cNvPr id="5" name="Footer Placeholder 4">
            <a:extLst>
              <a:ext uri="{FF2B5EF4-FFF2-40B4-BE49-F238E27FC236}">
                <a16:creationId xmlns:a16="http://schemas.microsoft.com/office/drawing/2014/main" id="{06A5B75F-66EE-B5D8-E00C-C4792B83C11D}"/>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9B23333-141E-48F1-C50D-B7CFC3F17C06}"/>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BA7A4E55-ABA0-4220-AC0F-3287024AB094}" type="slidenum">
              <a:rPr lang="en-US" smtClean="0"/>
              <a:t>‹#›</a:t>
            </a:fld>
            <a:endParaRPr lang="en-US"/>
          </a:p>
        </p:txBody>
      </p:sp>
    </p:spTree>
    <p:extLst>
      <p:ext uri="{BB962C8B-B14F-4D97-AF65-F5344CB8AC3E}">
        <p14:creationId xmlns:p14="http://schemas.microsoft.com/office/powerpoint/2010/main" val="104564958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60" r:id="rId1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508442" y="4406400"/>
            <a:ext cx="6779558" cy="5880600"/>
            <a:chOff x="0" y="0"/>
            <a:chExt cx="13458441" cy="14012333"/>
          </a:xfrm>
        </p:grpSpPr>
        <p:pic>
          <p:nvPicPr>
            <p:cNvPr id="3" name="Picture 3"/>
            <p:cNvPicPr>
              <a:picLocks noChangeAspect="1"/>
            </p:cNvPicPr>
            <p:nvPr/>
          </p:nvPicPr>
          <p:blipFill>
            <a:blip r:embed="rId3"/>
            <a:srcRect l="1879" r="1879"/>
            <a:stretch>
              <a:fillRect/>
            </a:stretch>
          </p:blipFill>
          <p:spPr>
            <a:xfrm>
              <a:off x="0" y="0"/>
              <a:ext cx="13458441" cy="14012333"/>
            </a:xfrm>
            <a:prstGeom prst="rect">
              <a:avLst/>
            </a:prstGeom>
          </p:spPr>
        </p:pic>
      </p:grpSp>
      <p:grpSp>
        <p:nvGrpSpPr>
          <p:cNvPr id="4" name="Group 4"/>
          <p:cNvGrpSpPr/>
          <p:nvPr/>
        </p:nvGrpSpPr>
        <p:grpSpPr>
          <a:xfrm>
            <a:off x="0" y="571500"/>
            <a:ext cx="11663840" cy="9715500"/>
            <a:chOff x="0" y="0"/>
            <a:chExt cx="2952550" cy="2320901"/>
          </a:xfrm>
        </p:grpSpPr>
        <p:sp>
          <p:nvSpPr>
            <p:cNvPr id="5" name="Freeform 5"/>
            <p:cNvSpPr/>
            <p:nvPr/>
          </p:nvSpPr>
          <p:spPr>
            <a:xfrm>
              <a:off x="0" y="0"/>
              <a:ext cx="2952550" cy="2320901"/>
            </a:xfrm>
            <a:custGeom>
              <a:avLst/>
              <a:gdLst/>
              <a:ahLst/>
              <a:cxnLst/>
              <a:rect l="l" t="t" r="r" b="b"/>
              <a:pathLst>
                <a:path w="2952550" h="2320901">
                  <a:moveTo>
                    <a:pt x="0" y="0"/>
                  </a:moveTo>
                  <a:lnTo>
                    <a:pt x="2952550" y="0"/>
                  </a:lnTo>
                  <a:lnTo>
                    <a:pt x="2952550" y="2320901"/>
                  </a:lnTo>
                  <a:lnTo>
                    <a:pt x="0" y="2320901"/>
                  </a:lnTo>
                  <a:close/>
                </a:path>
              </a:pathLst>
            </a:custGeom>
            <a:solidFill>
              <a:srgbClr val="E6E7E8"/>
            </a:solidFill>
          </p:spPr>
          <p:txBody>
            <a:bodyPr/>
            <a:lstStyle/>
            <a:p>
              <a:endParaRPr lang="en-US" dirty="0"/>
            </a:p>
          </p:txBody>
        </p:sp>
      </p:grpSp>
      <p:sp>
        <p:nvSpPr>
          <p:cNvPr id="7" name="TextBox 7"/>
          <p:cNvSpPr txBox="1"/>
          <p:nvPr/>
        </p:nvSpPr>
        <p:spPr>
          <a:xfrm>
            <a:off x="-148171" y="-495300"/>
            <a:ext cx="5109081" cy="1122167"/>
          </a:xfrm>
          <a:prstGeom prst="rect">
            <a:avLst/>
          </a:prstGeom>
        </p:spPr>
        <p:txBody>
          <a:bodyPr wrap="square" lIns="0" tIns="0" rIns="0" bIns="0" rtlCol="0" anchor="t">
            <a:spAutoFit/>
          </a:bodyPr>
          <a:lstStyle/>
          <a:p>
            <a:pPr algn="r">
              <a:lnSpc>
                <a:spcPts val="10365"/>
              </a:lnSpc>
            </a:pPr>
            <a:r>
              <a:rPr lang="en-US" sz="3600" dirty="0">
                <a:solidFill>
                  <a:srgbClr val="425563"/>
                </a:solidFill>
                <a:latin typeface="Inter 1 Bold"/>
              </a:rPr>
              <a:t>Jeff Co Energy Perfection</a:t>
            </a:r>
          </a:p>
        </p:txBody>
      </p:sp>
      <p:sp>
        <p:nvSpPr>
          <p:cNvPr id="8" name="TextBox 8"/>
          <p:cNvSpPr txBox="1"/>
          <p:nvPr/>
        </p:nvSpPr>
        <p:spPr>
          <a:xfrm>
            <a:off x="0" y="212098"/>
            <a:ext cx="11508153" cy="5160002"/>
          </a:xfrm>
          <a:prstGeom prst="rect">
            <a:avLst/>
          </a:prstGeom>
        </p:spPr>
        <p:txBody>
          <a:bodyPr wrap="square" lIns="0" tIns="0" rIns="0" bIns="0" rtlCol="0" anchor="t">
            <a:spAutoFit/>
          </a:bodyPr>
          <a:lstStyle/>
          <a:p>
            <a:pPr algn="r">
              <a:lnSpc>
                <a:spcPts val="10482"/>
              </a:lnSpc>
            </a:pPr>
            <a:r>
              <a:rPr lang="en-US" sz="3600" b="1" dirty="0">
                <a:solidFill>
                  <a:srgbClr val="425563"/>
                </a:solidFill>
                <a:latin typeface="Inter Black" panose="02000503000000020004" pitchFamily="2" charset="0"/>
                <a:ea typeface="Inter Black" panose="02000503000000020004" pitchFamily="2" charset="0"/>
              </a:rPr>
              <a:t>Fueling Jefferson County Innovation</a:t>
            </a:r>
          </a:p>
          <a:p>
            <a:pPr algn="r">
              <a:lnSpc>
                <a:spcPts val="10482"/>
              </a:lnSpc>
            </a:pPr>
            <a:endParaRPr lang="en-US" sz="3600" b="1" dirty="0">
              <a:solidFill>
                <a:srgbClr val="425563"/>
              </a:solidFill>
              <a:latin typeface="Inter Black" panose="02000503000000020004" pitchFamily="2" charset="0"/>
              <a:ea typeface="Inter Black" panose="02000503000000020004" pitchFamily="2" charset="0"/>
            </a:endParaRPr>
          </a:p>
          <a:p>
            <a:pPr algn="r">
              <a:lnSpc>
                <a:spcPts val="10482"/>
              </a:lnSpc>
            </a:pPr>
            <a:endParaRPr lang="en-US" sz="3600" dirty="0">
              <a:solidFill>
                <a:srgbClr val="425563"/>
              </a:solidFill>
              <a:latin typeface="Inter 2 Bold"/>
            </a:endParaRPr>
          </a:p>
          <a:p>
            <a:pPr algn="r">
              <a:lnSpc>
                <a:spcPts val="10482"/>
              </a:lnSpc>
            </a:pPr>
            <a:endParaRPr lang="en-US" sz="3600" dirty="0">
              <a:solidFill>
                <a:srgbClr val="425563"/>
              </a:solidFill>
              <a:latin typeface="Inter 2 Bold"/>
            </a:endParaRPr>
          </a:p>
        </p:txBody>
      </p:sp>
      <p:sp>
        <p:nvSpPr>
          <p:cNvPr id="9" name="TextBox 9"/>
          <p:cNvSpPr txBox="1"/>
          <p:nvPr/>
        </p:nvSpPr>
        <p:spPr>
          <a:xfrm>
            <a:off x="304801" y="4556522"/>
            <a:ext cx="11277599" cy="4739759"/>
          </a:xfrm>
          <a:prstGeom prst="rect">
            <a:avLst/>
          </a:prstGeom>
        </p:spPr>
        <p:txBody>
          <a:bodyPr wrap="square" lIns="0" tIns="0" rIns="0" bIns="0" rtlCol="0" anchor="t">
            <a:spAutoFit/>
          </a:bodyPr>
          <a:lstStyle/>
          <a:p>
            <a:pPr marL="0" marR="0">
              <a:spcBef>
                <a:spcPts val="0"/>
              </a:spcBef>
              <a:spcAft>
                <a:spcPts val="0"/>
              </a:spcAft>
            </a:pPr>
            <a:r>
              <a:rPr lang="en-US" sz="2200" b="1" dirty="0">
                <a:effectLst/>
                <a:latin typeface="Inter" panose="02000503000000020004" pitchFamily="2" charset="0"/>
                <a:ea typeface="Inter" panose="02000503000000020004" pitchFamily="2" charset="0"/>
                <a:cs typeface="Aptos" panose="020B0004020202020204" pitchFamily="34" charset="0"/>
              </a:rPr>
              <a:t>SUMMARY OF NEED:</a:t>
            </a:r>
          </a:p>
          <a:p>
            <a:pPr marL="0" marR="0">
              <a:spcBef>
                <a:spcPts val="0"/>
              </a:spcBef>
              <a:spcAft>
                <a:spcPts val="0"/>
              </a:spcAft>
            </a:pPr>
            <a:endParaRPr lang="en-US" sz="2200" dirty="0">
              <a:effectLst/>
              <a:latin typeface="Inter" panose="02000503000000020004" pitchFamily="2" charset="0"/>
              <a:ea typeface="Inter" panose="02000503000000020004" pitchFamily="2" charset="0"/>
              <a:cs typeface="Aptos" panose="020B0004020202020204" pitchFamily="34" charset="0"/>
            </a:endParaRPr>
          </a:p>
          <a:p>
            <a:pPr marL="0" marR="0">
              <a:spcBef>
                <a:spcPts val="0"/>
              </a:spcBef>
              <a:spcAft>
                <a:spcPts val="0"/>
              </a:spcAft>
            </a:pPr>
            <a:r>
              <a:rPr lang="en-US" sz="2200" dirty="0">
                <a:effectLst/>
                <a:latin typeface="Inter" panose="02000503000000020004" pitchFamily="2" charset="0"/>
                <a:ea typeface="Inter" panose="02000503000000020004" pitchFamily="2" charset="0"/>
                <a:cs typeface="Aptos" panose="020B0004020202020204" pitchFamily="34" charset="0"/>
              </a:rPr>
              <a:t>Jefferson County Schools, located in a rural community in East Tennessee, serve approximately 7,000 students across 14 buildings with an average facility age of 48.6 years. Despite some renovations, the district faces significant challenges with aging infrastructure, high deferred maintenance costs exceeding $60 million, and limited financial resources. The competition from private schools further intensifies the need for modernization to attract and retain students.</a:t>
            </a:r>
          </a:p>
          <a:p>
            <a:pPr marL="0" marR="0">
              <a:spcBef>
                <a:spcPts val="0"/>
              </a:spcBef>
              <a:spcAft>
                <a:spcPts val="0"/>
              </a:spcAft>
            </a:pPr>
            <a:endParaRPr lang="en-US" sz="2200" dirty="0">
              <a:effectLst/>
              <a:latin typeface="Inter" panose="02000503000000020004" pitchFamily="2" charset="0"/>
              <a:ea typeface="Inter" panose="02000503000000020004" pitchFamily="2" charset="0"/>
              <a:cs typeface="Aptos" panose="020B0004020202020204" pitchFamily="34" charset="0"/>
            </a:endParaRPr>
          </a:p>
          <a:p>
            <a:pPr marL="0" marR="0">
              <a:spcBef>
                <a:spcPts val="0"/>
              </a:spcBef>
              <a:spcAft>
                <a:spcPts val="0"/>
              </a:spcAft>
            </a:pPr>
            <a:r>
              <a:rPr lang="en-US" sz="2200" dirty="0">
                <a:effectLst/>
                <a:latin typeface="Inter" panose="02000503000000020004" pitchFamily="2" charset="0"/>
                <a:ea typeface="Inter" panose="02000503000000020004" pitchFamily="2" charset="0"/>
                <a:cs typeface="Aptos" panose="020B0004020202020204" pitchFamily="34" charset="0"/>
              </a:rPr>
              <a:t>These improvements will not only enhance the learning environment and operational efficiency but also reduce long-term costs and environmental impact. This grant represents a pivotal opportunity to transform the district into a model of educational excellence and sustainability, fostering a healthier, more efficient, and resilient school system for the future.</a:t>
            </a:r>
          </a:p>
        </p:txBody>
      </p:sp>
      <p:sp>
        <p:nvSpPr>
          <p:cNvPr id="10" name="TextBox 10"/>
          <p:cNvSpPr txBox="1"/>
          <p:nvPr/>
        </p:nvSpPr>
        <p:spPr>
          <a:xfrm>
            <a:off x="304801" y="1706820"/>
            <a:ext cx="11277599" cy="2369880"/>
          </a:xfrm>
          <a:prstGeom prst="rect">
            <a:avLst/>
          </a:prstGeom>
        </p:spPr>
        <p:txBody>
          <a:bodyPr wrap="square" lIns="0" tIns="0" rIns="0" bIns="0" rtlCol="0" anchor="t">
            <a:spAutoFit/>
          </a:bodyPr>
          <a:lstStyle/>
          <a:p>
            <a:pPr marL="0" marR="0">
              <a:spcBef>
                <a:spcPts val="0"/>
              </a:spcBef>
              <a:spcAft>
                <a:spcPts val="0"/>
              </a:spcAft>
            </a:pPr>
            <a:r>
              <a:rPr lang="en-US" sz="2200" b="1" dirty="0">
                <a:effectLst/>
                <a:latin typeface="Inter" panose="02000503000000020004" pitchFamily="2" charset="0"/>
                <a:ea typeface="Inter" panose="02000503000000020004" pitchFamily="2" charset="0"/>
                <a:cs typeface="Aptos" panose="020B0004020202020204" pitchFamily="34" charset="0"/>
              </a:rPr>
              <a:t>PROJECT DESCRIPTION:</a:t>
            </a:r>
          </a:p>
          <a:p>
            <a:pPr marL="0" marR="0">
              <a:spcBef>
                <a:spcPts val="0"/>
              </a:spcBef>
              <a:spcAft>
                <a:spcPts val="0"/>
              </a:spcAft>
            </a:pPr>
            <a:r>
              <a:rPr lang="en-US" sz="2200" dirty="0">
                <a:effectLst/>
                <a:latin typeface="Inter" panose="02000503000000020004" pitchFamily="2" charset="0"/>
                <a:ea typeface="Inter" panose="02000503000000020004" pitchFamily="2" charset="0"/>
                <a:cs typeface="Aptos" panose="020B0004020202020204" pitchFamily="34" charset="0"/>
              </a:rPr>
              <a:t> </a:t>
            </a:r>
          </a:p>
          <a:p>
            <a:pPr marL="0" marR="0">
              <a:spcBef>
                <a:spcPts val="0"/>
              </a:spcBef>
              <a:spcAft>
                <a:spcPts val="0"/>
              </a:spcAft>
            </a:pPr>
            <a:r>
              <a:rPr lang="en-US" sz="2200" dirty="0">
                <a:effectLst/>
                <a:latin typeface="Inter" panose="02000503000000020004" pitchFamily="2" charset="0"/>
                <a:ea typeface="Inter" panose="02000503000000020004" pitchFamily="2" charset="0"/>
                <a:cs typeface="Aptos" panose="020B0004020202020204" pitchFamily="34" charset="0"/>
              </a:rPr>
              <a:t>The "Fueling Jefferson County Innovation" project aims to modernize and enhance the energy efficiency of 12 schools in Jefferson County through upgrades to critical infrastructure systems, while exploring renewable energy and </a:t>
            </a:r>
            <a:r>
              <a:rPr lang="en-US" sz="2200" dirty="0">
                <a:latin typeface="Inter" panose="02000503000000020004" pitchFamily="2" charset="0"/>
                <a:ea typeface="Inter" panose="02000503000000020004" pitchFamily="2" charset="0"/>
                <a:cs typeface="Aptos" panose="020B0004020202020204" pitchFamily="34" charset="0"/>
              </a:rPr>
              <a:t>decarbonizing </a:t>
            </a:r>
            <a:r>
              <a:rPr lang="en-US" sz="2200" dirty="0">
                <a:effectLst/>
                <a:latin typeface="Inter" panose="02000503000000020004" pitchFamily="2" charset="0"/>
                <a:ea typeface="Inter" panose="02000503000000020004" pitchFamily="2" charset="0"/>
                <a:cs typeface="Aptos" panose="020B0004020202020204" pitchFamily="34" charset="0"/>
              </a:rPr>
              <a:t>options. This initiative seeks to create a healthier, more efficient learning environment and position the district as a model for sustainability and educational excellence.</a:t>
            </a:r>
          </a:p>
        </p:txBody>
      </p:sp>
      <p:pic>
        <p:nvPicPr>
          <p:cNvPr id="13" name="Picture 12">
            <a:extLst>
              <a:ext uri="{FF2B5EF4-FFF2-40B4-BE49-F238E27FC236}">
                <a16:creationId xmlns:a16="http://schemas.microsoft.com/office/drawing/2014/main" id="{4CC43001-24D6-AD70-F433-B5C70E922A56}"/>
              </a:ext>
            </a:extLst>
          </p:cNvPr>
          <p:cNvPicPr>
            <a:picLocks noChangeAspect="1"/>
          </p:cNvPicPr>
          <p:nvPr/>
        </p:nvPicPr>
        <p:blipFill>
          <a:blip r:embed="rId4"/>
          <a:stretch>
            <a:fillRect/>
          </a:stretch>
        </p:blipFill>
        <p:spPr>
          <a:xfrm>
            <a:off x="11915977" y="8267700"/>
            <a:ext cx="6067223" cy="1058660"/>
          </a:xfrm>
          <a:prstGeom prst="rect">
            <a:avLst/>
          </a:prstGeom>
        </p:spPr>
      </p:pic>
      <p:sp>
        <p:nvSpPr>
          <p:cNvPr id="15" name="TextBox 14">
            <a:extLst>
              <a:ext uri="{FF2B5EF4-FFF2-40B4-BE49-F238E27FC236}">
                <a16:creationId xmlns:a16="http://schemas.microsoft.com/office/drawing/2014/main" id="{F50FDEFD-0A5E-C545-1AA9-C5EF22DBE42F}"/>
              </a:ext>
            </a:extLst>
          </p:cNvPr>
          <p:cNvSpPr txBox="1"/>
          <p:nvPr/>
        </p:nvSpPr>
        <p:spPr>
          <a:xfrm>
            <a:off x="11895516" y="571500"/>
            <a:ext cx="6318237" cy="3477875"/>
          </a:xfrm>
          <a:prstGeom prst="rect">
            <a:avLst/>
          </a:prstGeom>
          <a:noFill/>
        </p:spPr>
        <p:txBody>
          <a:bodyPr wrap="square">
            <a:spAutoFit/>
          </a:bodyPr>
          <a:lstStyle/>
          <a:p>
            <a:pPr marL="0" marR="0">
              <a:spcBef>
                <a:spcPts val="0"/>
              </a:spcBef>
              <a:spcAft>
                <a:spcPts val="0"/>
              </a:spcAft>
            </a:pPr>
            <a:r>
              <a:rPr lang="en-US" sz="2000" b="1" dirty="0">
                <a:effectLst/>
                <a:latin typeface="Inter" panose="02000503000000020004" pitchFamily="2" charset="0"/>
                <a:ea typeface="Inter" panose="02000503000000020004" pitchFamily="2" charset="0"/>
                <a:cs typeface="Aptos" panose="020B0004020202020204" pitchFamily="34" charset="0"/>
              </a:rPr>
              <a:t>THE GOAL:</a:t>
            </a:r>
          </a:p>
          <a:p>
            <a:pPr marL="0" marR="0">
              <a:spcBef>
                <a:spcPts val="0"/>
              </a:spcBef>
              <a:spcAft>
                <a:spcPts val="0"/>
              </a:spcAft>
            </a:pPr>
            <a:endParaRPr lang="en-US" sz="2000" dirty="0">
              <a:effectLst/>
              <a:latin typeface="Inter" panose="02000503000000020004" pitchFamily="2" charset="0"/>
              <a:ea typeface="Inter" panose="02000503000000020004" pitchFamily="2" charset="0"/>
              <a:cs typeface="Aptos" panose="020B0004020202020204" pitchFamily="34" charset="0"/>
            </a:endParaRPr>
          </a:p>
          <a:p>
            <a:pPr marL="0" marR="0">
              <a:spcBef>
                <a:spcPts val="0"/>
              </a:spcBef>
              <a:spcAft>
                <a:spcPts val="0"/>
              </a:spcAft>
            </a:pPr>
            <a:r>
              <a:rPr lang="en-US" sz="2000" dirty="0">
                <a:effectLst/>
                <a:latin typeface="Inter" panose="02000503000000020004" pitchFamily="2" charset="0"/>
                <a:ea typeface="Inter" panose="02000503000000020004" pitchFamily="2" charset="0"/>
                <a:cs typeface="Aptos" panose="020B0004020202020204" pitchFamily="34" charset="0"/>
              </a:rPr>
              <a:t>The goal of the "Fueling Jefferson County Innovation" project is to modernize and enhance the energy efficiency of Jefferson County Schools by upgrading outdated infrastructure and integrating sustainable practices. This initiative </a:t>
            </a:r>
          </a:p>
          <a:p>
            <a:pPr marL="0" marR="0">
              <a:spcBef>
                <a:spcPts val="0"/>
              </a:spcBef>
              <a:spcAft>
                <a:spcPts val="0"/>
              </a:spcAft>
            </a:pPr>
            <a:r>
              <a:rPr lang="en-US" sz="2000" dirty="0">
                <a:effectLst/>
                <a:latin typeface="Inter" panose="02000503000000020004" pitchFamily="2" charset="0"/>
                <a:ea typeface="Inter" panose="02000503000000020004" pitchFamily="2" charset="0"/>
                <a:cs typeface="Aptos" panose="020B0004020202020204" pitchFamily="34" charset="0"/>
              </a:rPr>
              <a:t>aims to improve the learning environment, reduce operational costs, and position the district as a model for educational excellence and sustainability in Tennessee.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1FBBB94B8B2CE48B6C2DB8F137CA34D" ma:contentTypeVersion="25" ma:contentTypeDescription="Create a new document." ma:contentTypeScope="" ma:versionID="a64152531d4fdef6760e18d6672d6d19">
  <xsd:schema xmlns:xsd="http://www.w3.org/2001/XMLSchema" xmlns:xs="http://www.w3.org/2001/XMLSchema" xmlns:p="http://schemas.microsoft.com/office/2006/metadata/properties" xmlns:ns2="c6b68d8a-3b42-4f77-9b4d-8e44ff7f816c" xmlns:ns3="ce785240-a73f-487f-82da-17fd3e128dd3" targetNamespace="http://schemas.microsoft.com/office/2006/metadata/properties" ma:root="true" ma:fieldsID="a93cc3cfbf1f8930e58002ca9de890f9" ns2:_="" ns3:_="">
    <xsd:import namespace="c6b68d8a-3b42-4f77-9b4d-8e44ff7f816c"/>
    <xsd:import namespace="ce785240-a73f-487f-82da-17fd3e128dd3"/>
    <xsd:element name="properties">
      <xsd:complexType>
        <xsd:sequence>
          <xsd:element name="documentManagement">
            <xsd:complexType>
              <xsd:all>
                <xsd:element ref="ns2:Date" minOccurs="0"/>
                <xsd:element ref="ns2:Check" minOccurs="0"/>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3:TaxCatchAll" minOccurs="0"/>
                <xsd:element ref="ns2:lcf76f155ced4ddcb4097134ff3c332f" minOccurs="0"/>
                <xsd:element ref="ns2:Entered"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b68d8a-3b42-4f77-9b4d-8e44ff7f816c" elementFormDefault="qualified">
    <xsd:import namespace="http://schemas.microsoft.com/office/2006/documentManagement/types"/>
    <xsd:import namespace="http://schemas.microsoft.com/office/infopath/2007/PartnerControls"/>
    <xsd:element name="Date" ma:index="2" nillable="true" ma:displayName="Date" ma:format="DateOnly" ma:internalName="Date" ma:readOnly="false">
      <xsd:simpleType>
        <xsd:restriction base="dms:DateTime"/>
      </xsd:simpleType>
    </xsd:element>
    <xsd:element name="Check" ma:index="4" nillable="true" ma:displayName="In Estimates" ma:default="1" ma:format="Dropdown" ma:internalName="Check" ma:readOnly="false">
      <xsd:simpleType>
        <xsd:restriction base="dms:Boolean"/>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Location" ma:index="12" nillable="true" ma:displayName="Location" ma:hidden="true" ma:internalName="MediaServiceLocation" ma:readOnly="true">
      <xsd:simpleType>
        <xsd:restriction base="dms:Text"/>
      </xsd:simpleType>
    </xsd:element>
    <xsd:element name="MediaServiceOCR" ma:index="13" nillable="true" ma:displayName="Extracted Text" ma:hidden="true" ma:internalName="MediaServiceOCR"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true">
      <xsd:simpleType>
        <xsd:restriction base="dms:Note"/>
      </xsd:simpleType>
    </xsd:element>
    <xsd:element name="MediaLengthInSeconds" ma:index="20" nillable="true" ma:displayName="Length (seconds)" ma:hidden="true"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e8ecfbd0-609d-4d44-b119-5bbc2eb5c873" ma:termSetId="09814cd3-568e-fe90-9814-8d621ff8fb84" ma:anchorId="fba54fb3-c3e1-fe81-a776-ca4b69148c4d" ma:open="true" ma:isKeyword="false">
      <xsd:complexType>
        <xsd:sequence>
          <xsd:element ref="pc:Terms" minOccurs="0" maxOccurs="1"/>
        </xsd:sequence>
      </xsd:complexType>
    </xsd:element>
    <xsd:element name="Entered" ma:index="25" nillable="true" ma:displayName="Entered" ma:default="Not-Entered" ma:format="Dropdown" ma:hidden="true" ma:internalName="Entered" ma:readOnly="false">
      <xsd:simpleType>
        <xsd:restriction base="dms:Choice">
          <xsd:enumeration value="Entered"/>
          <xsd:enumeration value="Not-Entered"/>
        </xsd:restriction>
      </xsd:simple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e785240-a73f-487f-82da-17fd3e128dd3" elementFormDefault="qualified">
    <xsd:import namespace="http://schemas.microsoft.com/office/2006/documentManagement/types"/>
    <xsd:import namespace="http://schemas.microsoft.com/office/infopath/2007/PartnerControls"/>
    <xsd:element name="SharedWithUsers" ma:index="18"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hidden="true" ma:internalName="SharedWithDetails" ma:readOnly="true">
      <xsd:simpleType>
        <xsd:restriction base="dms:Note"/>
      </xsd:simpleType>
    </xsd:element>
    <xsd:element name="TaxCatchAll" ma:index="22" nillable="true" ma:displayName="Taxonomy Catch All Column" ma:hidden="true" ma:list="{1aa260c9-0572-4e05-a96a-997f2eebf1ab}" ma:internalName="TaxCatchAll" ma:readOnly="false" ma:showField="CatchAllData" ma:web="ce785240-a73f-487f-82da-17fd3e128dd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Check xmlns="c6b68d8a-3b42-4f77-9b4d-8e44ff7f816c">true</Check>
    <Date xmlns="c6b68d8a-3b42-4f77-9b4d-8e44ff7f816c" xsi:nil="true"/>
    <TaxCatchAll xmlns="ce785240-a73f-487f-82da-17fd3e128dd3" xsi:nil="true"/>
    <lcf76f155ced4ddcb4097134ff3c332f xmlns="c6b68d8a-3b42-4f77-9b4d-8e44ff7f816c">
      <Terms xmlns="http://schemas.microsoft.com/office/infopath/2007/PartnerControls"/>
    </lcf76f155ced4ddcb4097134ff3c332f>
    <Entered xmlns="c6b68d8a-3b42-4f77-9b4d-8e44ff7f816c">Not-Entered</Entered>
  </documentManagement>
</p:properties>
</file>

<file path=customXml/itemProps1.xml><?xml version="1.0" encoding="utf-8"?>
<ds:datastoreItem xmlns:ds="http://schemas.openxmlformats.org/officeDocument/2006/customXml" ds:itemID="{905B63F9-CA7A-4912-AB63-6D0F848269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b68d8a-3b42-4f77-9b4d-8e44ff7f816c"/>
    <ds:schemaRef ds:uri="ce785240-a73f-487f-82da-17fd3e128d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683767A-FBAD-4147-95A2-C25256F27DDD}">
  <ds:schemaRefs>
    <ds:schemaRef ds:uri="http://schemas.microsoft.com/sharepoint/v3/contenttype/forms"/>
  </ds:schemaRefs>
</ds:datastoreItem>
</file>

<file path=customXml/itemProps3.xml><?xml version="1.0" encoding="utf-8"?>
<ds:datastoreItem xmlns:ds="http://schemas.openxmlformats.org/officeDocument/2006/customXml" ds:itemID="{DEF0741A-4DC9-4D0C-A023-03085EC322D8}">
  <ds:schemaRefs>
    <ds:schemaRef ds:uri="http://purl.org/dc/elements/1.1/"/>
    <ds:schemaRef ds:uri="http://schemas.microsoft.com/office/2006/documentManagement/types"/>
    <ds:schemaRef ds:uri="http://purl.org/dc/dcmitype/"/>
    <ds:schemaRef ds:uri="http://www.w3.org/XML/1998/namespace"/>
    <ds:schemaRef ds:uri="http://schemas.openxmlformats.org/package/2006/metadata/core-properties"/>
    <ds:schemaRef ds:uri="http://schemas.microsoft.com/office/2006/metadata/properties"/>
    <ds:schemaRef ds:uri="ce785240-a73f-487f-82da-17fd3e128dd3"/>
    <ds:schemaRef ds:uri="c6b68d8a-3b42-4f77-9b4d-8e44ff7f816c"/>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1302</TotalTime>
  <Words>271</Words>
  <Application>Microsoft Office PowerPoint</Application>
  <PresentationFormat>Custom</PresentationFormat>
  <Paragraphs>17</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Inter 1 Bold</vt:lpstr>
      <vt:lpstr>Inter Black</vt:lpstr>
      <vt:lpstr>Calibri Light</vt:lpstr>
      <vt:lpstr>Inter 2 Bold</vt:lpstr>
      <vt:lpstr>Arial</vt:lpstr>
      <vt:lpstr>Calibri</vt:lpstr>
      <vt:lpstr>Inter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Presentation Template 2023</dc:title>
  <dc:creator>Matt Callahan</dc:creator>
  <cp:lastModifiedBy>Lanie Brown LEED Green Associate</cp:lastModifiedBy>
  <cp:revision>4</cp:revision>
  <dcterms:created xsi:type="dcterms:W3CDTF">2006-08-16T00:00:00Z</dcterms:created>
  <dcterms:modified xsi:type="dcterms:W3CDTF">2024-06-12T16:18:43Z</dcterms:modified>
  <dc:identifier>DAFaMXLJ-84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0x01010001FBBB94B8B2CE48B6C2DB8F137CA34D</vt:lpwstr>
  </property>
</Properties>
</file>