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7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69" y="-12700"/>
            <a:ext cx="5907088" cy="812800"/>
          </a:xfrm>
        </p:spPr>
        <p:txBody>
          <a:bodyPr/>
          <a:lstStyle/>
          <a:p>
            <a:r>
              <a:rPr lang="en-US" sz="2250" b="1" dirty="0">
                <a:solidFill>
                  <a:srgbClr val="0065A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Gateway Cities Decarbonization Consortium</a:t>
            </a:r>
            <a:br>
              <a:rPr lang="en-US" sz="2250" dirty="0">
                <a:solidFill>
                  <a:srgbClr val="0065A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250" dirty="0">
                <a:solidFill>
                  <a:srgbClr val="0065A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Justice 40 Communities, </a:t>
            </a:r>
            <a:r>
              <a:rPr lang="en-US" sz="2250" b="1" u="sng" dirty="0">
                <a:solidFill>
                  <a:srgbClr val="0065A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 Further Together! </a:t>
            </a:r>
            <a:endParaRPr lang="en-US" sz="225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-298175" y="974837"/>
            <a:ext cx="8819323" cy="552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Brockton, Chelsea, and Everett Public </a:t>
            </a:r>
            <a:r>
              <a:rPr lang="en-US" sz="1400" b="1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Schools</a:t>
            </a:r>
            <a: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US" sz="1400" b="1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Environmental Justice </a:t>
            </a:r>
            <a:r>
              <a:rPr lang="en-US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40 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communities, teamed with</a:t>
            </a:r>
            <a:b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Ameresco, Inc.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New Commonwealth Racial Equity and Social Justice Fund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 Local Union Workforce</a:t>
            </a:r>
            <a:r>
              <a:rPr lang="en-US" sz="14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and </a:t>
            </a:r>
            <a:r>
              <a:rPr lang="en-US" sz="14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Franklin Cummings Tech.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Project Impact: </a:t>
            </a:r>
            <a: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200,000 residents; 28,700 students of which 91% Black, Latino, Native American, and Asian; </a:t>
            </a:r>
            <a:r>
              <a:rPr lang="en-US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93% receive a free and reduced lunch. 23 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chool buildings identified provide critical municipal services</a:t>
            </a:r>
            <a:r>
              <a:rPr lang="en-US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shelters for inclement </a:t>
            </a: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weather, host community events, training facilities for adult learning.</a:t>
            </a:r>
            <a:endParaRPr lang="en-US" sz="1400" kern="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New Commonwealth </a:t>
            </a:r>
            <a:r>
              <a:rPr lang="en-US" sz="1400" b="1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Fund will lead our strategic community impact plan(s); </a:t>
            </a:r>
            <a:r>
              <a:rPr lang="en-US" sz="14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Franklin </a:t>
            </a:r>
            <a:r>
              <a:rPr lang="en-US" sz="1400" b="1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Cummings Tech will lead internships and Co-Ops focused on construction management, building </a:t>
            </a:r>
            <a:r>
              <a:rPr lang="en-US" sz="14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energy management, and renewable energy. 48 students from the Brockton, Chelsea, and Everett High Schools have already applied to th</a:t>
            </a:r>
            <a:r>
              <a:rPr lang="en-US" sz="1400" b="1" kern="1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n-US" sz="14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fall class.</a:t>
            </a:r>
            <a:r>
              <a:rPr lang="en-US" sz="14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endParaRPr lang="en-US" sz="1400" b="1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Grant Funding WILL GO FURTHER! Leverage private investment and deliver </a:t>
            </a:r>
            <a:r>
              <a:rPr lang="en-US" sz="1400" b="1" u="sng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HIGH-IMPACT Diversity and Inclusion Plan laser focused on minority, women-owned, and other under-represented businesses.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Construction – Local highly skilled and highly trained </a:t>
            </a:r>
            <a:r>
              <a:rPr lang="en-US" sz="1400" b="1" u="sng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Union Workforce</a:t>
            </a:r>
            <a:r>
              <a: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. Drawing on </a:t>
            </a:r>
            <a:r>
              <a:rPr lang="en-US" sz="1400" b="1" i="1" u="sng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local joint labor-management </a:t>
            </a:r>
            <a:r>
              <a: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apprenticeship programs hiring individuals from each of our EJ communities.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All have persistent poverty, profound health and environmental vulnerabilities. A healthy learning environment</a:t>
            </a:r>
            <a:b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is fundamental to student and community success. We will be taking proactive steps to create a safe, healthy,</a:t>
            </a:r>
            <a:b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and sustainable educational setting.  These efforts will not only benefit the physical health of students and staff but also foster a positive school culture and enhance academic achievement. A healthy learning environment promotes better concentration, attendance, and overall student engagement, contributing to improved educational outcomes.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b="1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Workforce Development &amp; Educational Enrichment Opportunities. </a:t>
            </a:r>
            <a:r>
              <a:rPr lang="en-US" sz="1400" kern="1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These projects are living laboratories, and tools available to engage students and promote collaboration and curiosity about their own future! 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400" b="1" kern="100" dirty="0">
              <a:solidFill>
                <a:srgbClr val="0065A4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8282608" y="1080853"/>
            <a:ext cx="3836504" cy="52014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1200"/>
              </a:spcAft>
            </a:pPr>
            <a:r>
              <a:rPr lang="en-US" sz="1400" b="1" u="sng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Project and Community Development</a:t>
            </a:r>
            <a:br>
              <a:rPr lang="en-US" sz="1400" b="1" u="sng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1400" b="1" u="sng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Team Goals: </a:t>
            </a:r>
          </a:p>
          <a:p>
            <a:pPr marL="742950" lvl="1" indent="-342900">
              <a:spcAft>
                <a:spcPts val="1200"/>
              </a:spcAft>
              <a:buFontTx/>
              <a:buAutoNum type="arabicPeriod"/>
            </a:pP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Transform schools into high-quality educational facilities which foster a Healthy Learning Environment with Building Improvements, Efficiency &amp; Indoor Air Quality</a:t>
            </a:r>
          </a:p>
          <a:p>
            <a:pPr marL="742950" lvl="1" indent="-342900">
              <a:spcAft>
                <a:spcPts val="1200"/>
              </a:spcAft>
              <a:buAutoNum type="arabicPeriod"/>
            </a:pP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Youth Development and STEM Education &amp; (K-12 &amp; Adult Learners)</a:t>
            </a:r>
          </a:p>
          <a:p>
            <a:pPr marL="742950" lvl="1" indent="-342900">
              <a:spcAft>
                <a:spcPts val="1200"/>
              </a:spcAft>
              <a:buAutoNum type="arabicPeriod"/>
            </a:pP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Build &amp; Support Community Based Organizations   </a:t>
            </a:r>
          </a:p>
          <a:p>
            <a:pPr marL="742950" lvl="1" indent="-342900">
              <a:spcAft>
                <a:spcPts val="1200"/>
              </a:spcAft>
              <a:buAutoNum type="arabicPeriod"/>
            </a:pP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Economic &amp; Workforce Development</a:t>
            </a:r>
          </a:p>
          <a:p>
            <a:pPr marL="742950" lvl="1" indent="-342900">
              <a:spcAft>
                <a:spcPts val="1200"/>
              </a:spcAft>
              <a:buFontTx/>
              <a:buAutoNum type="arabicPeriod"/>
            </a:pP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High Impact Diversity and Inclusion Plan; Good Paying Jobs; Union Workforce              </a:t>
            </a:r>
          </a:p>
          <a:p>
            <a:pPr marL="742950" lvl="1" indent="-342900">
              <a:spcAft>
                <a:spcPts val="1200"/>
              </a:spcAft>
              <a:buAutoNum type="arabicPeriod"/>
            </a:pP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Health Equity, Identity and Culture</a:t>
            </a:r>
          </a:p>
          <a:p>
            <a:pPr marL="742950" lvl="1" indent="-342900">
              <a:spcAft>
                <a:spcPts val="1200"/>
              </a:spcAft>
              <a:buAutoNum type="arabicPeriod"/>
            </a:pP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Leverage Private Sector Investment</a:t>
            </a:r>
          </a:p>
          <a:p>
            <a:pPr marL="742950" lvl="1" indent="-342900">
              <a:spcAft>
                <a:spcPts val="1200"/>
              </a:spcAft>
              <a:buAutoNum type="arabicPeriod"/>
            </a:pPr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Carbon Reduction</a:t>
            </a:r>
          </a:p>
        </p:txBody>
      </p:sp>
      <p:pic>
        <p:nvPicPr>
          <p:cNvPr id="6" name="Picture 5" descr="Blue letters on a black background&#10;&#10;Description automatically generated">
            <a:extLst>
              <a:ext uri="{FF2B5EF4-FFF2-40B4-BE49-F238E27FC236}">
                <a16:creationId xmlns:a16="http://schemas.microsoft.com/office/drawing/2014/main" id="{1C987C3C-FE29-9A6B-00E0-334FFE5A3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3385" y="354588"/>
            <a:ext cx="1979346" cy="339425"/>
          </a:xfrm>
          <a:prstGeom prst="rect">
            <a:avLst/>
          </a:prstGeom>
        </p:spPr>
      </p:pic>
      <p:pic>
        <p:nvPicPr>
          <p:cNvPr id="1026" name="Picture 2" descr="The New Commonwealth Fund">
            <a:extLst>
              <a:ext uri="{FF2B5EF4-FFF2-40B4-BE49-F238E27FC236}">
                <a16:creationId xmlns:a16="http://schemas.microsoft.com/office/drawing/2014/main" id="{8BAFCEB5-4634-CAAA-614C-1351CF5F7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886" y="197432"/>
            <a:ext cx="574813" cy="5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New Brand for a New Day - Benjamin Franklin Cummings Institute of  Technology">
            <a:extLst>
              <a:ext uri="{FF2B5EF4-FFF2-40B4-BE49-F238E27FC236}">
                <a16:creationId xmlns:a16="http://schemas.microsoft.com/office/drawing/2014/main" id="{D5AD1835-7DB5-1C62-217F-C4DD17AF4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081" y="-62435"/>
            <a:ext cx="1187312" cy="78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me - Brockton Public Schools">
            <a:extLst>
              <a:ext uri="{FF2B5EF4-FFF2-40B4-BE49-F238E27FC236}">
                <a16:creationId xmlns:a16="http://schemas.microsoft.com/office/drawing/2014/main" id="{4F124DEE-08BD-11B5-2C9F-139CD8742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520" y="119111"/>
            <a:ext cx="662609" cy="66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verettMASchools (@EverettMASchool) / X">
            <a:extLst>
              <a:ext uri="{FF2B5EF4-FFF2-40B4-BE49-F238E27FC236}">
                <a16:creationId xmlns:a16="http://schemas.microsoft.com/office/drawing/2014/main" id="{945A9603-FDC9-72B0-6803-FE6535B00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653" y="263149"/>
            <a:ext cx="546681" cy="546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helsea Public Schools / Homepage">
            <a:extLst>
              <a:ext uri="{FF2B5EF4-FFF2-40B4-BE49-F238E27FC236}">
                <a16:creationId xmlns:a16="http://schemas.microsoft.com/office/drawing/2014/main" id="{F587804A-A3FB-7762-8B3E-8A58D6205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947" y="52851"/>
            <a:ext cx="1841809" cy="36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customXml/itemProps3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</TotalTime>
  <Words>413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3" baseType="lpstr">
      <vt:lpstr>ＭＳ Ｐゴシック</vt:lpstr>
      <vt:lpstr>Arial</vt:lpstr>
      <vt:lpstr>Avenir LT Std 45 Book</vt:lpstr>
      <vt:lpstr>Calibri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Gateway Cities Decarbonization Consortium Justice 40 Communities, Go Further Together!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Comeau, Nicole</cp:lastModifiedBy>
  <cp:revision>24</cp:revision>
  <dcterms:created xsi:type="dcterms:W3CDTF">2021-11-15T00:59:02Z</dcterms:created>
  <dcterms:modified xsi:type="dcterms:W3CDTF">2024-06-12T16:02:03Z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