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50" d="100"/>
          <a:sy n="150" d="100"/>
        </p:scale>
        <p:origin x="2886"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RENEWRI24</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Renew America’s Schools: RI Edition 24</a:t>
            </a: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1400" b="0" i="0" u="none" strike="noStrike" dirty="0">
                <a:solidFill>
                  <a:srgbClr val="000000"/>
                </a:solidFill>
                <a:effectLst/>
                <a:latin typeface="Arial" panose="020B0604020202020204" pitchFamily="34" charset="0"/>
              </a:rPr>
              <a:t>The project portfolio consists of three school districts for a combined 10 schools that are an average of 44 years old. The Lincoln school department has 6 schools, The Middle town School Department has 3 Schools and  Davies Career and Technical High School is also included in the project portfolio. All of these facilities have antiquated lighting and HVAC systems, and older, inefficient building envelopes which all tile into poor energy efficiency.</a:t>
            </a:r>
            <a:endParaRPr lang="en-US" sz="1400" i="1" dirty="0">
              <a:solidFill>
                <a:schemeClr val="tx1"/>
              </a:solidFill>
              <a:latin typeface="Calibri Light" panose="020F0302020204030204" pitchFamily="34" charset="0"/>
              <a:ea typeface="Calibri" panose="020F0502020204030204" pitchFamily="34" charset="0"/>
              <a:cs typeface="Calibri Light" panose="020F0302020204030204" pitchFamily="34" charset="0"/>
            </a:endParaRPr>
          </a:p>
          <a:p>
            <a:pPr marL="400050" lvl="1" indent="0">
              <a:spcBef>
                <a:spcPts val="0"/>
              </a:spcBef>
              <a:spcAft>
                <a:spcPts val="1200"/>
              </a:spcAft>
              <a:buNone/>
            </a:pPr>
            <a:r>
              <a:rPr lang="en-US" sz="1400" b="0" i="0" u="none" strike="noStrike" dirty="0">
                <a:solidFill>
                  <a:srgbClr val="000000"/>
                </a:solidFill>
                <a:effectLst/>
                <a:latin typeface="Arial" panose="020B0604020202020204" pitchFamily="34" charset="0"/>
              </a:rPr>
              <a:t>This project will be taking a holistic approach to overall building efficiency in ways that not only create energy savings, but also provide a better learning environment and benefits to the community</a:t>
            </a:r>
            <a:endParaRPr lang="en-US" sz="1400" b="1" dirty="0">
              <a:solidFill>
                <a:schemeClr val="tx1"/>
              </a:solidFill>
              <a:latin typeface="Calibri"/>
              <a:cs typeface="Calibri"/>
            </a:endParaRPr>
          </a:p>
          <a:p>
            <a:pPr marL="400050" lvl="1" indent="0">
              <a:spcBef>
                <a:spcPts val="0"/>
              </a:spcBef>
              <a:spcAft>
                <a:spcPts val="1200"/>
              </a:spcAft>
              <a:buNone/>
            </a:pPr>
            <a:r>
              <a:rPr lang="en-US" sz="2000" b="1" dirty="0">
                <a:solidFill>
                  <a:schemeClr val="tx1"/>
                </a:solidFill>
                <a:latin typeface="Calibri"/>
                <a:cs typeface="Calibri"/>
              </a:rPr>
              <a:t>Summary of Need (Community, Facility)</a:t>
            </a:r>
            <a:endParaRPr lang="en-US" dirty="0">
              <a:solidFill>
                <a:schemeClr val="tx1"/>
              </a:solidFill>
              <a:latin typeface="Calibri"/>
              <a:cs typeface="Calibri"/>
            </a:endParaRPr>
          </a:p>
          <a:p>
            <a:pPr marL="400050" lvl="1" indent="0">
              <a:spcBef>
                <a:spcPts val="0"/>
              </a:spcBef>
              <a:spcAft>
                <a:spcPts val="1200"/>
              </a:spcAft>
              <a:buNone/>
            </a:pPr>
            <a:r>
              <a:rPr lang="en-US" sz="1400" dirty="0">
                <a:solidFill>
                  <a:schemeClr val="tx1"/>
                </a:solidFill>
                <a:latin typeface="Arial" panose="020B0604020202020204" pitchFamily="34" charset="0"/>
                <a:ea typeface="Calibri" panose="020F0502020204030204" pitchFamily="34" charset="0"/>
                <a:cs typeface="Arial" panose="020B0604020202020204" pitchFamily="34" charset="0"/>
              </a:rPr>
              <a:t>All facilitates in the portfolio have had deferred maintenance and upgrades. This project will increase energy efficacy and provide a more conducive learning environment. These buildings provide services to both the student body and for community organizations alike. </a:t>
            </a:r>
            <a:endPar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879277" y="1373924"/>
            <a:ext cx="5321507" cy="1846659"/>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400050" lvl="1">
              <a:spcAft>
                <a:spcPts val="1200"/>
              </a:spcAft>
            </a:pPr>
            <a:r>
              <a:rPr lang="en-US" sz="1400" b="0" i="0" u="none" strike="noStrike" dirty="0">
                <a:solidFill>
                  <a:srgbClr val="000000"/>
                </a:solidFill>
                <a:effectLst/>
                <a:latin typeface="Arial" panose="020B0604020202020204" pitchFamily="34" charset="0"/>
              </a:rPr>
              <a:t>Identify and quantify building inefficiencies/deficiencies and develop both short term and long term plans to increase building efficiency, specifically aiming at energy improvements which will enhance the educational environment and increase the lifespan of the facilities involved to serve generations to come. </a:t>
            </a: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6" name="Picture 5">
            <a:extLst>
              <a:ext uri="{FF2B5EF4-FFF2-40B4-BE49-F238E27FC236}">
                <a16:creationId xmlns:a16="http://schemas.microsoft.com/office/drawing/2014/main" id="{677E5D57-6646-D1CA-D397-41CA61FBC295}"/>
              </a:ext>
            </a:extLst>
          </p:cNvPr>
          <p:cNvPicPr>
            <a:picLocks noChangeAspect="1"/>
          </p:cNvPicPr>
          <p:nvPr/>
        </p:nvPicPr>
        <p:blipFill>
          <a:blip r:embed="rId2"/>
          <a:stretch>
            <a:fillRect/>
          </a:stretch>
        </p:blipFill>
        <p:spPr>
          <a:xfrm>
            <a:off x="7282054" y="3312369"/>
            <a:ext cx="4484609" cy="2770931"/>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2.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119</TotalTime>
  <Words>224</Words>
  <Application>Microsoft Office PowerPoint</Application>
  <PresentationFormat>Widescreen</PresentationFormat>
  <Paragraphs>11</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MS PGothic</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RENEWRI24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Drew Serdakowski</cp:lastModifiedBy>
  <cp:revision>7</cp:revision>
  <dcterms:created xsi:type="dcterms:W3CDTF">2021-11-15T00:59:02Z</dcterms:created>
  <dcterms:modified xsi:type="dcterms:W3CDTF">2024-06-12T15:47:20Z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