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6" r:id="rId1"/>
    <p:sldMasterId id="2147483657" r:id="rId2"/>
  </p:sldMasterIdLst>
  <p:notesMasterIdLst>
    <p:notesMasterId r:id="rId4"/>
  </p:notesMasterIdLst>
  <p:sldIdLst>
    <p:sldId id="256" r:id="rId3"/>
  </p:sldIdLst>
  <p:sldSz cx="12192000" cy="6858000"/>
  <p:notesSz cx="6858000" cy="9144000"/>
  <p:embeddedFontLst>
    <p:embeddedFont>
      <p:font typeface="Libre Franklin" pitchFamily="2" charset="0"/>
      <p:regular r:id="rId5"/>
      <p:bold r:id="rId6"/>
      <p:italic r:id="rId7"/>
      <p:boldItalic r:id="rId8"/>
    </p:embeddedFont>
    <p:embeddedFont>
      <p:font typeface="Libre Franklin Medium" pitchFamily="2" charset="0"/>
      <p:regular r:id="rId9"/>
      <p:bold r:id="rId10"/>
      <p:italic r:id="rId11"/>
      <p:boldItalic r:id="rId12"/>
    </p:embeddedFont>
    <p:embeddedFont>
      <p:font typeface="Quattrocento Sans" panose="020B0502050000020003" pitchFamily="34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heme" Target="theme/theme1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white">
  <p:cSld name="1 column - whit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 txBox="1">
            <a:spLocks noGrp="1"/>
          </p:cNvSpPr>
          <p:nvPr>
            <p:ph type="body" idx="1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umn - white">
  <p:cSld name="2 column - whit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83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sz="2200" b="0"/>
            </a:lvl1pPr>
            <a:lvl2pPr marL="914400" lvl="1" indent="-34036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body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83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sz="2200" b="0"/>
            </a:lvl1pPr>
            <a:lvl2pPr marL="914400" lvl="1" indent="-34036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3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sz="2400" b="1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body" idx="4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sz="2400" b="1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- white">
  <p:cSld name="Chart - whit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>
            <a:spLocks noGrp="1"/>
          </p:cNvSpPr>
          <p:nvPr>
            <p:ph type="chart" idx="2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- white">
  <p:cSld name="Section - white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1" y="3257084"/>
            <a:ext cx="12191999" cy="115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Contents slide layout">
  <p:cSld name="5_Contents slide layou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>
            <a:spLocks noGrp="1"/>
          </p:cNvSpPr>
          <p:nvPr>
            <p:ph type="pic" idx="2"/>
          </p:nvPr>
        </p:nvSpPr>
        <p:spPr>
          <a:xfrm>
            <a:off x="117950" y="1065321"/>
            <a:ext cx="5386206" cy="527333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 you slide">
  <p:cSld name="Thank you slide">
    <p:bg>
      <p:bgPr>
        <a:solidFill>
          <a:schemeClr val="lt2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accent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ft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sldNum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7"/>
          <p:cNvSpPr>
            <a:spLocks noGrp="1"/>
          </p:cNvSpPr>
          <p:nvPr>
            <p:ph type="pic" idx="2"/>
          </p:nvPr>
        </p:nvSpPr>
        <p:spPr>
          <a:xfrm>
            <a:off x="9715595" y="6356350"/>
            <a:ext cx="2196582" cy="38593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7"/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/>
            <a:ahLst/>
            <a:cxnLst/>
            <a:rect l="l" t="t" r="r" b="b"/>
            <a:pathLst>
              <a:path w="5158977" h="9906583" extrusionOk="0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ulleted text &amp; graphic">
  <p:cSld name="Bulleted text &amp; graphic">
    <p:bg>
      <p:bgPr>
        <a:solidFill>
          <a:schemeClr val="lt1"/>
        </a:solidFill>
        <a:effectLst/>
      </p:bgPr>
    </p:bg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8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1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0"/>
          <p:cNvSpPr txBox="1"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1"/>
          <p:cNvSpPr/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1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2A599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 b="0" i="0" u="none" strike="noStrike" cap="non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U.S. DEPARTMENT OF ENERGY                         OFFICE OF STATE &amp; COMMUNITY ENERGY PROGRAMS</a:t>
            </a:r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body" idx="1"/>
          </p:nvPr>
        </p:nvSpPr>
        <p:spPr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cxnSp>
        <p:nvCxnSpPr>
          <p:cNvPr id="15" name="Google Shape;15;p1"/>
          <p:cNvCxnSpPr/>
          <p:nvPr/>
        </p:nvCxnSpPr>
        <p:spPr>
          <a:xfrm>
            <a:off x="0" y="821778"/>
            <a:ext cx="12192000" cy="0"/>
          </a:xfrm>
          <a:prstGeom prst="straightConnector1">
            <a:avLst/>
          </a:prstGeom>
          <a:noFill/>
          <a:ln w="254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</p:cxnSp>
      <p:sp>
        <p:nvSpPr>
          <p:cNvPr id="16" name="Google Shape;16;p1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2" name="Google Shape;52;p9"/>
          <p:cNvSpPr/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54" name="Google Shape;54;p9"/>
          <p:cNvSpPr txBox="1"/>
          <p:nvPr/>
        </p:nvSpPr>
        <p:spPr>
          <a:xfrm>
            <a:off x="11588593" y="6605588"/>
            <a:ext cx="603407" cy="2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-3429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‹#›</a:t>
            </a:fld>
            <a:endParaRPr sz="9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5" name="Google Shape;55;p9"/>
          <p:cNvSpPr/>
          <p:nvPr/>
        </p:nvSpPr>
        <p:spPr>
          <a:xfrm rot="10800000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 w="9525" cap="flat" cmpd="sng">
            <a:solidFill>
              <a:srgbClr val="3A901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6" name="Google Shape;56;p9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2022 FOA APPLICATION</a:t>
            </a:r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1"/>
          </p:nvPr>
        </p:nvSpPr>
        <p:spPr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58" name="Google Shape;58;p9"/>
          <p:cNvSpPr txBox="1"/>
          <p:nvPr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RENEW AMERICA’S SCHOOL FOA (DE-FOA-0002756) 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body" idx="1"/>
          </p:nvPr>
        </p:nvSpPr>
        <p:spPr>
          <a:xfrm>
            <a:off x="477615" y="1046532"/>
            <a:ext cx="4863177" cy="5370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177800" algn="l" rtl="0">
              <a:spcBef>
                <a:spcPts val="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342900" lvl="0" indent="-1778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  <p:sp>
        <p:nvSpPr>
          <p:cNvPr id="72" name="Google Shape;72;p11"/>
          <p:cNvSpPr txBox="1"/>
          <p:nvPr/>
        </p:nvSpPr>
        <p:spPr>
          <a:xfrm>
            <a:off x="281980" y="897334"/>
            <a:ext cx="6599400" cy="54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1700" b="1" u="sng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Fostering a Healthier Learning Environment for our Youngest Students</a:t>
            </a:r>
            <a:endParaRPr sz="1700" i="1" u="sng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0005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i="1" u="sng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0005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i="1" u="sng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Portfolio of Schools</a:t>
            </a:r>
            <a:endParaRPr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20 Elementary Schools serving nearly 11,000 students</a:t>
            </a:r>
            <a:endParaRPr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100% economically disadvantaged</a:t>
            </a:r>
            <a:r>
              <a:rPr lang="en-US" dirty="0">
                <a:solidFill>
                  <a:schemeClr val="dk1"/>
                </a:solidFill>
                <a:highlight>
                  <a:schemeClr val="lt1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, 80% POC </a:t>
            </a:r>
            <a:endParaRPr dirty="0">
              <a:solidFill>
                <a:schemeClr val="dk1"/>
              </a:solidFill>
              <a:highlight>
                <a:schemeClr val="lt1"/>
              </a:highligh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0005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i="1" u="sng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0005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i="1" u="sng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Project Team</a:t>
            </a:r>
            <a:endParaRPr i="1" u="sng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School District of Philadelphia: Principal Investigator/Prime Applicant</a:t>
            </a:r>
            <a:endParaRPr dirty="0">
              <a:solidFill>
                <a:schemeClr val="dk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Philadelphia Energy Authority: Technical Advisor/Partner</a:t>
            </a:r>
            <a:endParaRPr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0005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i="1" u="sng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0005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i="1" u="sng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Proposed Plan</a:t>
            </a:r>
            <a:endParaRPr i="1" u="sng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Retrofit 20 schools with high-efficiency HVAC</a:t>
            </a:r>
            <a:endParaRPr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Cut energy use by 50% and CO2 emissions by 95%</a:t>
            </a:r>
            <a:endParaRPr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Save 2.36 million metric tons of CO2 annually </a:t>
            </a:r>
            <a:endParaRPr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Integrate clean energy &amp; environmental literacy into STEAM curricula </a:t>
            </a:r>
            <a:endParaRPr i="1" u="sng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00050" marR="0" lvl="1" indent="0" algn="l" rtl="0">
              <a:spcBef>
                <a:spcPts val="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None/>
            </a:pPr>
            <a:endParaRPr b="1" i="0" u="none" strike="noStrike" cap="none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0005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i="1" u="sng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Summary of Need</a:t>
            </a:r>
            <a:endParaRPr i="1" u="sng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Deteriorating buildings with outdated HVAC and deferred maintenance</a:t>
            </a:r>
            <a:endParaRPr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Existing building improvement plans do not include GHG emission savings</a:t>
            </a:r>
            <a:endParaRPr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Extreme heat and insufficient cooling lead to absences and closings</a:t>
            </a:r>
            <a:endParaRPr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Outdated HVAC exacerbates asthma and impacts air quality</a:t>
            </a:r>
            <a:endParaRPr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73" name="Google Shape;73;p11"/>
          <p:cNvSpPr txBox="1"/>
          <p:nvPr/>
        </p:nvSpPr>
        <p:spPr>
          <a:xfrm>
            <a:off x="6480050" y="897325"/>
            <a:ext cx="5712000" cy="2769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0005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 i="0" u="sng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Project </a:t>
            </a:r>
            <a:r>
              <a:rPr lang="en-US" sz="1700" b="1" u="sng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Outcomes</a:t>
            </a:r>
            <a:endParaRPr sz="1700" b="1" i="0" u="sng" strike="noStrike" cap="none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0005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u="sng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AutoNum type="arabicPeriod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High-efficiency electrification and vastly reduced GHG emissions </a:t>
            </a:r>
            <a:endParaRPr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AutoNum type="arabicPeriod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Ease the burden on facilities staff by simplifying mechanical systems and ensuring continued maintenance of building systems </a:t>
            </a:r>
            <a:endParaRPr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AutoNum type="arabicPeriod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Prepare school buildings to go net-zero in anticipation of rooftop solar</a:t>
            </a:r>
            <a:endParaRPr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57200" marR="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AutoNum type="arabicPeriod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Prioritizes student education by improving learning environments while empowering students and teachers to engage with clean energy technologies through hands-on STEM programs. </a:t>
            </a:r>
            <a:endParaRPr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400050" marR="0" lvl="1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800" i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1"/>
          <p:cNvSpPr txBox="1"/>
          <p:nvPr/>
        </p:nvSpPr>
        <p:spPr>
          <a:xfrm>
            <a:off x="7235431" y="202581"/>
            <a:ext cx="447895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Libre Franklin Medium"/>
              </a:rPr>
              <a:t>2024 Renew America's Schools Prize</a:t>
            </a:r>
            <a:endParaRPr sz="1600" b="0" i="0" u="none" strike="noStrike" cap="none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Libre Franklin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1A19878-2463-33A3-6352-61D6F6FC16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15" y="119484"/>
            <a:ext cx="4829175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 descr="A hexagons with text&#10;&#10;Description automatically generated">
            <a:extLst>
              <a:ext uri="{FF2B5EF4-FFF2-40B4-BE49-F238E27FC236}">
                <a16:creationId xmlns:a16="http://schemas.microsoft.com/office/drawing/2014/main" id="{7CEB5FCB-F06F-7F2D-CB36-F814F3BF2F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2777" y="3146013"/>
            <a:ext cx="3607876" cy="34811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189</Words>
  <Application>Microsoft Office PowerPoint</Application>
  <PresentationFormat>Widescreen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Courier New</vt:lpstr>
      <vt:lpstr>Avenir</vt:lpstr>
      <vt:lpstr>Quattrocento Sans</vt:lpstr>
      <vt:lpstr>Arial</vt:lpstr>
      <vt:lpstr>Calibri</vt:lpstr>
      <vt:lpstr>Noto Sans Symbols</vt:lpstr>
      <vt:lpstr>Libre Franklin</vt:lpstr>
      <vt:lpstr>Libre Franklin Medium</vt:lpstr>
      <vt:lpstr>1_EERE PPT</vt:lpstr>
      <vt:lpstr>EERE PPT_widescreen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Grace  Hancock</cp:lastModifiedBy>
  <cp:revision>3</cp:revision>
  <dcterms:modified xsi:type="dcterms:W3CDTF">2024-06-12T15:34:55Z</dcterms:modified>
</cp:coreProperties>
</file>