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4" d="100"/>
          <a:sy n="154" d="100"/>
        </p:scale>
        <p:origin x="53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607947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solidFill>
                  <a:schemeClr val="accent6"/>
                </a:solidFill>
              </a:rPr>
              <a:t>Rio Grande Valley (RGV) United</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noGrp="1" noRot="1" noMove="1" noResize="1" noEditPoints="1" noAdjustHandles="1" noChangeArrowheads="1" noChangeShapeType="1"/>
          </p:cNvSpPr>
          <p:nvPr/>
        </p:nvSpPr>
        <p:spPr bwMode="auto">
          <a:xfrm>
            <a:off x="251296" y="991308"/>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err="1">
                <a:solidFill>
                  <a:schemeClr val="accent6"/>
                </a:solidFill>
                <a:latin typeface="Calibri" panose="020F0502020204030204" pitchFamily="34" charset="0"/>
                <a:cs typeface="Calibri" panose="020F0502020204030204" pitchFamily="34" charset="0"/>
              </a:rPr>
              <a:t>Ayuda</a:t>
            </a:r>
            <a:r>
              <a:rPr lang="en-US" sz="2400" b="1" dirty="0">
                <a:solidFill>
                  <a:schemeClr val="accent6"/>
                </a:solidFill>
                <a:latin typeface="Calibri" panose="020F0502020204030204" pitchFamily="34" charset="0"/>
                <a:cs typeface="Calibri" panose="020F0502020204030204" pitchFamily="34" charset="0"/>
              </a:rPr>
              <a:t>! </a:t>
            </a:r>
            <a:r>
              <a:rPr lang="en-US" sz="2400" b="1" dirty="0">
                <a:solidFill>
                  <a:schemeClr val="tx1"/>
                </a:solidFill>
                <a:latin typeface="Calibri" panose="020F0502020204030204" pitchFamily="34" charset="0"/>
                <a:cs typeface="Calibri" panose="020F0502020204030204" pitchFamily="34" charset="0"/>
              </a:rPr>
              <a:t>A Call for Need-Based Grants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600" i="1" dirty="0">
                <a:solidFill>
                  <a:schemeClr val="tx1"/>
                </a:solidFill>
                <a:latin typeface="Calibri Light"/>
                <a:cs typeface="Calibri Light"/>
              </a:rPr>
              <a:t>Four LEAs in South Texas spanning two DAC counties are collaboratively seeking grants to improve energy efficiency, lower operational costs, and create healthier learning environments. The Project aims to modernize schools, enhance sustainability, reduce energy burdens, and positively impact the economy of this disadvantaged community. Ethos Engineering, an award-winning HUB firm, will leverage utility rebates, free preliminary audit services, and low-cost loan programs offered by the Texas State Energy Conservation Office.</a:t>
            </a: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600" i="1" dirty="0">
                <a:solidFill>
                  <a:schemeClr val="tx1"/>
                </a:solidFill>
                <a:latin typeface="Calibri Light"/>
                <a:cs typeface="Calibri Light"/>
              </a:rPr>
              <a:t>The Title 1 schools serving very low-income DACs are plagued by critical budget deficits resulting in deteriorating MEP infrastructure. Aging HVAC and electrical systems create unsafe conditions for students. Frequent climate disasters exacerbate building deterioration and increase energy costs. Although these LEAs are too small or need more resources to apply for grants individually, they aim to collaborate and secure grants to create positive community impact.</a:t>
            </a:r>
          </a:p>
        </p:txBody>
      </p:sp>
      <p:sp>
        <p:nvSpPr>
          <p:cNvPr id="8" name="TextBox 7">
            <a:extLst>
              <a:ext uri="{FF2B5EF4-FFF2-40B4-BE49-F238E27FC236}">
                <a16:creationId xmlns:a16="http://schemas.microsoft.com/office/drawing/2014/main" id="{8F220870-1FDC-9E06-E7E7-908D03FE6A3F}"/>
              </a:ext>
            </a:extLst>
          </p:cNvPr>
          <p:cNvSpPr txBox="1"/>
          <p:nvPr/>
        </p:nvSpPr>
        <p:spPr>
          <a:xfrm>
            <a:off x="6489541" y="1527042"/>
            <a:ext cx="5561505" cy="4555093"/>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600" i="1" dirty="0">
                <a:latin typeface="Calibri Light"/>
                <a:cs typeface="Calibri Light"/>
              </a:rPr>
              <a:t>At 20 schools, replace and modernize aging HVAC, lighting, electrical, and control systems. Accelerate the adoption of emerging green technology by electrifying facilities and repairing/adding solar PV, EVs, and charging stations.</a:t>
            </a:r>
          </a:p>
          <a:p>
            <a:pPr marL="685800" lvl="1" indent="-285750" algn="just">
              <a:spcAft>
                <a:spcPts val="1200"/>
              </a:spcAft>
              <a:buFont typeface="Arial" panose="020B0604020202020204" pitchFamily="34" charset="0"/>
              <a:buChar char="•"/>
            </a:pPr>
            <a:r>
              <a:rPr lang="en-US" sz="1400" i="1" dirty="0">
                <a:latin typeface="Calibri Light"/>
                <a:cs typeface="Calibri Light"/>
              </a:rPr>
              <a:t>Improve IEQ, health, and safety to reduce absenteeism, enhance learning, and promote equity.</a:t>
            </a:r>
          </a:p>
          <a:p>
            <a:pPr marL="685800" lvl="1" indent="-285750" algn="just">
              <a:spcAft>
                <a:spcPts val="1200"/>
              </a:spcAft>
              <a:buFont typeface="Arial" panose="020B0604020202020204" pitchFamily="34" charset="0"/>
              <a:buChar char="•"/>
            </a:pPr>
            <a:r>
              <a:rPr lang="en-US" sz="1400" i="1" dirty="0">
                <a:latin typeface="Calibri Light"/>
                <a:cs typeface="Calibri Light"/>
              </a:rPr>
              <a:t>Make schools resilient to serve as community shelters.</a:t>
            </a:r>
          </a:p>
          <a:p>
            <a:pPr marL="685800" lvl="1" indent="-285750" algn="just">
              <a:spcAft>
                <a:spcPts val="1200"/>
              </a:spcAft>
              <a:buFont typeface="Arial" panose="020B0604020202020204" pitchFamily="34" charset="0"/>
              <a:buChar char="•"/>
            </a:pPr>
            <a:r>
              <a:rPr lang="en-US" sz="1400" i="1" dirty="0">
                <a:latin typeface="Calibri Light"/>
                <a:cs typeface="Calibri Light"/>
              </a:rPr>
              <a:t>Greatly surpass DOE targets for DEIA and EJ40.</a:t>
            </a:r>
          </a:p>
          <a:p>
            <a:pPr marL="685800" lvl="1" indent="-285750" algn="just">
              <a:spcAft>
                <a:spcPts val="1200"/>
              </a:spcAft>
              <a:buFont typeface="Arial" panose="020B0604020202020204" pitchFamily="34" charset="0"/>
              <a:buChar char="•"/>
            </a:pPr>
            <a:r>
              <a:rPr lang="en-US" sz="1400" i="1" dirty="0">
                <a:latin typeface="Calibri Light"/>
                <a:cs typeface="Calibri Light"/>
              </a:rPr>
              <a:t>Reduce energy cost by $2,500,000/year.</a:t>
            </a:r>
          </a:p>
          <a:p>
            <a:pPr marL="685800" lvl="1" indent="-285750" algn="just">
              <a:spcAft>
                <a:spcPts val="1200"/>
              </a:spcAft>
              <a:buFont typeface="Arial" panose="020B0604020202020204" pitchFamily="34" charset="0"/>
              <a:buChar char="•"/>
            </a:pPr>
            <a:r>
              <a:rPr lang="en-US" sz="1400" i="1" dirty="0">
                <a:latin typeface="Calibri Light"/>
                <a:cs typeface="Calibri Light"/>
              </a:rPr>
              <a:t>Reduce emissions by 17,500 metric tons/year.</a:t>
            </a:r>
          </a:p>
          <a:p>
            <a:pPr marL="685800" lvl="1" indent="-285750" algn="just">
              <a:spcAft>
                <a:spcPts val="1200"/>
              </a:spcAft>
              <a:buFont typeface="Arial" panose="020B0604020202020204" pitchFamily="34" charset="0"/>
              <a:buChar char="•"/>
            </a:pPr>
            <a:r>
              <a:rPr lang="en-US" sz="1400" i="1" dirty="0">
                <a:latin typeface="Calibri Light"/>
                <a:cs typeface="Calibri Light"/>
              </a:rPr>
              <a:t>Add 300,000 person-hours of high-paying jobs to the DAC economy.</a:t>
            </a:r>
            <a:endParaRPr lang="en-US" sz="1600" i="1" dirty="0">
              <a:latin typeface="Calibri Light"/>
              <a:cs typeface="Calibri Light"/>
            </a:endParaRPr>
          </a:p>
          <a:p>
            <a:pPr marL="685800" lvl="1" indent="-285750" algn="just">
              <a:spcAft>
                <a:spcPts val="1200"/>
              </a:spcAft>
              <a:buFont typeface="Arial" panose="020B0604020202020204" pitchFamily="34" charset="0"/>
              <a:buChar char="•"/>
            </a:pPr>
            <a:r>
              <a:rPr lang="en-US" sz="1400" i="1" dirty="0">
                <a:latin typeface="Calibri Light"/>
                <a:cs typeface="Calibri Light"/>
              </a:rPr>
              <a:t>Accelerate training of the local workforce in jobs of the future.</a:t>
            </a:r>
            <a:endParaRPr lang="en-US" sz="1200" i="1" dirty="0">
              <a:latin typeface="Calibri Light"/>
              <a:cs typeface="Calibri Light"/>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9" name="AutoShape 4" descr="Generated from prompt">
            <a:extLst>
              <a:ext uri="{FF2B5EF4-FFF2-40B4-BE49-F238E27FC236}">
                <a16:creationId xmlns:a16="http://schemas.microsoft.com/office/drawing/2014/main" id="{7B2B3F96-9FF3-B077-D2E9-9FC012C28C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descr="A map of texas with red and black text&#10;&#10;Description automatically generated">
            <a:extLst>
              <a:ext uri="{FF2B5EF4-FFF2-40B4-BE49-F238E27FC236}">
                <a16:creationId xmlns:a16="http://schemas.microsoft.com/office/drawing/2014/main" id="{4D85BC9B-8BAD-ECDF-BCE4-30191F2F53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5656" y="537579"/>
            <a:ext cx="3396343" cy="1343081"/>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2029</TotalTime>
  <Words>305</Words>
  <Application>Microsoft Office PowerPoint</Application>
  <PresentationFormat>Widescreen</PresentationFormat>
  <Paragraphs>18</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Rio Grande Valley (RGV) United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Sameer Kapileshwari</cp:lastModifiedBy>
  <cp:revision>15</cp:revision>
  <dcterms:created xsi:type="dcterms:W3CDTF">2021-11-15T00:59:02Z</dcterms:created>
  <dcterms:modified xsi:type="dcterms:W3CDTF">2024-06-12T11:53:34Z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