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8/10/relationships/authors" Target="author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6/11/2024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t>American Samoa</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Island Renewal: Energizing American Samoan Schools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500" i="1" dirty="0">
                <a:solidFill>
                  <a:srgbClr val="3D3A46"/>
                </a:solidFill>
                <a:highlight>
                  <a:srgbClr val="FFFFFF"/>
                </a:highlight>
                <a:latin typeface="Calibri" panose="020F0502020204030204" pitchFamily="34" charset="0"/>
                <a:ea typeface="Calibri" panose="020F0502020204030204" pitchFamily="34" charset="0"/>
                <a:cs typeface="Calibri" panose="020F0502020204030204" pitchFamily="34" charset="0"/>
              </a:rPr>
              <a:t>This project aims to u</a:t>
            </a:r>
            <a:r>
              <a:rPr lang="en-US" sz="1500" b="0" i="1" dirty="0">
                <a:solidFill>
                  <a:srgbClr val="3D3A46"/>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pgrade electrical  infrastructure for 12 schools on 3 different islands in American Samoa to increase safety measures and accommodate the need for more</a:t>
            </a:r>
            <a:r>
              <a:rPr lang="en-US" sz="1500" i="1" dirty="0">
                <a:solidFill>
                  <a:srgbClr val="3D3A46"/>
                </a:solidFill>
                <a:highlight>
                  <a:srgbClr val="FFFFFF"/>
                </a:highlight>
                <a:latin typeface="Calibri" panose="020F0502020204030204" pitchFamily="34" charset="0"/>
                <a:ea typeface="Calibri" panose="020F0502020204030204" pitchFamily="34" charset="0"/>
                <a:cs typeface="Calibri" panose="020F0502020204030204" pitchFamily="34" charset="0"/>
              </a:rPr>
              <a:t> power supply as well as promote </a:t>
            </a:r>
            <a:r>
              <a:rPr lang="en-US" sz="1500" b="0" i="1" dirty="0">
                <a:solidFill>
                  <a:srgbClr val="3D3A46"/>
                </a:solidFill>
                <a:effectLst/>
                <a:highlight>
                  <a:srgbClr val="FFFFFF"/>
                </a:highlight>
                <a:latin typeface="Calibri" panose="020F0502020204030204" pitchFamily="34" charset="0"/>
                <a:ea typeface="Calibri" panose="020F0502020204030204" pitchFamily="34" charset="0"/>
                <a:cs typeface="Calibri" panose="020F0502020204030204" pitchFamily="34" charset="0"/>
              </a:rPr>
              <a:t>energy efficiency by replacing old electrical wiring and retrofitting windows, lights, and making other envelope improvements.</a:t>
            </a:r>
            <a:endParaRPr lang="en-US" sz="1500" b="1" i="1"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400050" lvl="1" indent="0">
              <a:spcBef>
                <a:spcPts val="0"/>
              </a:spcBef>
              <a:spcAft>
                <a:spcPts val="1200"/>
              </a:spcAft>
              <a:buNone/>
            </a:pPr>
            <a:r>
              <a:rPr lang="en-US" sz="2000" b="1" dirty="0">
                <a:solidFill>
                  <a:schemeClr val="tx1"/>
                </a:solidFill>
                <a:latin typeface="Calibri" panose="020F0502020204030204" pitchFamily="34" charset="0"/>
                <a:ea typeface="Calibri" panose="020F0502020204030204" pitchFamily="34" charset="0"/>
                <a:cs typeface="Calibri" panose="020F0502020204030204" pitchFamily="34" charset="0"/>
              </a:rPr>
              <a:t>Summary of Need (Community, Facility)</a:t>
            </a:r>
            <a:endParaRPr lang="en-US"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marL="400050" lvl="1" indent="0">
              <a:spcBef>
                <a:spcPts val="0"/>
              </a:spcBef>
              <a:spcAft>
                <a:spcPts val="1200"/>
              </a:spcAft>
              <a:buNone/>
            </a:pPr>
            <a:r>
              <a:rPr lang="en-US" sz="1500" i="1" dirty="0">
                <a:solidFill>
                  <a:schemeClr val="tx1"/>
                </a:solidFill>
                <a:latin typeface="Calibri" panose="020F0502020204030204" pitchFamily="34" charset="0"/>
                <a:ea typeface="Calibri" panose="020F0502020204030204" pitchFamily="34" charset="0"/>
                <a:cs typeface="Calibri" panose="020F0502020204030204" pitchFamily="34" charset="0"/>
              </a:rPr>
              <a:t>Schools in American Samoa have been identified as being in disadvantaged areas due to their significant distance and geographic isolation from the mainland United States. Aged electrical infrastructure poses safety concerns due to old, exposed wiring and pervasive effects of salt spray as many schools sit on the coastal line of the island. Six of the 12 schools are considered rural in areas 41, 42, or 43 of the NCES tool. Due to climate change and rising temperatures, the need for air conditioning in classrooms has become mandatory, thus causing a need for greater power supply and more modern electrical upgrades to school infrastructure.</a:t>
            </a:r>
            <a:r>
              <a:rPr lang="en-US" sz="1600" i="1" dirty="0">
                <a:solidFill>
                  <a:schemeClr val="tx1"/>
                </a:solidFill>
                <a:latin typeface="Calibri" panose="020F0502020204030204" pitchFamily="34" charset="0"/>
                <a:ea typeface="Calibri" panose="020F0502020204030204" pitchFamily="34" charset="0"/>
                <a:cs typeface="Calibri" panose="020F0502020204030204" pitchFamily="34" charset="0"/>
              </a:rPr>
              <a:t> </a:t>
            </a:r>
            <a:endParaRPr lang="en-US" sz="1600" i="1" dirty="0">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2015936"/>
          </a:xfrm>
          <a:prstGeom prst="rect">
            <a:avLst/>
          </a:prstGeom>
          <a:noFill/>
        </p:spPr>
        <p:txBody>
          <a:bodyPr wrap="square" lIns="91440" tIns="45720" rIns="91440" bIns="45720" anchor="t">
            <a:spAutoFit/>
          </a:bodyPr>
          <a:lstStyle/>
          <a:p>
            <a:pPr marL="400050" lvl="1">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400050" lvl="1">
              <a:spcAft>
                <a:spcPts val="1200"/>
              </a:spcAft>
            </a:pPr>
            <a:r>
              <a:rPr lang="en-US" sz="1500" i="1" dirty="0">
                <a:latin typeface="Calibri" panose="020F0502020204030204" pitchFamily="34" charset="0"/>
                <a:ea typeface="Calibri" panose="020F0502020204030204" pitchFamily="34" charset="0"/>
                <a:cs typeface="Calibri" panose="020F0502020204030204" pitchFamily="34" charset="0"/>
              </a:rPr>
              <a:t>Goal 1: Conduct Energy Audits, Modernize Electrical Infrastructure, and Implement Energy Efficiency Upgrades</a:t>
            </a:r>
          </a:p>
          <a:p>
            <a:pPr marL="400050" lvl="1">
              <a:spcAft>
                <a:spcPts val="1200"/>
              </a:spcAft>
            </a:pPr>
            <a:r>
              <a:rPr lang="en-US" sz="1500" i="1" dirty="0">
                <a:latin typeface="Calibri" panose="020F0502020204030204" pitchFamily="34" charset="0"/>
                <a:ea typeface="Calibri" panose="020F0502020204030204" pitchFamily="34" charset="0"/>
                <a:cs typeface="Calibri" panose="020F0502020204030204" pitchFamily="34" charset="0"/>
              </a:rPr>
              <a:t>Goal 2: Enhance Indoor Environmental Quality and Comfort for Students and Teachers</a:t>
            </a:r>
          </a:p>
          <a:p>
            <a:pPr marL="400050" lvl="1">
              <a:spcAft>
                <a:spcPts val="1200"/>
              </a:spcAft>
            </a:pPr>
            <a:r>
              <a:rPr lang="en-US" sz="1500" i="1" dirty="0">
                <a:latin typeface="Calibri" panose="020F0502020204030204" pitchFamily="34" charset="0"/>
                <a:ea typeface="Calibri" panose="020F0502020204030204" pitchFamily="34" charset="0"/>
                <a:cs typeface="Calibri" panose="020F0502020204030204" pitchFamily="34" charset="0"/>
              </a:rPr>
              <a:t>Goal 3: Foster Workforce Development </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9" name="Picture 8">
            <a:extLst>
              <a:ext uri="{FF2B5EF4-FFF2-40B4-BE49-F238E27FC236}">
                <a16:creationId xmlns:a16="http://schemas.microsoft.com/office/drawing/2014/main" id="{DA9D2D2F-CED9-BA06-02ED-50EF1D261AE6}"/>
              </a:ext>
            </a:extLst>
          </p:cNvPr>
          <p:cNvPicPr>
            <a:picLocks noChangeAspect="1"/>
          </p:cNvPicPr>
          <p:nvPr/>
        </p:nvPicPr>
        <p:blipFill>
          <a:blip r:embed="rId2"/>
          <a:stretch>
            <a:fillRect/>
          </a:stretch>
        </p:blipFill>
        <p:spPr>
          <a:xfrm>
            <a:off x="7492179" y="3279562"/>
            <a:ext cx="3359061" cy="3359061"/>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34</TotalTime>
  <Words>227</Words>
  <Application>Microsoft Office PowerPoint</Application>
  <PresentationFormat>Widescreen</PresentationFormat>
  <Paragraphs>12</Paragraphs>
  <Slides>1</Slides>
  <Notes>0</Notes>
  <HiddenSlides>0</HiddenSlides>
  <MMClips>0</MMClips>
  <ScaleCrop>false</ScaleCrop>
  <HeadingPairs>
    <vt:vector size="8" baseType="variant">
      <vt:variant>
        <vt:lpstr>Fonts Used</vt:lpstr>
      </vt:variant>
      <vt:variant>
        <vt:i4>9</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3" baseType="lpstr">
      <vt:lpstr>ＭＳ Ｐゴシック</vt:lpstr>
      <vt:lpstr>Arial</vt:lpstr>
      <vt:lpstr>Avenir LT Std 45 Book</vt:lpstr>
      <vt:lpstr>Calibri</vt:lpstr>
      <vt:lpstr>Courier New</vt:lpstr>
      <vt:lpstr>Franklin Gothic Book</vt:lpstr>
      <vt:lpstr>Franklin Gothic Medium</vt:lpstr>
      <vt:lpstr>Segoe UI</vt:lpstr>
      <vt:lpstr>Wingdings</vt:lpstr>
      <vt:lpstr>EERE PPT_widescreen</vt:lpstr>
      <vt:lpstr>1_EERE PPT</vt:lpstr>
      <vt:lpstr>think-cell Slide</vt:lpstr>
      <vt:lpstr>American Samoa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Sisifo Taatiti</cp:lastModifiedBy>
  <cp:revision>6</cp:revision>
  <dcterms:created xsi:type="dcterms:W3CDTF">2021-11-15T00:59:02Z</dcterms:created>
  <dcterms:modified xsi:type="dcterms:W3CDTF">2024-06-12T04:38:23Z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