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  <p:sldMasterId id="2147483656" r:id="rId4"/>
  </p:sldMasterIdLst>
  <p:notesMasterIdLst>
    <p:notesMasterId r:id="rId5"/>
  </p:notesMasterIdLst>
  <p:sldIdLst>
    <p:sldId id="256" r:id="rId6"/>
  </p:sldIdLst>
  <p:sldSz cy="6858000" cx="12192000"/>
  <p:notesSz cx="6858000" cy="9144000"/>
  <p:embeddedFontLst>
    <p:embeddedFont>
      <p:font typeface="Libre Franklin"/>
      <p:regular r:id="rId7"/>
      <p:bold r:id="rId8"/>
      <p:italic r:id="rId9"/>
      <p:boldItalic r:id="rId10"/>
    </p:embeddedFont>
    <p:embeddedFont>
      <p:font typeface="Libre Franklin Medium"/>
      <p:regular r:id="rId11"/>
      <p:bold r:id="rId12"/>
      <p:italic r:id="rId13"/>
      <p:boldItalic r:id="rId14"/>
    </p:embeddedFont>
    <p:embeddedFont>
      <p:font typeface="Quattrocento Sans"/>
      <p:regular r:id="rId15"/>
      <p:bold r:id="rId16"/>
      <p:italic r:id="rId17"/>
      <p:boldItalic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9" roundtripDataSignature="AMtx7miW/GFEF+swXSaNSb7IgFzp5e6re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LibreFranklinMedium-regular.fntdata"/><Relationship Id="rId10" Type="http://schemas.openxmlformats.org/officeDocument/2006/relationships/font" Target="fonts/LibreFranklin-boldItalic.fntdata"/><Relationship Id="rId13" Type="http://schemas.openxmlformats.org/officeDocument/2006/relationships/font" Target="fonts/LibreFranklinMedium-italic.fntdata"/><Relationship Id="rId12" Type="http://schemas.openxmlformats.org/officeDocument/2006/relationships/font" Target="fonts/LibreFranklinMedium-bold.fnt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font" Target="fonts/LibreFranklin-italic.fntdata"/><Relationship Id="rId15" Type="http://schemas.openxmlformats.org/officeDocument/2006/relationships/font" Target="fonts/QuattrocentoSans-regular.fntdata"/><Relationship Id="rId14" Type="http://schemas.openxmlformats.org/officeDocument/2006/relationships/font" Target="fonts/LibreFranklinMedium-boldItalic.fntdata"/><Relationship Id="rId17" Type="http://schemas.openxmlformats.org/officeDocument/2006/relationships/font" Target="fonts/QuattrocentoSans-italic.fntdata"/><Relationship Id="rId16" Type="http://schemas.openxmlformats.org/officeDocument/2006/relationships/font" Target="fonts/QuattrocentoSans-bold.fntdata"/><Relationship Id="rId5" Type="http://schemas.openxmlformats.org/officeDocument/2006/relationships/notesMaster" Target="notesMasters/notesMaster1.xml"/><Relationship Id="rId19" Type="http://customschemas.google.com/relationships/presentationmetadata" Target="metadata"/><Relationship Id="rId6" Type="http://schemas.openxmlformats.org/officeDocument/2006/relationships/slide" Target="slides/slide1.xml"/><Relationship Id="rId18" Type="http://schemas.openxmlformats.org/officeDocument/2006/relationships/font" Target="fonts/QuattrocentoSans-boldItalic.fntdata"/><Relationship Id="rId7" Type="http://schemas.openxmlformats.org/officeDocument/2006/relationships/font" Target="fonts/LibreFranklin-regular.fntdata"/><Relationship Id="rId8" Type="http://schemas.openxmlformats.org/officeDocument/2006/relationships/font" Target="fonts/LibreFranklin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 column - white">
  <p:cSld name="1 column - whit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idx="1" type="body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 column - white">
  <p:cSld name="2 column - whit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8300" lvl="0" marL="4572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b="0" sz="2200"/>
            </a:lvl1pPr>
            <a:lvl2pPr indent="-340360" lvl="1" marL="914400" algn="l"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Courier New"/>
              <a:buChar char="o"/>
              <a:defRPr sz="220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24" name="Google Shape;24;p4"/>
          <p:cNvSpPr txBox="1"/>
          <p:nvPr>
            <p:ph idx="2" type="body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8300" lvl="0" marL="4572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b="0" sz="2200"/>
            </a:lvl1pPr>
            <a:lvl2pPr indent="-340360" lvl="1" marL="9144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1760"/>
              <a:buFont typeface="Courier New"/>
              <a:buChar char="o"/>
              <a:defRPr sz="22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25" name="Google Shape;25;p4"/>
          <p:cNvSpPr txBox="1"/>
          <p:nvPr>
            <p:ph idx="3" type="body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b="1" sz="2400"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4" type="body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b="1" sz="2400"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hart - white">
  <p:cSld name="Chart - white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5"/>
          <p:cNvSpPr/>
          <p:nvPr>
            <p:ph idx="2" type="chart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31" name="Google Shape;31;p5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- white">
  <p:cSld name="Section - white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4" name="Google Shape;34;p6"/>
          <p:cNvSpPr txBox="1"/>
          <p:nvPr>
            <p:ph type="title"/>
          </p:nvPr>
        </p:nvSpPr>
        <p:spPr>
          <a:xfrm>
            <a:off x="0" y="2389457"/>
            <a:ext cx="12192000" cy="812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1" y="3257084"/>
            <a:ext cx="12191999" cy="11505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ctr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None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6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5_Contents slide layout">
  <p:cSld name="5_Contents slide layout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>
            <p:ph idx="2" type="pic"/>
          </p:nvPr>
        </p:nvSpPr>
        <p:spPr>
          <a:xfrm>
            <a:off x="117950" y="1065321"/>
            <a:ext cx="5386206" cy="5273336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 you slide">
  <p:cSld name="Thank you slide">
    <p:bg>
      <p:bgPr>
        <a:solidFill>
          <a:schemeClr val="lt2"/>
        </a:solidFill>
      </p:bgPr>
    </p:bg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800">
                <a:solidFill>
                  <a:schemeClr val="accent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1" type="ftr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43" name="Google Shape;43;p8"/>
          <p:cNvSpPr txBox="1"/>
          <p:nvPr>
            <p:ph idx="12" type="sldNum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4" name="Google Shape;44;p8"/>
          <p:cNvSpPr/>
          <p:nvPr>
            <p:ph idx="2" type="pic"/>
          </p:nvPr>
        </p:nvSpPr>
        <p:spPr>
          <a:xfrm>
            <a:off x="9715595" y="6356350"/>
            <a:ext cx="2196582" cy="385930"/>
          </a:xfrm>
          <a:prstGeom prst="rect">
            <a:avLst/>
          </a:prstGeom>
          <a:noFill/>
          <a:ln>
            <a:noFill/>
          </a:ln>
        </p:spPr>
      </p:sp>
      <p:sp>
        <p:nvSpPr>
          <p:cNvPr id="45" name="Google Shape;45;p8"/>
          <p:cNvSpPr/>
          <p:nvPr/>
        </p:nvSpPr>
        <p:spPr>
          <a:xfrm flipH="1">
            <a:off x="4803648" y="1492"/>
            <a:ext cx="3571540" cy="6856504"/>
          </a:xfrm>
          <a:custGeom>
            <a:rect b="b" l="l" r="r" t="t"/>
            <a:pathLst>
              <a:path extrusionOk="0" h="9906583" w="5158977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ulleted text &amp; graphic">
  <p:cSld name="Bulleted text &amp; graphic">
    <p:bg>
      <p:bgPr>
        <a:solidFill>
          <a:schemeClr val="lt1"/>
        </a:solidFill>
      </p:bgPr>
    </p:bg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9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9"/>
          <p:cNvSpPr txBox="1"/>
          <p:nvPr>
            <p:ph idx="1" type="body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1"/>
          <p:cNvSpPr txBox="1"/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1"/>
          <p:cNvSpPr txBox="1"/>
          <p:nvPr>
            <p:ph idx="1" type="body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2" name="Google Shape;62;p11"/>
          <p:cNvSpPr txBox="1"/>
          <p:nvPr>
            <p:ph idx="10" type="dt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63" name="Google Shape;63;p11"/>
          <p:cNvSpPr txBox="1"/>
          <p:nvPr>
            <p:ph idx="11" type="ftr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64" name="Google Shape;64;p11"/>
          <p:cNvSpPr txBox="1"/>
          <p:nvPr>
            <p:ph idx="12" type="sldNum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theme" Target="../theme/theme1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1" name="Google Shape;11;p2"/>
          <p:cNvSpPr/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2" name="Google Shape;12;p2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2A599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/>
        </p:txBody>
      </p:sp>
      <p:sp>
        <p:nvSpPr>
          <p:cNvPr id="13" name="Google Shape;13;p2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50" u="none" cap="none" strike="noStrike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U.S. DEPARTMENT OF ENERGY                         OFFICE OF STATE &amp; COMMUNITY ENERGY PROGRAMS</a:t>
            </a:r>
            <a:endParaRPr/>
          </a:p>
        </p:txBody>
      </p:sp>
      <p:sp>
        <p:nvSpPr>
          <p:cNvPr id="14" name="Google Shape;14;p2"/>
          <p:cNvSpPr txBox="1"/>
          <p:nvPr>
            <p:ph idx="1" type="body"/>
          </p:nvPr>
        </p:nvSpPr>
        <p:spPr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93700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68300" lvl="2" marL="1371600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cxnSp>
        <p:nvCxnSpPr>
          <p:cNvPr id="15" name="Google Shape;15;p2"/>
          <p:cNvCxnSpPr/>
          <p:nvPr/>
        </p:nvCxnSpPr>
        <p:spPr>
          <a:xfrm>
            <a:off x="0" y="821778"/>
            <a:ext cx="12192000" cy="0"/>
          </a:xfrm>
          <a:prstGeom prst="straightConnector1">
            <a:avLst/>
          </a:prstGeom>
          <a:noFill/>
          <a:ln cap="flat" cmpd="sng" w="254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</p:cxn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2" name="Google Shape;52;p10"/>
          <p:cNvSpPr/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3" name="Google Shape;53;p10"/>
          <p:cNvSpPr txBox="1"/>
          <p:nvPr>
            <p:ph type="title"/>
          </p:nvPr>
        </p:nvSpPr>
        <p:spPr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/>
        </p:txBody>
      </p:sp>
      <p:sp>
        <p:nvSpPr>
          <p:cNvPr id="54" name="Google Shape;54;p10"/>
          <p:cNvSpPr txBox="1"/>
          <p:nvPr/>
        </p:nvSpPr>
        <p:spPr>
          <a:xfrm>
            <a:off x="11588593" y="6605588"/>
            <a:ext cx="603407" cy="24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</a:pPr>
            <a:fld id="{00000000-1234-1234-1234-123412341234}" type="slidenum">
              <a:rPr lang="en-US" sz="900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‹#›</a:t>
            </a:fld>
            <a:endParaRPr sz="9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5" name="Google Shape;55;p10"/>
          <p:cNvSpPr/>
          <p:nvPr/>
        </p:nvSpPr>
        <p:spPr>
          <a:xfrm rot="10800000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 cap="flat" cmpd="sng" w="9525">
            <a:solidFill>
              <a:srgbClr val="3A901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6" name="Google Shape;56;p10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2022 FOA APPLICATION</a:t>
            </a:r>
            <a:endParaRPr/>
          </a:p>
        </p:txBody>
      </p:sp>
      <p:sp>
        <p:nvSpPr>
          <p:cNvPr id="57" name="Google Shape;57;p10"/>
          <p:cNvSpPr txBox="1"/>
          <p:nvPr>
            <p:ph idx="1" type="body"/>
          </p:nvPr>
        </p:nvSpPr>
        <p:spPr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93700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-368300" lvl="2" marL="1371600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58" name="Google Shape;58;p10"/>
          <p:cNvSpPr txBox="1"/>
          <p:nvPr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RENEW AMERICA’S SCHOOL FOA (DE-FOA-0002756) </a:t>
            </a:r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7" r:id="rId1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"/>
          <p:cNvSpPr txBox="1"/>
          <p:nvPr>
            <p:ph idx="1" type="body"/>
          </p:nvPr>
        </p:nvSpPr>
        <p:spPr>
          <a:xfrm>
            <a:off x="477615" y="1046532"/>
            <a:ext cx="4863177" cy="53707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77800" lvl="0" marL="342900" rtl="0" algn="l">
              <a:spcBef>
                <a:spcPts val="0"/>
              </a:spcBef>
              <a:spcAft>
                <a:spcPts val="0"/>
              </a:spcAft>
              <a:buClr>
                <a:srgbClr val="282B2E"/>
              </a:buClr>
              <a:buSzPts val="26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177800" lvl="0" marL="34290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None/>
            </a:pPr>
            <a:r>
              <a:t/>
            </a:r>
            <a:endParaRPr/>
          </a:p>
        </p:txBody>
      </p:sp>
      <p:sp>
        <p:nvSpPr>
          <p:cNvPr id="70" name="Google Shape;70;p1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Grays Harbor Collaborative</a:t>
            </a:r>
            <a:endParaRPr/>
          </a:p>
        </p:txBody>
      </p:sp>
      <p:sp>
        <p:nvSpPr>
          <p:cNvPr id="71" name="Google Shape;71;p1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72" name="Google Shape;72;p1"/>
          <p:cNvSpPr txBox="1"/>
          <p:nvPr/>
        </p:nvSpPr>
        <p:spPr>
          <a:xfrm>
            <a:off x="281980" y="897334"/>
            <a:ext cx="6599376" cy="5481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ACRE (Advancing Community, Renewables, and Electrification) in Rural Communities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i="0" lang="en-US" sz="20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Description</a:t>
            </a:r>
            <a:endParaRPr u="sng"/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ACRE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applies energy savings from building infrastructure upgrades towards freeing up resources in </a:t>
            </a:r>
            <a:r>
              <a:rPr i="1" lang="en-US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rural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and </a:t>
            </a:r>
            <a:r>
              <a:rPr i="1" lang="en-US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tribal communities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impacted by opioid crisis.</a:t>
            </a:r>
            <a:endParaRPr i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Grays Harbor County: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i="1" lang="en-US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~2,000 sq mi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on western border of Washington - </a:t>
            </a:r>
            <a:r>
              <a:rPr i="1" lang="en-US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fishing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i="1" lang="en-US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canning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i="1" lang="en-US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timber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i="1" lang="en-US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logging industries</a:t>
            </a:r>
            <a:endParaRPr i="1" sz="2000" u="sng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Team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seasoned educators, administrators, facility professionals, experts in energy, construction, and financing</a:t>
            </a:r>
            <a:endParaRPr b="1" i="1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1" sz="2000" u="sng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i="0" lang="en-US" sz="20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Summary of Need (Community, Facility)</a:t>
            </a:r>
            <a:endParaRPr b="0" i="0" sz="2400" u="sng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i="1" lang="en-US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Facility Needs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Mechanical &amp; Electrical systems well beyond end of life; controls systems are non-existent or outdated</a:t>
            </a:r>
            <a:endParaRPr i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i="1" lang="en-US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Community Needs: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Food stamps, TANF, and unemployment rates are twice as high as in similar counties.</a:t>
            </a:r>
            <a:endParaRPr i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1"/>
          <p:cNvSpPr txBox="1"/>
          <p:nvPr/>
        </p:nvSpPr>
        <p:spPr>
          <a:xfrm>
            <a:off x="6809775" y="1060125"/>
            <a:ext cx="5393100" cy="57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91425" spcFirstLastPara="1" rIns="91425" wrap="square" tIns="0">
            <a:spAutoFit/>
          </a:bodyPr>
          <a:lstStyle/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Goals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i="1" lang="en-US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GOAL 1</a:t>
            </a:r>
            <a:r>
              <a:rPr b="1"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Leverage Renew funds to unlock capital improvements that can create living wage jobs.</a:t>
            </a:r>
            <a:endParaRPr i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Energy Metrics: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Improve portfolio total energy savings over baseline by 37%.</a:t>
            </a:r>
            <a:endParaRPr i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Health/Safety: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Removes 99.97% of dust, pollen, mold, bacteria through improved air filtration and ventilation.</a:t>
            </a:r>
            <a:endParaRPr b="1" i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i="1" lang="en-US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GOAL 2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 Direct operational savings toward wraparound support, educational attainment, and connection to school and the workforce for local youth. </a:t>
            </a:r>
            <a:endParaRPr i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Staff Metrics: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Provides at least 12 STEM clock hours for certificated staff.</a:t>
            </a:r>
            <a:endParaRPr i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Youth Metrics: 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partner will deploy program to at least 100, 15-19 yr old ESL, 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trivial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disabled, and/or homeless high school youth. </a:t>
            </a:r>
            <a:endParaRPr i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i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00050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1"/>
          <p:cNvSpPr txBox="1"/>
          <p:nvPr/>
        </p:nvSpPr>
        <p:spPr>
          <a:xfrm>
            <a:off x="8531442" y="199023"/>
            <a:ext cx="35829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00" u="none" cap="none" strike="noStrik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2024 Renew America's Schools Prize</a:t>
            </a:r>
            <a:endParaRPr b="0" i="0" sz="1600" u="none" cap="none" strike="noStrik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1_EERE PPT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EERE PPT_widescreen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2021-11-15T00:59:02Z</dcterms:created>
  <dc:creator>Carolyn Snyder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0x0101003CCF907BDE7AA548A594F918714AF44E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