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4655"/>
  </p:normalViewPr>
  <p:slideViewPr>
    <p:cSldViewPr snapToGrid="0">
      <p:cViewPr varScale="1">
        <p:scale>
          <a:sx n="122" d="100"/>
          <a:sy n="122" d="100"/>
        </p:scale>
        <p:origin x="44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279400" y="-4563"/>
            <a:ext cx="11633200" cy="812800"/>
          </a:xfrm>
        </p:spPr>
        <p:txBody>
          <a:bodyPr/>
          <a:lstStyle/>
          <a:p>
            <a:r>
              <a:rPr lang="en-US" sz="2800" i="0" u="none" strike="noStrike" dirty="0">
                <a:solidFill>
                  <a:srgbClr val="000000"/>
                </a:solidFill>
                <a:effectLst/>
                <a:latin typeface="Calibri" panose="020F0502020204030204" pitchFamily="34" charset="0"/>
                <a:cs typeface="Calibri" panose="020F0502020204030204" pitchFamily="34" charset="0"/>
              </a:rPr>
              <a:t>New Hampshire North Country Energy Alliance</a:t>
            </a:r>
            <a:endParaRPr lang="en-US" sz="2800" dirty="0">
              <a:latin typeface="Calibri" panose="020F0502020204030204" pitchFamily="34" charset="0"/>
              <a:cs typeface="Calibri" panose="020F0502020204030204" pitchFamily="34" charset="0"/>
            </a:endParaRP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dirty="0"/>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79" y="897334"/>
            <a:ext cx="6644337" cy="56309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i="0" u="none" strike="noStrike" dirty="0">
                <a:solidFill>
                  <a:srgbClr val="000000"/>
                </a:solidFill>
                <a:effectLst/>
                <a:latin typeface="Calibri" panose="020F0502020204030204" pitchFamily="34" charset="0"/>
                <a:cs typeface="Calibri" panose="020F0502020204030204" pitchFamily="34" charset="0"/>
              </a:rPr>
              <a:t>Northern New Hampshire Schools</a:t>
            </a:r>
            <a:endParaRPr lang="en-US" sz="2400" b="1" dirty="0">
              <a:solidFill>
                <a:schemeClr val="tx1"/>
              </a:solidFill>
              <a:latin typeface="Calibri" panose="020F0502020204030204" pitchFamily="34" charset="0"/>
              <a:cs typeface="Calibri" panose="020F0502020204030204" pitchFamily="34" charset="0"/>
            </a:endParaRPr>
          </a:p>
          <a:p>
            <a:pPr marL="0" indent="0">
              <a:spcBef>
                <a:spcPts val="0"/>
              </a:spcBef>
              <a:spcAft>
                <a:spcPts val="1200"/>
              </a:spcAft>
              <a:buNone/>
            </a:pPr>
            <a:r>
              <a:rPr lang="en-US" sz="2200" b="1" dirty="0">
                <a:solidFill>
                  <a:schemeClr val="tx1"/>
                </a:solidFill>
                <a:latin typeface="Calibri" panose="020F0502020204030204" pitchFamily="34" charset="0"/>
                <a:cs typeface="Calibri" panose="020F0502020204030204" pitchFamily="34" charset="0"/>
              </a:rPr>
              <a:t>Project Description:  </a:t>
            </a:r>
            <a:r>
              <a:rPr lang="en-US" sz="1800" b="0" i="0" u="none" strike="noStrike" dirty="0">
                <a:solidFill>
                  <a:srgbClr val="0D0D0D"/>
                </a:solidFill>
                <a:effectLst/>
                <a:latin typeface="Calibri" panose="020F0502020204030204" pitchFamily="34" charset="0"/>
                <a:cs typeface="Calibri" panose="020F0502020204030204" pitchFamily="34" charset="0"/>
              </a:rPr>
              <a:t>The consortium of Northern New Hampshire public schools aims to reduce energy consumption, cut operational costs, and create a healthier, more sustainable learning environment. </a:t>
            </a:r>
            <a:r>
              <a:rPr lang="en-US" sz="1800" b="0" i="0" u="none" strike="noStrike" dirty="0">
                <a:solidFill>
                  <a:srgbClr val="000000"/>
                </a:solidFill>
                <a:effectLst/>
                <a:latin typeface="Calibri" panose="020F0502020204030204" pitchFamily="34" charset="0"/>
                <a:cs typeface="Calibri" panose="020F0502020204030204" pitchFamily="34" charset="0"/>
              </a:rPr>
              <a:t>A collaborative effort involving technical assistance experts, energy auditors, energy workforce trainers, energy education providers, and energy contractors is pivotal to ensuring successful energy efficiency projects in our Northern New Hampshire public schools. </a:t>
            </a:r>
            <a:endParaRPr lang="en-US" sz="2000" b="1" dirty="0">
              <a:solidFill>
                <a:schemeClr val="tx1"/>
              </a:solidFill>
              <a:latin typeface="Calibri"/>
              <a:cs typeface="Calibri"/>
            </a:endParaRPr>
          </a:p>
          <a:p>
            <a:pPr marL="0" indent="0">
              <a:spcBef>
                <a:spcPts val="0"/>
              </a:spcBef>
              <a:spcAft>
                <a:spcPts val="1200"/>
              </a:spcAft>
              <a:buNone/>
            </a:pPr>
            <a:r>
              <a:rPr lang="en-US" sz="2200" b="1" dirty="0">
                <a:solidFill>
                  <a:schemeClr val="tx1"/>
                </a:solidFill>
                <a:latin typeface="Calibri"/>
                <a:cs typeface="Calibri"/>
              </a:rPr>
              <a:t>Summary of Need:  </a:t>
            </a:r>
            <a:r>
              <a:rPr lang="en-US" sz="1800" b="0" i="1" u="none" strike="noStrike" dirty="0">
                <a:solidFill>
                  <a:srgbClr val="000000"/>
                </a:solidFill>
                <a:effectLst/>
                <a:latin typeface="Calibri" panose="020F0502020204030204" pitchFamily="34" charset="0"/>
                <a:cs typeface="Calibri" panose="020F0502020204030204" pitchFamily="34" charset="0"/>
              </a:rPr>
              <a:t>“It’s more than a school–it’s the </a:t>
            </a:r>
            <a:r>
              <a:rPr lang="en-US" sz="1800" b="1" i="1" u="none" strike="noStrike" dirty="0">
                <a:solidFill>
                  <a:srgbClr val="000000"/>
                </a:solidFill>
                <a:effectLst/>
                <a:latin typeface="Calibri" panose="020F0502020204030204" pitchFamily="34" charset="0"/>
                <a:cs typeface="Calibri" panose="020F0502020204030204" pitchFamily="34" charset="0"/>
              </a:rPr>
              <a:t>heart</a:t>
            </a:r>
            <a:r>
              <a:rPr lang="en-US" sz="1800" b="0" i="1" u="none" strike="noStrike" dirty="0">
                <a:solidFill>
                  <a:srgbClr val="000000"/>
                </a:solidFill>
                <a:effectLst/>
                <a:latin typeface="Calibri" panose="020F0502020204030204" pitchFamily="34" charset="0"/>
                <a:cs typeface="Calibri" panose="020F0502020204030204" pitchFamily="34" charset="0"/>
              </a:rPr>
              <a:t> of the community.”</a:t>
            </a:r>
            <a:endParaRPr lang="en-US" sz="2200" b="1" dirty="0">
              <a:solidFill>
                <a:schemeClr val="tx1"/>
              </a:solidFill>
              <a:latin typeface="Calibri" panose="020F0502020204030204" pitchFamily="34" charset="0"/>
              <a:cs typeface="Calibri" panose="020F0502020204030204" pitchFamily="34" charset="0"/>
            </a:endParaRPr>
          </a:p>
          <a:p>
            <a:pPr marL="0" indent="0">
              <a:spcBef>
                <a:spcPts val="0"/>
              </a:spcBef>
              <a:spcAft>
                <a:spcPts val="1200"/>
              </a:spcAft>
              <a:buNone/>
            </a:pPr>
            <a:r>
              <a:rPr lang="en-US" sz="1800" i="0" u="none" strike="noStrike" dirty="0">
                <a:solidFill>
                  <a:srgbClr val="0D0D0D"/>
                </a:solidFill>
                <a:effectLst/>
                <a:latin typeface="Calibri" panose="020F0502020204030204" pitchFamily="34" charset="0"/>
                <a:cs typeface="Calibri" panose="020F0502020204030204" pitchFamily="34" charset="0"/>
              </a:rPr>
              <a:t>These communities are rural and/or remote</a:t>
            </a:r>
            <a:r>
              <a:rPr lang="en-US" sz="1800" i="0" u="none" strike="noStrike" dirty="0">
                <a:solidFill>
                  <a:schemeClr val="tx1"/>
                </a:solidFill>
                <a:effectLst/>
                <a:latin typeface="Calibri" panose="020F0502020204030204" pitchFamily="34" charset="0"/>
                <a:cs typeface="Calibri" panose="020F0502020204030204" pitchFamily="34" charset="0"/>
              </a:rPr>
              <a:t> and 48% of the residents live in Disadvantaged Communities, while 50% of students live in Disadvantaged Communities.  All schools qualify for Title 1 School-Wide Programming. The </a:t>
            </a:r>
            <a:r>
              <a:rPr lang="en-US" sz="1800" b="0" i="0" u="none" strike="noStrike" dirty="0">
                <a:solidFill>
                  <a:srgbClr val="0D0D0D"/>
                </a:solidFill>
                <a:effectLst/>
                <a:latin typeface="Calibri" panose="020F0502020204030204" pitchFamily="34" charset="0"/>
                <a:cs typeface="Calibri" panose="020F0502020204030204" pitchFamily="34" charset="0"/>
              </a:rPr>
              <a:t>schools host voting,</a:t>
            </a:r>
            <a:r>
              <a:rPr lang="en-US" sz="1800" b="0" i="0" u="none" strike="noStrike" dirty="0">
                <a:solidFill>
                  <a:srgbClr val="000000"/>
                </a:solidFill>
                <a:effectLst/>
                <a:latin typeface="Calibri" panose="020F0502020204030204" pitchFamily="34" charset="0"/>
                <a:cs typeface="Calibri" panose="020F0502020204030204" pitchFamily="34" charset="0"/>
              </a:rPr>
              <a:t> town meetings, local events (e.g. craft fairs, police and fire department trainings), and local programming for all ages (e.g. civic/social clubs, summer school, and afterschool).  Many serve as community emergency shelters.</a:t>
            </a:r>
            <a:endParaRPr lang="en-US" sz="1800" dirty="0">
              <a:solidFill>
                <a:schemeClr val="tx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7103456" y="911799"/>
            <a:ext cx="5010228" cy="3180358"/>
          </a:xfrm>
          <a:prstGeom prst="rect">
            <a:avLst/>
          </a:prstGeom>
          <a:noFill/>
        </p:spPr>
        <p:txBody>
          <a:bodyPr wrap="square" lIns="91440" tIns="45720" rIns="91440" bIns="45720" anchor="t">
            <a:spAutoFit/>
          </a:bodyPr>
          <a:lstStyle/>
          <a:p>
            <a:pPr indent="-57150">
              <a:spcAft>
                <a:spcPts val="1200"/>
              </a:spcAft>
            </a:pPr>
            <a:r>
              <a:rPr lang="en-US" sz="2000" b="1" dirty="0">
                <a:latin typeface="Calibri"/>
                <a:cs typeface="Calibri"/>
              </a:rPr>
              <a:t>Project Goals</a:t>
            </a:r>
          </a:p>
          <a:p>
            <a:pPr algn="l" rtl="0" fontAlgn="base">
              <a:spcBef>
                <a:spcPts val="100"/>
              </a:spcBef>
              <a:spcAft>
                <a:spcPts val="100"/>
              </a:spcAft>
              <a:buFont typeface="+mj-lt"/>
              <a:buAutoNum type="arabicPeriod"/>
            </a:pPr>
            <a:r>
              <a:rPr lang="en-US" b="0" i="0" u="none" strike="noStrike" dirty="0">
                <a:solidFill>
                  <a:srgbClr val="0D0D0D"/>
                </a:solidFill>
                <a:effectLst/>
                <a:latin typeface="Calibri" panose="020F0502020204030204" pitchFamily="34" charset="0"/>
                <a:cs typeface="Calibri" panose="020F0502020204030204" pitchFamily="34" charset="0"/>
              </a:rPr>
              <a:t>Decreasing energy usage.</a:t>
            </a:r>
          </a:p>
          <a:p>
            <a:pPr algn="l" rtl="0" fontAlgn="base">
              <a:spcBef>
                <a:spcPts val="100"/>
              </a:spcBef>
              <a:spcAft>
                <a:spcPts val="100"/>
              </a:spcAft>
              <a:buFont typeface="+mj-lt"/>
              <a:buAutoNum type="arabicPeriod"/>
            </a:pPr>
            <a:r>
              <a:rPr lang="en-US" b="0" i="0" u="none" strike="noStrike" dirty="0">
                <a:solidFill>
                  <a:srgbClr val="0D0D0D"/>
                </a:solidFill>
                <a:effectLst/>
                <a:latin typeface="Calibri" panose="020F0502020204030204" pitchFamily="34" charset="0"/>
                <a:cs typeface="Calibri" panose="020F0502020204030204" pitchFamily="34" charset="0"/>
              </a:rPr>
              <a:t>Lowering operational costs to allocate more resources to education.</a:t>
            </a:r>
          </a:p>
          <a:p>
            <a:pPr algn="l" rtl="0" fontAlgn="base">
              <a:spcBef>
                <a:spcPts val="100"/>
              </a:spcBef>
              <a:spcAft>
                <a:spcPts val="100"/>
              </a:spcAft>
              <a:buFont typeface="+mj-lt"/>
              <a:buAutoNum type="arabicPeriod"/>
            </a:pPr>
            <a:r>
              <a:rPr lang="en-US" b="0" i="0" u="none" strike="noStrike" dirty="0">
                <a:solidFill>
                  <a:srgbClr val="0D0D0D"/>
                </a:solidFill>
                <a:effectLst/>
                <a:latin typeface="Calibri" panose="020F0502020204030204" pitchFamily="34" charset="0"/>
                <a:cs typeface="Calibri" panose="020F0502020204030204" pitchFamily="34" charset="0"/>
              </a:rPr>
              <a:t>Enhancing environmental sustainability and reduce carbon footprint.</a:t>
            </a:r>
          </a:p>
          <a:p>
            <a:pPr algn="l" rtl="0" fontAlgn="base">
              <a:spcBef>
                <a:spcPts val="100"/>
              </a:spcBef>
              <a:spcAft>
                <a:spcPts val="100"/>
              </a:spcAft>
              <a:buFont typeface="+mj-lt"/>
              <a:buAutoNum type="arabicPeriod"/>
            </a:pPr>
            <a:r>
              <a:rPr lang="en-US" b="0" i="0" u="none" strike="noStrike" dirty="0">
                <a:solidFill>
                  <a:srgbClr val="0D0D0D"/>
                </a:solidFill>
                <a:effectLst/>
                <a:latin typeface="Calibri" panose="020F0502020204030204" pitchFamily="34" charset="0"/>
                <a:cs typeface="Calibri" panose="020F0502020204030204" pitchFamily="34" charset="0"/>
              </a:rPr>
              <a:t>Improving school resilience by stabilizing energy budgets and enhancing capacity to serve the community during power outages.</a:t>
            </a:r>
          </a:p>
          <a:p>
            <a:pPr marL="400050" lvl="1">
              <a:spcAft>
                <a:spcPts val="1200"/>
              </a:spcAft>
            </a:pPr>
            <a:endParaRPr lang="en-US" sz="2000"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a:extLst>
              <a:ext uri="{FF2B5EF4-FFF2-40B4-BE49-F238E27FC236}">
                <a16:creationId xmlns:a16="http://schemas.microsoft.com/office/drawing/2014/main" id="{CC0CC8C0-386D-67D5-2226-FC34FEE690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9894" y="3851430"/>
            <a:ext cx="1403965" cy="2676894"/>
          </a:xfrm>
          <a:prstGeom prst="rect">
            <a:avLst/>
          </a:prstGeom>
        </p:spPr>
      </p:pic>
      <p:pic>
        <p:nvPicPr>
          <p:cNvPr id="15" name="Picture 14">
            <a:extLst>
              <a:ext uri="{FF2B5EF4-FFF2-40B4-BE49-F238E27FC236}">
                <a16:creationId xmlns:a16="http://schemas.microsoft.com/office/drawing/2014/main" id="{0089758C-4DF4-4BDE-F12F-5FF5C94D6D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3287" y="3896570"/>
            <a:ext cx="3276607" cy="2457455"/>
          </a:xfrm>
          <a:prstGeom prst="rect">
            <a:avLst/>
          </a:prstGeom>
        </p:spPr>
      </p:pic>
      <p:sp>
        <p:nvSpPr>
          <p:cNvPr id="17" name="TextBox 16">
            <a:extLst>
              <a:ext uri="{FF2B5EF4-FFF2-40B4-BE49-F238E27FC236}">
                <a16:creationId xmlns:a16="http://schemas.microsoft.com/office/drawing/2014/main" id="{CE0FB95F-6733-41DB-F1CE-CD67C9B7B6B7}"/>
              </a:ext>
            </a:extLst>
          </p:cNvPr>
          <p:cNvSpPr txBox="1"/>
          <p:nvPr/>
        </p:nvSpPr>
        <p:spPr>
          <a:xfrm>
            <a:off x="7243287" y="6046248"/>
            <a:ext cx="2460930" cy="307777"/>
          </a:xfrm>
          <a:prstGeom prst="rect">
            <a:avLst/>
          </a:prstGeom>
          <a:noFill/>
        </p:spPr>
        <p:txBody>
          <a:bodyPr wrap="none" rtlCol="0">
            <a:spAutoFit/>
          </a:bodyPr>
          <a:lstStyle/>
          <a:p>
            <a:r>
              <a:rPr lang="en-US" sz="1400" dirty="0">
                <a:solidFill>
                  <a:schemeClr val="bg1"/>
                </a:solidFill>
              </a:rPr>
              <a:t>Pittsburg School, Pittsburg NH</a:t>
            </a:r>
          </a:p>
        </p:txBody>
      </p:sp>
      <p:sp>
        <p:nvSpPr>
          <p:cNvPr id="18" name="TextBox 17">
            <a:extLst>
              <a:ext uri="{FF2B5EF4-FFF2-40B4-BE49-F238E27FC236}">
                <a16:creationId xmlns:a16="http://schemas.microsoft.com/office/drawing/2014/main" id="{5EDA3748-D94C-C899-FC2E-EDA35DCFD3E7}"/>
              </a:ext>
            </a:extLst>
          </p:cNvPr>
          <p:cNvSpPr txBox="1"/>
          <p:nvPr/>
        </p:nvSpPr>
        <p:spPr>
          <a:xfrm>
            <a:off x="7040246" y="6342046"/>
            <a:ext cx="3562194" cy="230832"/>
          </a:xfrm>
          <a:prstGeom prst="rect">
            <a:avLst/>
          </a:prstGeom>
          <a:noFill/>
        </p:spPr>
        <p:txBody>
          <a:bodyPr wrap="none" rtlCol="0">
            <a:spAutoFit/>
          </a:bodyPr>
          <a:lstStyle/>
          <a:p>
            <a:r>
              <a:rPr lang="en-US" sz="900" dirty="0"/>
              <a:t>https://</a:t>
            </a:r>
            <a:r>
              <a:rPr lang="en-US" sz="900" dirty="0" err="1"/>
              <a:t>www.facebook.com</a:t>
            </a:r>
            <a:r>
              <a:rPr lang="en-US" sz="900" dirty="0"/>
              <a:t>/p/Pittsburg-School-100034819972115/</a:t>
            </a:r>
          </a:p>
        </p:txBody>
      </p:sp>
      <p:sp>
        <p:nvSpPr>
          <p:cNvPr id="19" name="TextBox 18">
            <a:extLst>
              <a:ext uri="{FF2B5EF4-FFF2-40B4-BE49-F238E27FC236}">
                <a16:creationId xmlns:a16="http://schemas.microsoft.com/office/drawing/2014/main" id="{938D15B2-0802-122F-AD91-51A14785CB49}"/>
              </a:ext>
            </a:extLst>
          </p:cNvPr>
          <p:cNvSpPr txBox="1"/>
          <p:nvPr/>
        </p:nvSpPr>
        <p:spPr>
          <a:xfrm>
            <a:off x="7040246" y="6572878"/>
            <a:ext cx="2747868" cy="230832"/>
          </a:xfrm>
          <a:prstGeom prst="rect">
            <a:avLst/>
          </a:prstGeom>
          <a:noFill/>
        </p:spPr>
        <p:txBody>
          <a:bodyPr wrap="none" rtlCol="0">
            <a:spAutoFit/>
          </a:bodyPr>
          <a:lstStyle/>
          <a:p>
            <a:r>
              <a:rPr lang="en-US" sz="900" dirty="0"/>
              <a:t>https://</a:t>
            </a:r>
            <a:r>
              <a:rPr lang="en-US" sz="900" dirty="0" err="1"/>
              <a:t>www.visit-newhampshire.com</a:t>
            </a:r>
            <a:r>
              <a:rPr lang="en-US" sz="900" dirty="0"/>
              <a:t>/state/</a:t>
            </a:r>
            <a:r>
              <a:rPr lang="en-US" sz="900" dirty="0" err="1"/>
              <a:t>nhmap</a:t>
            </a:r>
            <a:r>
              <a:rPr lang="en-US" sz="900" dirty="0"/>
              <a:t>/</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1526</TotalTime>
  <Words>265</Words>
  <Application>Microsoft Macintosh PowerPoint</Application>
  <PresentationFormat>Widescreen</PresentationFormat>
  <Paragraphs>15</Paragraphs>
  <Slides>1</Slides>
  <Notes>0</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2" baseType="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New Hampshire North Country Energy Alliance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Melissa Elander</cp:lastModifiedBy>
  <cp:revision>11</cp:revision>
  <dcterms:created xsi:type="dcterms:W3CDTF">2021-11-15T00:59:02Z</dcterms:created>
  <dcterms:modified xsi:type="dcterms:W3CDTF">2024-06-11T20:35:21Z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