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F5E55F-2B21-43B2-AFDA-F70D786CD9D7}" v="110" dt="2024-06-11T16:05:29.3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147"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6"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a:t>Jersey City Public Schools </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5814020"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a:solidFill>
                  <a:schemeClr val="tx1"/>
                </a:solidFill>
                <a:latin typeface="Calibri" panose="020F0502020204030204" pitchFamily="34" charset="0"/>
                <a:cs typeface="Calibri" panose="020F0502020204030204" pitchFamily="34" charset="0"/>
              </a:rPr>
              <a:t>JCPS Environmental Equity Plan </a:t>
            </a:r>
            <a:endParaRPr lang="en-US" sz="2000" b="1">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a:solidFill>
                  <a:schemeClr val="tx1"/>
                </a:solidFill>
                <a:latin typeface="Calibri Light"/>
                <a:ea typeface="Calibri" panose="020F0502020204030204" pitchFamily="34" charset="0"/>
                <a:cs typeface="Calibri Light"/>
              </a:rPr>
              <a:t>JCPS seeks to upgrade its infrastructure through the DOE’s Renew America’s School Grant. Current efforts include implementing an Energy Savings Plan that involves modernizing HVAC systems, improving energy efficiency, and enhancing overall building conditions. </a:t>
            </a:r>
          </a:p>
          <a:p>
            <a:pPr marL="400050" lvl="1" indent="0">
              <a:spcBef>
                <a:spcPts val="0"/>
              </a:spcBef>
              <a:spcAft>
                <a:spcPts val="1200"/>
              </a:spcAft>
              <a:buNone/>
            </a:pPr>
            <a:endParaRPr lang="en-US" sz="1600" b="1" i="1">
              <a:solidFill>
                <a:schemeClr val="tx1"/>
              </a:solidFill>
              <a:latin typeface="Calibri Light"/>
              <a:cs typeface="Calibri Light"/>
            </a:endParaRPr>
          </a:p>
          <a:p>
            <a:pPr marL="400050" lvl="1" indent="0">
              <a:spcBef>
                <a:spcPts val="0"/>
              </a:spcBef>
              <a:spcAft>
                <a:spcPts val="1200"/>
              </a:spcAft>
              <a:buNone/>
            </a:pPr>
            <a:r>
              <a:rPr lang="en-US" sz="2000" b="1">
                <a:solidFill>
                  <a:schemeClr val="tx1"/>
                </a:solidFill>
                <a:latin typeface="Calibri"/>
                <a:cs typeface="Calibri"/>
              </a:rPr>
              <a:t>Summary of Need (Community, Facility)</a:t>
            </a:r>
            <a:endParaRPr lang="en-US">
              <a:solidFill>
                <a:schemeClr val="tx1"/>
              </a:solidFill>
              <a:latin typeface="Calibri"/>
              <a:cs typeface="Calibri"/>
            </a:endParaRPr>
          </a:p>
          <a:p>
            <a:pPr marL="400050" lvl="1" indent="0">
              <a:spcBef>
                <a:spcPts val="0"/>
              </a:spcBef>
              <a:spcAft>
                <a:spcPts val="1200"/>
              </a:spcAft>
              <a:buNone/>
            </a:pPr>
            <a:r>
              <a:rPr lang="en-US" sz="1800" i="1">
                <a:solidFill>
                  <a:schemeClr val="tx1"/>
                </a:solidFill>
                <a:latin typeface="Calibri Light"/>
                <a:ea typeface="Calibri" panose="020F0502020204030204" pitchFamily="34" charset="0"/>
                <a:cs typeface="Calibri Light"/>
              </a:rPr>
              <a:t>Improving school facilities, specifically adding mechanical ventilation and cooling systems, is essential for creating a healthy and conducive learning atmosphere.  Modern, well-maintained buildings support student health, safety, and academic growth, ensuring that all students have access to a high-quality education. </a:t>
            </a:r>
            <a:endParaRPr lang="en-US" sz="1800" b="1">
              <a:solidFill>
                <a:schemeClr val="tx1"/>
              </a:solidFill>
              <a:latin typeface="Calibri"/>
              <a:cs typeface="Calibri"/>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463474" y="1455458"/>
            <a:ext cx="5814020" cy="1384995"/>
          </a:xfrm>
          <a:prstGeom prst="rect">
            <a:avLst/>
          </a:prstGeom>
          <a:noFill/>
        </p:spPr>
        <p:txBody>
          <a:bodyPr wrap="square" lIns="91440" tIns="45720" rIns="91440" bIns="45720" anchor="t">
            <a:spAutoFit/>
          </a:bodyPr>
          <a:lstStyle/>
          <a:p>
            <a:pPr marL="400050" lvl="1">
              <a:spcAft>
                <a:spcPts val="1200"/>
              </a:spcAft>
            </a:pPr>
            <a:r>
              <a:rPr lang="en-US" sz="2000" b="1">
                <a:latin typeface="Calibri"/>
                <a:cs typeface="Calibri"/>
              </a:rPr>
              <a:t>Project Goals</a:t>
            </a:r>
            <a:endParaRPr lang="en-US" sz="2000" b="1">
              <a:latin typeface="Calibri" panose="020F0502020204030204" pitchFamily="34" charset="0"/>
              <a:cs typeface="Calibri" panose="020F0502020204030204" pitchFamily="34" charset="0"/>
            </a:endParaRPr>
          </a:p>
          <a:p>
            <a:pPr algn="l" rtl="0" fontAlgn="base"/>
            <a:r>
              <a:rPr lang="en-US" sz="1800" b="0" i="0">
                <a:solidFill>
                  <a:srgbClr val="000000"/>
                </a:solidFill>
                <a:effectLst/>
                <a:latin typeface="Times New Roman" panose="02020603050405020304" pitchFamily="18" charset="0"/>
              </a:rPr>
              <a:t>     </a:t>
            </a:r>
            <a:r>
              <a:rPr lang="en-US" i="1">
                <a:latin typeface="Calibri Light"/>
                <a:cs typeface="Calibri Light"/>
              </a:rPr>
              <a:t>  1.   Improve indoor air quality (IAQ) </a:t>
            </a:r>
          </a:p>
          <a:p>
            <a:pPr algn="l" rtl="0" fontAlgn="base"/>
            <a:r>
              <a:rPr lang="en-US" i="1">
                <a:latin typeface="Calibri Light"/>
                <a:cs typeface="Calibri Light"/>
              </a:rPr>
              <a:t>       2.   Improve indoor thermal comfort </a:t>
            </a:r>
          </a:p>
          <a:p>
            <a:pPr algn="l" rtl="0" fontAlgn="base"/>
            <a:r>
              <a:rPr lang="en-US" i="1">
                <a:latin typeface="Calibri Light"/>
                <a:cs typeface="Calibri Light"/>
              </a:rPr>
              <a:t>       3.   Improve overall energy efficiency at all schools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pic>
        <p:nvPicPr>
          <p:cNvPr id="6" name="Picture 5">
            <a:extLst>
              <a:ext uri="{FF2B5EF4-FFF2-40B4-BE49-F238E27FC236}">
                <a16:creationId xmlns:a16="http://schemas.microsoft.com/office/drawing/2014/main" id="{153EC512-3974-789C-7713-73DBCD924901}"/>
              </a:ext>
            </a:extLst>
          </p:cNvPr>
          <p:cNvPicPr>
            <a:picLocks noChangeAspect="1"/>
          </p:cNvPicPr>
          <p:nvPr/>
        </p:nvPicPr>
        <p:blipFill rotWithShape="1">
          <a:blip r:embed="rId2"/>
          <a:srcRect l="573" t="1658" r="488"/>
          <a:stretch/>
        </p:blipFill>
        <p:spPr>
          <a:xfrm>
            <a:off x="6156675" y="3232150"/>
            <a:ext cx="5900365" cy="2750214"/>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24F508BDB4BEF4E857BCD03B247CA14" ma:contentTypeVersion="17" ma:contentTypeDescription="Create a new document." ma:contentTypeScope="" ma:versionID="f232e000de87457c27932e71c320f50a">
  <xsd:schema xmlns:xsd="http://www.w3.org/2001/XMLSchema" xmlns:xs="http://www.w3.org/2001/XMLSchema" xmlns:p="http://schemas.microsoft.com/office/2006/metadata/properties" xmlns:ns2="6995c5fb-652b-42cf-8c46-a4ddf6499080" xmlns:ns3="6f8a23e1-e549-4c37-88f3-cb4efdb32c11" targetNamespace="http://schemas.microsoft.com/office/2006/metadata/properties" ma:root="true" ma:fieldsID="59de297e0ca5a3990ea5a5c891a3d7f4" ns2:_="" ns3:_="">
    <xsd:import namespace="6995c5fb-652b-42cf-8c46-a4ddf6499080"/>
    <xsd:import namespace="6f8a23e1-e549-4c37-88f3-cb4efdb32c1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95c5fb-652b-42cf-8c46-a4ddf64990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a546cf8-7c8b-4b5f-87ea-0ab3f5e2b02f" ma:termSetId="09814cd3-568e-fe90-9814-8d621ff8fb84" ma:anchorId="fba54fb3-c3e1-fe81-a776-ca4b69148c4d" ma:open="true" ma:isKeyword="false">
      <xsd:complexType>
        <xsd:sequence>
          <xsd:element ref="pc:Terms" minOccurs="0" maxOccurs="1"/>
        </xsd:sequence>
      </xsd:complexType>
    </xsd:element>
    <xsd:element name="MediaServiceDateTaken" ma:index="22" nillable="true" ma:displayName="MediaServiceDateTaken" ma:hidden="true" ma:indexed="true" ma:internalName="MediaServiceDateTaken"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f8a23e1-e549-4c37-88f3-cb4efdb32c1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1aacb5e8-9aa9-44f6-8476-c05302f3b47d}" ma:internalName="TaxCatchAll" ma:showField="CatchAllData" ma:web="6f8a23e1-e549-4c37-88f3-cb4efdb32c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f8a23e1-e549-4c37-88f3-cb4efdb32c11" xsi:nil="true"/>
    <lcf76f155ced4ddcb4097134ff3c332f xmlns="6995c5fb-652b-42cf-8c46-a4ddf649908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143E662-9370-4220-A159-03C7A6F0AA01}">
  <ds:schemaRefs>
    <ds:schemaRef ds:uri="6995c5fb-652b-42cf-8c46-a4ddf6499080"/>
    <ds:schemaRef ds:uri="6f8a23e1-e549-4c37-88f3-cb4efdb32c1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B69AE2E-2094-42CE-8A9D-0DE1D9E10727}">
  <ds:schemaRefs>
    <ds:schemaRef ds:uri="6f8a23e1-e549-4c37-88f3-cb4efdb32c11"/>
    <ds:schemaRef ds:uri="http://www.w3.org/XML/1998/namespace"/>
    <ds:schemaRef ds:uri="http://purl.org/dc/dcmitype/"/>
    <ds:schemaRef ds:uri="http://schemas.microsoft.com/office/2006/documentManagement/types"/>
    <ds:schemaRef ds:uri="http://schemas.microsoft.com/office/infopath/2007/PartnerControls"/>
    <ds:schemaRef ds:uri="6995c5fb-652b-42cf-8c46-a4ddf6499080"/>
    <ds:schemaRef ds:uri="http://purl.org/dc/elements/1.1/"/>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112</Words>
  <Application>Microsoft Office PowerPoint</Application>
  <PresentationFormat>Widescreen</PresentationFormat>
  <Paragraphs>13</Paragraphs>
  <Slides>1</Slides>
  <Notes>0</Notes>
  <HiddenSlides>0</HiddenSlides>
  <MMClips>0</MMClips>
  <ScaleCrop>false</ScaleCrop>
  <HeadingPairs>
    <vt:vector size="8" baseType="variant">
      <vt:variant>
        <vt:lpstr>Fonts Used</vt:lpstr>
      </vt:variant>
      <vt:variant>
        <vt:i4>12</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6"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Times New Roman</vt:lpstr>
      <vt:lpstr>Wingdings</vt:lpstr>
      <vt:lpstr>ヒラギノ角ゴ Pro W3</vt:lpstr>
      <vt:lpstr>EERE PPT_widescreen</vt:lpstr>
      <vt:lpstr>1_EERE PPT</vt:lpstr>
      <vt:lpstr>think-cell Slide</vt:lpstr>
      <vt:lpstr>Jersey City Public Schools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fluce</cp:lastModifiedBy>
  <cp:revision>3</cp:revision>
  <dcterms:created xsi:type="dcterms:W3CDTF">2021-11-15T00:59:02Z</dcterms:created>
  <dcterms:modified xsi:type="dcterms:W3CDTF">2024-06-11T16:49:27Z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0x010100024F508BDB4BEF4E857BCD03B247CA14</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