
<file path=[Content_Types].xml><?xml version="1.0" encoding="utf-8"?>
<Types xmlns="http://schemas.openxmlformats.org/package/2006/content-types">
  <Default Extension="bin" ContentType="application/vnd.openxmlformats-officedocument.oleObject"/>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0DBC66-6774-AE6D-0BD1-1281F5C2427C}" v="353" dt="2024-06-10T12:52:12.582"/>
    <p1510:client id="{C3A902B2-E455-8EA3-6ACB-7E5B4E678F99}" v="4" dt="2024-06-10T20:10:44.940"/>
    <p1510:client id="{ECCCC84B-19D7-1B1A-4DD4-9878F47EF510}" v="149" dt="2024-06-11T16:24:30.5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pic>
        <p:nvPicPr>
          <p:cNvPr id="12" name="Picture 11">
            <a:extLst>
              <a:ext uri="{FF2B5EF4-FFF2-40B4-BE49-F238E27FC236}">
                <a16:creationId xmlns:a16="http://schemas.microsoft.com/office/drawing/2014/main" id="{528C4884-D06B-D162-C546-8FEE3E530146}"/>
              </a:ext>
            </a:extLst>
          </p:cNvPr>
          <p:cNvPicPr>
            <a:picLocks noChangeAspect="1"/>
          </p:cNvPicPr>
          <p:nvPr/>
        </p:nvPicPr>
        <p:blipFill>
          <a:blip r:embed="rId2"/>
          <a:stretch>
            <a:fillRect/>
          </a:stretch>
        </p:blipFill>
        <p:spPr>
          <a:xfrm>
            <a:off x="8284857" y="3826898"/>
            <a:ext cx="3847709" cy="2492288"/>
          </a:xfrm>
          <a:prstGeom prst="rect">
            <a:avLst/>
          </a:prstGeom>
        </p:spPr>
      </p:pic>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sz="2800"/>
              <a:t>Transform with Transylvania County Schools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73213" y="1040209"/>
            <a:ext cx="6599376" cy="53668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endParaRPr lang="en-US" sz="1800" b="1">
              <a:solidFill>
                <a:schemeClr val="tx1"/>
              </a:solidFill>
              <a:latin typeface="Calibri" panose="020F0502020204030204" pitchFamily="34" charset="0"/>
              <a:ea typeface="Calibri"/>
              <a:cs typeface="Calibri" panose="020F0502020204030204" pitchFamily="34" charset="0"/>
            </a:endParaRPr>
          </a:p>
          <a:p>
            <a:pPr marL="91440" lvl="1" indent="0">
              <a:spcBef>
                <a:spcPts val="0"/>
              </a:spcBef>
              <a:spcAft>
                <a:spcPts val="600"/>
              </a:spcAft>
              <a:buNone/>
            </a:pPr>
            <a:r>
              <a:rPr lang="en-US" sz="1600" b="1" dirty="0">
                <a:solidFill>
                  <a:schemeClr val="tx1"/>
                </a:solidFill>
                <a:latin typeface="Calibri"/>
                <a:cs typeface="Calibri"/>
              </a:rPr>
              <a:t>Project Description</a:t>
            </a:r>
          </a:p>
          <a:p>
            <a:pPr marL="91440" lvl="1" indent="0">
              <a:spcBef>
                <a:spcPts val="0"/>
              </a:spcBef>
              <a:spcAft>
                <a:spcPts val="600"/>
              </a:spcAft>
              <a:buNone/>
            </a:pPr>
            <a:r>
              <a:rPr lang="en-US" sz="1400" i="1" dirty="0">
                <a:solidFill>
                  <a:schemeClr val="tx1"/>
                </a:solidFill>
                <a:latin typeface="Calibri Light"/>
                <a:ea typeface="Calibri Light"/>
                <a:cs typeface="Calibri Light"/>
              </a:rPr>
              <a:t>Transylvania</a:t>
            </a:r>
            <a:r>
              <a:rPr lang="en-US" sz="1400" i="1" dirty="0">
                <a:solidFill>
                  <a:schemeClr val="tx1"/>
                </a:solidFill>
                <a:latin typeface="Calibri Light"/>
                <a:ea typeface="+mn-ea"/>
                <a:cs typeface="Calibri Light"/>
              </a:rPr>
              <a:t> County Schools consists of 10 primary facilities serving a diverse and disadvantaged community in the Southern Appalachian region of Western North Carolina. </a:t>
            </a:r>
            <a:endParaRPr lang="en-US" sz="1400" i="1" dirty="0">
              <a:solidFill>
                <a:schemeClr val="tx1"/>
              </a:solidFill>
              <a:latin typeface="Calibri Light"/>
              <a:ea typeface="Calibri Light"/>
              <a:cs typeface="Calibri Light"/>
            </a:endParaRPr>
          </a:p>
          <a:p>
            <a:pPr marL="91440" lvl="1" indent="0">
              <a:spcBef>
                <a:spcPts val="0"/>
              </a:spcBef>
              <a:spcAft>
                <a:spcPts val="600"/>
              </a:spcAft>
              <a:buNone/>
            </a:pPr>
            <a:r>
              <a:rPr lang="en-US" sz="1400" i="1" dirty="0">
                <a:solidFill>
                  <a:schemeClr val="tx1"/>
                </a:solidFill>
                <a:latin typeface="Calibri Light"/>
                <a:ea typeface="+mn-ea"/>
                <a:cs typeface="Calibri Light"/>
              </a:rPr>
              <a:t>The project team consists of key facilities and finance staff from the district, Waste Reduction Partners, the North Carolina Department of Environmental Quality (DEQ),  Duke Energy, MSS Solutions, Blue Ridge Community College, and Big Mountain Impact. </a:t>
            </a:r>
            <a:endParaRPr lang="en-US" sz="1400" i="1" dirty="0">
              <a:solidFill>
                <a:schemeClr val="tx1"/>
              </a:solidFill>
              <a:latin typeface="Calibri Light"/>
              <a:ea typeface="Calibri Light"/>
              <a:cs typeface="Calibri Light"/>
            </a:endParaRPr>
          </a:p>
          <a:p>
            <a:pPr marL="91440" lvl="1" indent="0">
              <a:spcBef>
                <a:spcPts val="0"/>
              </a:spcBef>
              <a:spcAft>
                <a:spcPts val="600"/>
              </a:spcAft>
              <a:buNone/>
            </a:pPr>
            <a:r>
              <a:rPr lang="en-US" sz="1400" i="1" dirty="0">
                <a:solidFill>
                  <a:schemeClr val="tx1"/>
                </a:solidFill>
                <a:latin typeface="Calibri Light"/>
                <a:ea typeface="+mn-ea"/>
                <a:cs typeface="Calibri Light"/>
              </a:rPr>
              <a:t>The district will leverage its well-established relationships with a local non-profit/DEQ, the electric utility, the local community college, key vendors, and an Asheville-based sustainability consultant to successfully implement Phases II &amp; III. </a:t>
            </a:r>
            <a:endParaRPr lang="en-US" sz="1400" i="1" dirty="0">
              <a:solidFill>
                <a:schemeClr val="tx1"/>
              </a:solidFill>
              <a:latin typeface="Calibri Light"/>
              <a:ea typeface="Calibri Light"/>
              <a:cs typeface="Calibri Light"/>
            </a:endParaRPr>
          </a:p>
          <a:p>
            <a:pPr marL="91440" lvl="1" indent="0">
              <a:spcBef>
                <a:spcPts val="0"/>
              </a:spcBef>
              <a:spcAft>
                <a:spcPts val="600"/>
              </a:spcAft>
              <a:buNone/>
            </a:pPr>
            <a:endParaRPr lang="en-US" sz="1400" i="1">
              <a:solidFill>
                <a:schemeClr val="tx1"/>
              </a:solidFill>
              <a:latin typeface="Calibri Light"/>
              <a:ea typeface="+mn-ea"/>
              <a:cs typeface="Calibri Light"/>
            </a:endParaRPr>
          </a:p>
          <a:p>
            <a:pPr marL="91440" lvl="1" indent="0">
              <a:spcBef>
                <a:spcPts val="0"/>
              </a:spcBef>
              <a:spcAft>
                <a:spcPts val="600"/>
              </a:spcAft>
              <a:buNone/>
            </a:pPr>
            <a:r>
              <a:rPr lang="en-US" sz="1600" b="1" dirty="0">
                <a:solidFill>
                  <a:schemeClr val="tx1"/>
                </a:solidFill>
                <a:latin typeface="Calibri"/>
                <a:cs typeface="Calibri"/>
              </a:rPr>
              <a:t>Summary of Need</a:t>
            </a:r>
          </a:p>
          <a:p>
            <a:pPr marL="91440" lvl="1" indent="0">
              <a:spcBef>
                <a:spcPts val="0"/>
              </a:spcBef>
              <a:spcAft>
                <a:spcPts val="600"/>
              </a:spcAft>
              <a:buNone/>
            </a:pPr>
            <a:r>
              <a:rPr lang="en-US" sz="1400" i="1" dirty="0">
                <a:solidFill>
                  <a:schemeClr val="tx1"/>
                </a:solidFill>
                <a:latin typeface="Calibri Light"/>
                <a:ea typeface="Calibri Light"/>
                <a:cs typeface="Calibri Light"/>
              </a:rPr>
              <a:t>Transylvania County Schools faces significant challenges with funding gaps to address essential facility upgrades, deferred maintenance, faltering systems, and improved energy inefficiency across their facilities, some of which are up to 79 years old. Approximately 20% of residents under the age of 18 live in poverty. </a:t>
            </a:r>
          </a:p>
          <a:p>
            <a:pPr marL="91440" lvl="1" indent="0">
              <a:spcBef>
                <a:spcPts val="0"/>
              </a:spcBef>
              <a:spcAft>
                <a:spcPts val="600"/>
              </a:spcAft>
              <a:buNone/>
            </a:pPr>
            <a:r>
              <a:rPr lang="en-US" sz="1400" i="1" dirty="0">
                <a:solidFill>
                  <a:schemeClr val="tx1"/>
                </a:solidFill>
                <a:latin typeface="Calibri Light"/>
                <a:ea typeface="Calibri Light"/>
                <a:cs typeface="Calibri Light"/>
              </a:rPr>
              <a:t>A 2024 facility condition assessment report noted that three school sites were considered 'below average condition' and three are in 'fair condition'. </a:t>
            </a:r>
            <a:r>
              <a:rPr lang="en-US" sz="1400" i="1" dirty="0">
                <a:solidFill>
                  <a:schemeClr val="tx1"/>
                </a:solidFill>
                <a:latin typeface="Calibri Light"/>
                <a:ea typeface="+mn-ea"/>
                <a:cs typeface="Calibri Light"/>
              </a:rPr>
              <a:t>Five out of the nine schools received a disadvantaged community designation according to the energy justice mapping tool.</a:t>
            </a:r>
            <a:endParaRPr lang="en-US" sz="1400" i="1" dirty="0">
              <a:solidFill>
                <a:schemeClr val="tx1"/>
              </a:solidFill>
              <a:latin typeface="Calibri Light"/>
              <a:ea typeface="Calibri Light"/>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745927" y="1489294"/>
            <a:ext cx="5234407" cy="2308324"/>
          </a:xfrm>
          <a:prstGeom prst="rect">
            <a:avLst/>
          </a:prstGeom>
          <a:noFill/>
        </p:spPr>
        <p:txBody>
          <a:bodyPr wrap="square" lIns="91440" tIns="45720" rIns="91440" bIns="45720" anchor="t">
            <a:spAutoFit/>
          </a:bodyPr>
          <a:lstStyle/>
          <a:p>
            <a:pPr marL="91440" lvl="1">
              <a:spcAft>
                <a:spcPts val="600"/>
              </a:spcAft>
            </a:pPr>
            <a:r>
              <a:rPr lang="en-US" sz="1600" b="1">
                <a:latin typeface="Calibri"/>
                <a:cs typeface="Calibri"/>
              </a:rPr>
              <a:t>Project Goals</a:t>
            </a:r>
            <a:endParaRPr lang="en-US" sz="1600" b="1">
              <a:latin typeface="Calibri" panose="020F0502020204030204" pitchFamily="34" charset="0"/>
              <a:ea typeface="Calibri"/>
              <a:cs typeface="Calibri" panose="020F0502020204030204" pitchFamily="34" charset="0"/>
            </a:endParaRPr>
          </a:p>
          <a:p>
            <a:pPr marL="377190" lvl="1" indent="-285750">
              <a:spcAft>
                <a:spcPts val="600"/>
              </a:spcAft>
              <a:buFont typeface="Arial" panose="020B0604020202020204" pitchFamily="34" charset="0"/>
              <a:buChar char="•"/>
            </a:pPr>
            <a:r>
              <a:rPr lang="en-US" sz="1400" i="1">
                <a:latin typeface="Calibri Light"/>
                <a:cs typeface="Calibri Light"/>
              </a:rPr>
              <a:t>Enhance energy efficiency with a geothermal electrification project, replicable across the district at several other facilities</a:t>
            </a:r>
          </a:p>
          <a:p>
            <a:pPr marL="377190" lvl="1" indent="-285750">
              <a:spcAft>
                <a:spcPts val="600"/>
              </a:spcAft>
              <a:buFont typeface="Arial" panose="020B0604020202020204" pitchFamily="34" charset="0"/>
              <a:buChar char="•"/>
            </a:pPr>
            <a:r>
              <a:rPr lang="en-US" sz="1400" i="1">
                <a:latin typeface="Calibri Light"/>
                <a:cs typeface="Calibri Light"/>
              </a:rPr>
              <a:t>Address deferred maintenance</a:t>
            </a:r>
          </a:p>
          <a:p>
            <a:pPr marL="377190" lvl="1" indent="-285750">
              <a:spcAft>
                <a:spcPts val="600"/>
              </a:spcAft>
              <a:buFont typeface="Arial" panose="020B0604020202020204" pitchFamily="34" charset="0"/>
              <a:buChar char="•"/>
            </a:pPr>
            <a:r>
              <a:rPr lang="en-US" sz="1400" i="1">
                <a:latin typeface="Calibri Light"/>
                <a:cs typeface="Calibri Light"/>
              </a:rPr>
              <a:t>Significantly improve learning environments</a:t>
            </a:r>
            <a:endParaRPr lang="en-US"/>
          </a:p>
          <a:p>
            <a:pPr marL="377190" lvl="1" indent="-285750">
              <a:spcAft>
                <a:spcPts val="600"/>
              </a:spcAft>
              <a:buFont typeface="Arial" panose="020B0604020202020204" pitchFamily="34" charset="0"/>
              <a:buChar char="•"/>
            </a:pPr>
            <a:r>
              <a:rPr lang="en-US" sz="1400" i="1">
                <a:latin typeface="Calibri Light"/>
                <a:cs typeface="Calibri Light"/>
              </a:rPr>
              <a:t>Reduce carbon emissions by 23%</a:t>
            </a:r>
          </a:p>
          <a:p>
            <a:pPr marL="377190" lvl="1" indent="-285750">
              <a:spcAft>
                <a:spcPts val="600"/>
              </a:spcAft>
              <a:buFont typeface="Arial" panose="020B0604020202020204" pitchFamily="34" charset="0"/>
              <a:buChar char="•"/>
            </a:pPr>
            <a:r>
              <a:rPr lang="en-US" sz="1400" i="1">
                <a:latin typeface="Calibri Light"/>
                <a:cs typeface="Calibri Light"/>
              </a:rPr>
              <a:t>Leverage funding with strategic planning and partnerships</a:t>
            </a:r>
          </a:p>
          <a:p>
            <a:pPr marL="377190" lvl="1" indent="-285750">
              <a:spcAft>
                <a:spcPts val="600"/>
              </a:spcAft>
              <a:buFont typeface="Arial" panose="020B0604020202020204" pitchFamily="34" charset="0"/>
              <a:buChar char="•"/>
            </a:pPr>
            <a:r>
              <a:rPr lang="en-US" sz="1400" i="1">
                <a:latin typeface="Calibri Light"/>
                <a:cs typeface="Calibri Light"/>
              </a:rPr>
              <a:t>Replicate successes across the portfolio and beyond</a:t>
            </a: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a:latin typeface="+mj-lt"/>
                <a:ea typeface="ＭＳ Ｐゴシック"/>
              </a:rPr>
              <a:t>2024 Renew America's Schools Prize</a:t>
            </a:r>
            <a:endParaRPr lang="en-US" sz="1600">
              <a:latin typeface="Franklin Gothic Book"/>
              <a:ea typeface="ＭＳ Ｐゴシック"/>
            </a:endParaRPr>
          </a:p>
        </p:txBody>
      </p:sp>
      <p:sp>
        <p:nvSpPr>
          <p:cNvPr id="11" name="TextBox 10">
            <a:extLst>
              <a:ext uri="{FF2B5EF4-FFF2-40B4-BE49-F238E27FC236}">
                <a16:creationId xmlns:a16="http://schemas.microsoft.com/office/drawing/2014/main" id="{56398BA5-E69C-5D78-93DF-CAC397FDAA45}"/>
              </a:ext>
            </a:extLst>
          </p:cNvPr>
          <p:cNvSpPr txBox="1"/>
          <p:nvPr/>
        </p:nvSpPr>
        <p:spPr>
          <a:xfrm>
            <a:off x="1824680" y="950263"/>
            <a:ext cx="1131025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dirty="0">
                <a:latin typeface="Calibri"/>
                <a:cs typeface="Calibri"/>
              </a:rPr>
              <a:t>Powering Education: Sustainable Energy Solutions for Transylvania County Schools </a:t>
            </a:r>
            <a:endParaRPr lang="en-US" sz="2000"/>
          </a:p>
        </p:txBody>
      </p:sp>
      <p:pic>
        <p:nvPicPr>
          <p:cNvPr id="14" name="Picture 13">
            <a:extLst>
              <a:ext uri="{FF2B5EF4-FFF2-40B4-BE49-F238E27FC236}">
                <a16:creationId xmlns:a16="http://schemas.microsoft.com/office/drawing/2014/main" id="{16870455-EC0E-53A8-804C-19D99BBF4199}"/>
              </a:ext>
            </a:extLst>
          </p:cNvPr>
          <p:cNvPicPr>
            <a:picLocks noChangeAspect="1"/>
          </p:cNvPicPr>
          <p:nvPr/>
        </p:nvPicPr>
        <p:blipFill>
          <a:blip r:embed="rId3"/>
          <a:stretch>
            <a:fillRect/>
          </a:stretch>
        </p:blipFill>
        <p:spPr>
          <a:xfrm>
            <a:off x="6440465" y="3857765"/>
            <a:ext cx="1847590" cy="1219702"/>
          </a:xfrm>
          <a:prstGeom prst="rect">
            <a:avLst/>
          </a:prstGeom>
        </p:spPr>
      </p:pic>
      <p:pic>
        <p:nvPicPr>
          <p:cNvPr id="15" name="Picture 14" descr="A logo with a yellow sun and blue mountains&#10;&#10;Description automatically generated">
            <a:extLst>
              <a:ext uri="{FF2B5EF4-FFF2-40B4-BE49-F238E27FC236}">
                <a16:creationId xmlns:a16="http://schemas.microsoft.com/office/drawing/2014/main" id="{DD538E39-5FA3-5943-4BED-08A42966531A}"/>
              </a:ext>
            </a:extLst>
          </p:cNvPr>
          <p:cNvPicPr>
            <a:picLocks noChangeAspect="1"/>
          </p:cNvPicPr>
          <p:nvPr/>
        </p:nvPicPr>
        <p:blipFill>
          <a:blip r:embed="rId4"/>
          <a:stretch>
            <a:fillRect/>
          </a:stretch>
        </p:blipFill>
        <p:spPr>
          <a:xfrm>
            <a:off x="6783888" y="5066778"/>
            <a:ext cx="1390391" cy="1526089"/>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17921B14A16E042BBF5F53230B1EE23" ma:contentTypeVersion="16" ma:contentTypeDescription="Create a new document." ma:contentTypeScope="" ma:versionID="ba6d1739f330fcd37098bae37ee0f383">
  <xsd:schema xmlns:xsd="http://www.w3.org/2001/XMLSchema" xmlns:xs="http://www.w3.org/2001/XMLSchema" xmlns:p="http://schemas.microsoft.com/office/2006/metadata/properties" xmlns:ns2="b2b58bd3-7ab8-45ed-810a-81928cc33771" xmlns:ns3="cdf62205-f284-42db-9274-7533864d3c3e" targetNamespace="http://schemas.microsoft.com/office/2006/metadata/properties" ma:root="true" ma:fieldsID="f3517e8bb168cf220819db0092d24a5f" ns2:_="" ns3:_="">
    <xsd:import namespace="b2b58bd3-7ab8-45ed-810a-81928cc33771"/>
    <xsd:import namespace="cdf62205-f284-42db-9274-7533864d3c3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2b58bd3-7ab8-45ed-810a-81928cc3377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cf6a659c-b33e-46f9-a878-2211c7a73f6f" ma:termSetId="09814cd3-568e-fe90-9814-8d621ff8fb84" ma:anchorId="fba54fb3-c3e1-fe81-a776-ca4b69148c4d" ma:open="true" ma:isKeyword="false">
      <xsd:complexType>
        <xsd:sequence>
          <xsd:element ref="pc:Terms" minOccurs="0" maxOccurs="1"/>
        </xsd:sequence>
      </xsd:complex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df62205-f284-42db-9274-7533864d3c3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a84d41fb-dcd5-458c-9d64-ef8e5230a659}" ma:internalName="TaxCatchAll" ma:showField="CatchAllData" ma:web="cdf62205-f284-42db-9274-7533864d3c3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cdf62205-f284-42db-9274-7533864d3c3e" xsi:nil="true"/>
    <lcf76f155ced4ddcb4097134ff3c332f xmlns="b2b58bd3-7ab8-45ed-810a-81928cc33771">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028853-9858-4BCD-9FE8-9098F82F4D92}"/>
</file>

<file path=customXml/itemProps2.xml><?xml version="1.0" encoding="utf-8"?>
<ds:datastoreItem xmlns:ds="http://schemas.openxmlformats.org/officeDocument/2006/customXml" ds:itemID="{6B69AE2E-2094-42CE-8A9D-0DE1D9E10727}">
  <ds:schemaRefs>
    <ds:schemaRef ds:uri="d5393f6e-7530-462c-a475-51fc38ec1596"/>
    <ds:schemaRef ds:uri="f733fb3e-541c-4c45-a059-b2b40bf0910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275</Words>
  <Application>Microsoft Office PowerPoint</Application>
  <PresentationFormat>Widescreen</PresentationFormat>
  <Paragraphs>20</Paragraphs>
  <Slides>1</Slides>
  <Notes>0</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3" baseType="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Transform with Transylvania County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Reardon, Alesha</cp:lastModifiedBy>
  <cp:revision>66</cp:revision>
  <dcterms:created xsi:type="dcterms:W3CDTF">2021-11-15T00:59:02Z</dcterms:created>
  <dcterms:modified xsi:type="dcterms:W3CDTF">2024-06-11T16:27:14Z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0x010100F17921B14A16E042BBF5F53230B1EE23</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