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jVcaWJSua+c93lfeXDkBNZZ9iM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sz="2900"/>
              <a:t>Uvalde Consolidated Independent School District</a:t>
            </a:r>
            <a:endParaRPr sz="2900"/>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81975" y="897325"/>
            <a:ext cx="6755100" cy="5481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i="0" lang="en-US" sz="2400" u="none" cap="none" strike="noStrike">
                <a:solidFill>
                  <a:schemeClr val="dk1"/>
                </a:solidFill>
                <a:latin typeface="Calibri"/>
                <a:ea typeface="Calibri"/>
                <a:cs typeface="Calibri"/>
                <a:sym typeface="Calibri"/>
              </a:rPr>
              <a:t>Submission or Entry Title</a:t>
            </a:r>
            <a:endParaRPr b="1" i="0" sz="24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UCISD’s energy efficiency project aims to modernize outdated school facilities with upgrades in HVAC systems, lighting, and building automation. Our project will reduce energy costs, improve air quality, and lower emissions, serving as a replicable and scalable model for other schools.</a:t>
            </a:r>
            <a:endParaRPr b="1" i="0" sz="20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b="0" i="0" sz="24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UCISD’s facilities, with many buildings nearly 100 years old, face significant deferred maintenance. Outdated HVAC systems, inefficient lighting, and the harsh Texas climate exacerbate deterioration. High energy costs and equipment failures highlight the urgent need for comprehensive energy upgrades to ensure safe, efficient, and sustainable learning environments.</a:t>
            </a:r>
            <a:endParaRPr b="0" i="1" sz="2000" u="none" cap="none" strike="noStrike">
              <a:solidFill>
                <a:schemeClr val="dk1"/>
              </a:solidFill>
              <a:latin typeface="Calibri"/>
              <a:ea typeface="Calibri"/>
              <a:cs typeface="Calibri"/>
              <a:sym typeface="Calibri"/>
            </a:endParaRPr>
          </a:p>
        </p:txBody>
      </p:sp>
      <p:sp>
        <p:nvSpPr>
          <p:cNvPr id="73" name="Google Shape;73;p1"/>
          <p:cNvSpPr txBox="1"/>
          <p:nvPr/>
        </p:nvSpPr>
        <p:spPr>
          <a:xfrm>
            <a:off x="6879277" y="1373924"/>
            <a:ext cx="5321400" cy="27090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None/>
            </a:pPr>
            <a:r>
              <a:rPr i="1" lang="en-US" sz="2000">
                <a:solidFill>
                  <a:schemeClr val="dk1"/>
                </a:solidFill>
                <a:latin typeface="Calibri"/>
                <a:ea typeface="Calibri"/>
                <a:cs typeface="Calibri"/>
                <a:sym typeface="Calibri"/>
              </a:rPr>
              <a:t>Goal 1: Reduce energy expenditures</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None/>
            </a:pPr>
            <a:r>
              <a:rPr i="1" lang="en-US" sz="2000">
                <a:solidFill>
                  <a:schemeClr val="dk1"/>
                </a:solidFill>
                <a:latin typeface="Calibri"/>
                <a:ea typeface="Calibri"/>
                <a:cs typeface="Calibri"/>
                <a:sym typeface="Calibri"/>
              </a:rPr>
              <a:t>Goal 2: Resolve critical deferred maintenance </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None/>
            </a:pPr>
            <a:r>
              <a:rPr i="1" lang="en-US" sz="2000">
                <a:solidFill>
                  <a:schemeClr val="dk1"/>
                </a:solidFill>
                <a:latin typeface="Calibri"/>
                <a:ea typeface="Calibri"/>
                <a:cs typeface="Calibri"/>
                <a:sym typeface="Calibri"/>
              </a:rPr>
              <a:t>Goal 3: Improve the financial resiliency</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None/>
            </a:pPr>
            <a:r>
              <a:rPr i="1" lang="en-US" sz="2000">
                <a:solidFill>
                  <a:schemeClr val="dk1"/>
                </a:solidFill>
                <a:latin typeface="Calibri"/>
                <a:ea typeface="Calibri"/>
                <a:cs typeface="Calibri"/>
                <a:sym typeface="Calibri"/>
              </a:rPr>
              <a:t>Goal 4: Improve indoor air quality</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None/>
            </a:pPr>
            <a:r>
              <a:t/>
            </a:r>
            <a:endParaRPr i="1" sz="2000">
              <a:solidFill>
                <a:schemeClr val="dk1"/>
              </a:solidFill>
              <a:latin typeface="Calibri"/>
              <a:ea typeface="Calibri"/>
              <a:cs typeface="Calibri"/>
              <a:sym typeface="Calibri"/>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
          <p:cNvPicPr preferRelativeResize="0"/>
          <p:nvPr/>
        </p:nvPicPr>
        <p:blipFill>
          <a:blip r:embed="rId3">
            <a:alphaModFix/>
          </a:blip>
          <a:stretch>
            <a:fillRect/>
          </a:stretch>
        </p:blipFill>
        <p:spPr>
          <a:xfrm>
            <a:off x="7037056" y="3709102"/>
            <a:ext cx="5005844" cy="261844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