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399168-5EBF-4BDC-A432-A94ED49CD1BF}" v="3" dt="2024-06-11T15:00:49.3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8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ocker, Kelley" userId="8df163ae-2802-4dc0-a695-c6d1cf362bb5" providerId="ADAL" clId="{BD399168-5EBF-4BDC-A432-A94ED49CD1BF}"/>
    <pc:docChg chg="undo custSel modSld">
      <pc:chgData name="Holocker, Kelley" userId="8df163ae-2802-4dc0-a695-c6d1cf362bb5" providerId="ADAL" clId="{BD399168-5EBF-4BDC-A432-A94ED49CD1BF}" dt="2024-06-11T15:14:29.610" v="1079" actId="1076"/>
      <pc:docMkLst>
        <pc:docMk/>
      </pc:docMkLst>
      <pc:sldChg chg="addSp delSp modSp mod">
        <pc:chgData name="Holocker, Kelley" userId="8df163ae-2802-4dc0-a695-c6d1cf362bb5" providerId="ADAL" clId="{BD399168-5EBF-4BDC-A432-A94ED49CD1BF}" dt="2024-06-11T15:14:29.610" v="1079" actId="1076"/>
        <pc:sldMkLst>
          <pc:docMk/>
          <pc:sldMk cId="2993845544" sldId="1347"/>
        </pc:sldMkLst>
        <pc:spChg chg="mod">
          <ac:chgData name="Holocker, Kelley" userId="8df163ae-2802-4dc0-a695-c6d1cf362bb5" providerId="ADAL" clId="{BD399168-5EBF-4BDC-A432-A94ED49CD1BF}" dt="2024-06-03T19:14:14.549" v="30" actId="20577"/>
          <ac:spMkLst>
            <pc:docMk/>
            <pc:sldMk cId="2993845544" sldId="1347"/>
            <ac:spMk id="2" creationId="{7D098EED-AB67-1F63-5A6B-C14ADDD86FA3}"/>
          </ac:spMkLst>
        </pc:spChg>
        <pc:spChg chg="mod">
          <ac:chgData name="Holocker, Kelley" userId="8df163ae-2802-4dc0-a695-c6d1cf362bb5" providerId="ADAL" clId="{BD399168-5EBF-4BDC-A432-A94ED49CD1BF}" dt="2024-06-11T15:14:18.059" v="1077" actId="1076"/>
          <ac:spMkLst>
            <pc:docMk/>
            <pc:sldMk cId="2993845544" sldId="1347"/>
            <ac:spMk id="5" creationId="{FD6A7447-7F92-7A83-E3E9-1913ABBB139A}"/>
          </ac:spMkLst>
        </pc:spChg>
        <pc:spChg chg="mod">
          <ac:chgData name="Holocker, Kelley" userId="8df163ae-2802-4dc0-a695-c6d1cf362bb5" providerId="ADAL" clId="{BD399168-5EBF-4BDC-A432-A94ED49CD1BF}" dt="2024-06-11T15:14:21.280" v="1078" actId="1076"/>
          <ac:spMkLst>
            <pc:docMk/>
            <pc:sldMk cId="2993845544" sldId="1347"/>
            <ac:spMk id="8" creationId="{8F220870-1FDC-9E06-E7E7-908D03FE6A3F}"/>
          </ac:spMkLst>
        </pc:spChg>
        <pc:spChg chg="del mod">
          <ac:chgData name="Holocker, Kelley" userId="8df163ae-2802-4dc0-a695-c6d1cf362bb5" providerId="ADAL" clId="{BD399168-5EBF-4BDC-A432-A94ED49CD1BF}" dt="2024-06-11T14:57:36.739" v="42" actId="478"/>
          <ac:spMkLst>
            <pc:docMk/>
            <pc:sldMk cId="2993845544" sldId="1347"/>
            <ac:spMk id="16" creationId="{EA18188E-1870-10D1-3288-BE05819D0DA4}"/>
          </ac:spMkLst>
        </pc:spChg>
        <pc:picChg chg="add mod">
          <ac:chgData name="Holocker, Kelley" userId="8df163ae-2802-4dc0-a695-c6d1cf362bb5" providerId="ADAL" clId="{BD399168-5EBF-4BDC-A432-A94ED49CD1BF}" dt="2024-06-11T15:14:29.610" v="1079" actId="1076"/>
          <ac:picMkLst>
            <pc:docMk/>
            <pc:sldMk cId="2993845544" sldId="1347"/>
            <ac:picMk id="6" creationId="{DAFDE3DE-650D-D965-E944-9D2CEA33BA3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Baltimore County Public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132144" y="916388"/>
            <a:ext cx="6740965" cy="5630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Facility Lighting Upgrade Proposal</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800" i="1" dirty="0">
                <a:solidFill>
                  <a:schemeClr val="tx1"/>
                </a:solidFill>
                <a:latin typeface="Calibri Light" panose="020F0302020204030204" pitchFamily="34" charset="0"/>
                <a:ea typeface="Calibri" panose="020F0502020204030204" pitchFamily="34" charset="0"/>
                <a:cs typeface="Calibri Light" panose="020F0302020204030204" pitchFamily="34" charset="0"/>
              </a:rPr>
              <a:t>The proposed project is to provide high-efficiency LED lighting upgrades, along with the installation of lighting controls, to fourteen schools. The project team is comprised of five, highly qualified individuals with decades of experience in the HVAC, energy management, and construction industries, including extensive experience implementing Energy Performance Contracts.</a:t>
            </a:r>
            <a:endParaRPr lang="en-US" sz="20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1800" i="1" dirty="0">
                <a:solidFill>
                  <a:schemeClr val="tx1"/>
                </a:solidFill>
                <a:latin typeface="Calibri Light" panose="020F0302020204030204" pitchFamily="34" charset="0"/>
                <a:ea typeface="Calibri" panose="020F0502020204030204" pitchFamily="34" charset="0"/>
                <a:cs typeface="Calibri Light" panose="020F0302020204030204" pitchFamily="34" charset="0"/>
              </a:rPr>
              <a:t>Of the identified schools, one school is located within and adjacent to an identified disadvantaged community (DAC), four schools are located where the DAC is within the school attendance area that determines where a student is enrolled, five are Title I schools, and eight are BCPS Community Schools. These schools currently have 100 percent, or majority, linear fluorescent interior lighting fixtures.</a:t>
            </a:r>
            <a:endParaRPr lang="en-US" sz="2000" i="1" dirty="0">
              <a:solidFill>
                <a:schemeClr val="tx1"/>
              </a:solidFill>
              <a:latin typeface="Calibri Light" panose="020F0302020204030204" pitchFamily="34" charset="0"/>
              <a:ea typeface="Calibri" panose="020F0502020204030204" pitchFamily="34" charset="0"/>
              <a:cs typeface="Calibri Light" panose="020F03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709730" y="1011823"/>
            <a:ext cx="5321507" cy="4985980"/>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857250" lvl="1" indent="-457200">
              <a:spcAft>
                <a:spcPts val="1200"/>
              </a:spcAft>
              <a:buFont typeface="+mj-lt"/>
              <a:buAutoNum type="arabicPeriod"/>
            </a:pPr>
            <a:r>
              <a:rPr lang="en-US" sz="2000" i="1" dirty="0">
                <a:latin typeface="Calibri Light"/>
                <a:cs typeface="Calibri Light"/>
              </a:rPr>
              <a:t>To reduce annual facility electricity consumption, annual facility electricity expenditures, and the associated carbon footprint at each school facility.</a:t>
            </a:r>
          </a:p>
          <a:p>
            <a:pPr marL="857250" lvl="1" indent="-457200">
              <a:spcAft>
                <a:spcPts val="1200"/>
              </a:spcAft>
              <a:buFont typeface="+mj-lt"/>
              <a:buAutoNum type="arabicPeriod"/>
            </a:pPr>
            <a:r>
              <a:rPr lang="en-US" sz="2000" i="1" dirty="0">
                <a:latin typeface="Calibri Light"/>
                <a:cs typeface="Calibri Light"/>
              </a:rPr>
              <a:t>To improve the overall lighting efficiency and quality of each identified school and provide a better learning environment for students and staff.</a:t>
            </a:r>
          </a:p>
          <a:p>
            <a:pPr marL="857250" lvl="1" indent="-457200">
              <a:spcAft>
                <a:spcPts val="1200"/>
              </a:spcAft>
              <a:buFont typeface="+mj-lt"/>
              <a:buAutoNum type="arabicPeriod"/>
            </a:pPr>
            <a:r>
              <a:rPr lang="en-US" sz="2000" i="1" dirty="0">
                <a:latin typeface="Calibri Light"/>
                <a:cs typeface="Calibri Light"/>
              </a:rPr>
              <a:t>To engage with local lighting contractors and providing quality jobs for local community members, contributing to our local economy.</a:t>
            </a:r>
          </a:p>
          <a:p>
            <a:pPr marL="742950" lvl="1" indent="-342900">
              <a:spcAft>
                <a:spcPts val="1200"/>
              </a:spcAft>
              <a:buFont typeface="Arial" panose="020B0604020202020204" pitchFamily="34" charset="0"/>
              <a:buChar char="•"/>
            </a:pP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descr="A logo with text on it&#10;&#10;Description automatically generated">
            <a:extLst>
              <a:ext uri="{FF2B5EF4-FFF2-40B4-BE49-F238E27FC236}">
                <a16:creationId xmlns:a16="http://schemas.microsoft.com/office/drawing/2014/main" id="{DAFDE3DE-650D-D965-E944-9D2CEA33BA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2394" y="5149481"/>
            <a:ext cx="1378843" cy="1378843"/>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TotalTime>
  <Words>219</Words>
  <Application>Microsoft Office PowerPoint</Application>
  <PresentationFormat>Widescreen</PresentationFormat>
  <Paragraphs>12</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Baltimore County Public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Holocker, Kelley</cp:lastModifiedBy>
  <cp:revision>5</cp:revision>
  <dcterms:created xsi:type="dcterms:W3CDTF">2021-11-15T00:59:02Z</dcterms:created>
  <dcterms:modified xsi:type="dcterms:W3CDTF">2024-06-11T15:14:32Z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