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8/10/relationships/authors" Target="author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vmlDrawing" Target="../drawings/vmlDrawing1.v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.bin"/><Relationship Id="rId4" Type="http://schemas.openxmlformats.org/officeDocument/2006/relationships/tags" Target="../tags/tag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think-cell Slide" r:id="rId5" imgW="498" imgH="499" progId="TCLayout.ActiveDocument.1">
                  <p:embed/>
                </p:oleObj>
              </mc:Choice>
              <mc:Fallback>
                <p:oleObj name="think-cell Slide" r:id="rId5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070DB-13FE-0E95-18F5-9FBE4CEF95A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4863177" cy="5370703"/>
          </a:xfrm>
        </p:spPr>
        <p:txBody>
          <a:bodyPr/>
          <a:lstStyle/>
          <a:p>
            <a:endParaRPr lang="en-US">
              <a:latin typeface="Arial"/>
              <a:cs typeface="Arial"/>
            </a:endParaRPr>
          </a:p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484" y="-38100"/>
            <a:ext cx="11633200" cy="575677"/>
          </a:xfrm>
        </p:spPr>
        <p:txBody>
          <a:bodyPr/>
          <a:lstStyle/>
          <a:p>
            <a:r>
              <a:rPr lang="en-US" sz="2400" dirty="0" smtClean="0"/>
              <a:t>Hopkins County Board of Education</a:t>
            </a:r>
            <a:endParaRPr lang="en-US" sz="240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B733C-4206-E89D-7C54-1952FB90C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0154BB7-116B-42F9-82BE-AA33A339DBE5}" type="slidenum">
              <a:rPr lang="en-US" smtClean="0"/>
              <a:t>1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281980" y="895927"/>
            <a:ext cx="6599376" cy="5482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400" dirty="0"/>
              <a:t>After the Storm, a Brighter Dawn: Hopkins County Schools Recovery from the Coalfields of Rural Kentucky and Leading the Way to a Greener Tomorrow for Our </a:t>
            </a:r>
            <a:r>
              <a:rPr lang="en-US" sz="1400" dirty="0" smtClean="0"/>
              <a:t>Community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Project Description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200" dirty="0" smtClean="0">
                <a:latin typeface="+mn-lt"/>
              </a:rPr>
              <a:t>Trane </a:t>
            </a:r>
            <a:r>
              <a:rPr lang="en-US" sz="1200" dirty="0">
                <a:latin typeface="+mn-lt"/>
              </a:rPr>
              <a:t>Technology Installations: Implement state-of-the-art HVAC systems, LED lighting, and advanced control systems provided by Trane. Additionally, solar panels should be installed to harness renewable energy and reduce reliance on non-renewable </a:t>
            </a:r>
            <a:r>
              <a:rPr lang="en-US" sz="1200" dirty="0" smtClean="0">
                <a:latin typeface="+mn-lt"/>
              </a:rPr>
              <a:t>sources.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200" dirty="0" smtClean="0">
                <a:latin typeface="+mn-lt"/>
              </a:rPr>
              <a:t>Community </a:t>
            </a:r>
            <a:r>
              <a:rPr lang="en-US" sz="1200" dirty="0">
                <a:latin typeface="+mn-lt"/>
              </a:rPr>
              <a:t>Engagement and Workforce Utilization: Engage local contractors and labor forces in building projects, boosting local employment and skill development. Offer community workshops to educate residents on energy efficiency and sustainability </a:t>
            </a:r>
            <a:r>
              <a:rPr lang="en-US" sz="1200" dirty="0" smtClean="0">
                <a:latin typeface="+mn-lt"/>
              </a:rPr>
              <a:t>practices.</a:t>
            </a:r>
          </a:p>
          <a:p>
            <a:pPr marL="0" lvl="0" indent="0">
              <a:buNone/>
            </a:pPr>
            <a:r>
              <a:rPr lang="en-US" sz="1200" dirty="0" smtClean="0">
                <a:latin typeface="+mn-lt"/>
              </a:rPr>
              <a:t>The </a:t>
            </a:r>
            <a:r>
              <a:rPr lang="en-US" sz="1200" dirty="0">
                <a:latin typeface="+mn-lt"/>
              </a:rPr>
              <a:t>district has maximized its bonding capacity by building a new school and is currently building a new middle school and two multipurpose areas at the high schools, which all contain or will contain a certified community storm shelter. Still, Hopkins County Schools has nearly $100 million in unmet facility needs. </a:t>
            </a:r>
            <a:endParaRPr lang="en-US" sz="1200" dirty="0">
              <a:latin typeface="+mn-lt"/>
            </a:endParaRPr>
          </a:p>
          <a:p>
            <a:pPr marL="0" lvl="0" indent="0">
              <a:buNone/>
            </a:pPr>
            <a:r>
              <a:rPr lang="en-US" sz="1200" b="1" u="sng" dirty="0" smtClean="0">
                <a:latin typeface="+mn-lt"/>
              </a:rPr>
              <a:t>Trane’s </a:t>
            </a:r>
            <a:r>
              <a:rPr lang="en-US" sz="1200" b="1" u="sng" dirty="0">
                <a:latin typeface="+mn-lt"/>
              </a:rPr>
              <a:t>Local Track Record </a:t>
            </a:r>
            <a:r>
              <a:rPr lang="en-US" sz="1200" b="1" dirty="0">
                <a:latin typeface="+mn-lt"/>
              </a:rPr>
              <a:t> </a:t>
            </a:r>
            <a:endParaRPr lang="en-US" sz="1200" dirty="0">
              <a:latin typeface="+mn-lt"/>
            </a:endParaRPr>
          </a:p>
          <a:p>
            <a:r>
              <a:rPr lang="en-US" sz="1200" dirty="0">
                <a:latin typeface="+mn-lt"/>
              </a:rPr>
              <a:t>Over $800M in energy projects in Kentucky and Southern Indiana, </a:t>
            </a:r>
          </a:p>
          <a:p>
            <a:pPr marL="0" indent="0">
              <a:buNone/>
            </a:pPr>
            <a:r>
              <a:rPr lang="en-US" sz="1200" dirty="0">
                <a:latin typeface="+mn-lt"/>
              </a:rPr>
              <a:t>	</a:t>
            </a:r>
            <a:r>
              <a:rPr lang="en-US" sz="1200" dirty="0" smtClean="0">
                <a:latin typeface="+mn-lt"/>
              </a:rPr>
              <a:t>including </a:t>
            </a:r>
            <a:r>
              <a:rPr lang="en-US" sz="1200" dirty="0">
                <a:latin typeface="+mn-lt"/>
              </a:rPr>
              <a:t>Education, Fort Knox, Healthcare, Commercial, and Manufacturing</a:t>
            </a:r>
          </a:p>
          <a:p>
            <a:r>
              <a:rPr lang="en-US" sz="1200" dirty="0">
                <a:latin typeface="+mn-lt"/>
              </a:rPr>
              <a:t>Over $250M in guaranteed energy savings projects in Kentucky schools since 2000</a:t>
            </a:r>
          </a:p>
          <a:p>
            <a:r>
              <a:rPr lang="en-US" sz="1200" dirty="0">
                <a:latin typeface="+mn-lt"/>
              </a:rPr>
              <a:t>Over 100 ENERGY STAR Schools in Kentucky certified by Trane</a:t>
            </a:r>
          </a:p>
          <a:p>
            <a:r>
              <a:rPr lang="en-US" sz="1200" dirty="0">
                <a:latin typeface="+mn-lt"/>
              </a:rPr>
              <a:t>Over $68M in guaranteed savings that has been measured and verified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endParaRPr lang="en-US" sz="1200" b="1" dirty="0">
              <a:solidFill>
                <a:schemeClr val="tx1"/>
              </a:solidFill>
              <a:cs typeface="Calibri"/>
            </a:endParaRP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200" i="1" dirty="0" smtClean="0">
                <a:solidFill>
                  <a:schemeClr val="tx1"/>
                </a:solidFill>
                <a:ea typeface="Calibri" panose="020F0502020204030204" pitchFamily="34" charset="0"/>
                <a:cs typeface="Calibri Light"/>
              </a:rPr>
              <a:t>.</a:t>
            </a:r>
            <a:endParaRPr lang="en-US" sz="1200" i="1" dirty="0">
              <a:solidFill>
                <a:schemeClr val="tx1"/>
              </a:solidFill>
              <a:effectLst/>
              <a:ea typeface="Calibri" panose="020F0502020204030204" pitchFamily="34" charset="0"/>
              <a:cs typeface="Calibri Ligh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20870-1FDC-9E06-E7E7-908D03FE6A3F}"/>
              </a:ext>
            </a:extLst>
          </p:cNvPr>
          <p:cNvSpPr txBox="1"/>
          <p:nvPr/>
        </p:nvSpPr>
        <p:spPr>
          <a:xfrm>
            <a:off x="6881356" y="961894"/>
            <a:ext cx="5321507" cy="553997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00050" lvl="1">
              <a:spcAft>
                <a:spcPts val="1200"/>
              </a:spcAft>
            </a:pPr>
            <a:r>
              <a:rPr lang="en-US" sz="1400" b="1" dirty="0" smtClean="0">
                <a:cs typeface="Calibri"/>
              </a:rPr>
              <a:t>Project Goals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200" dirty="0">
                <a:latin typeface="Franklin Gothic Book" panose="020B0503020102020204" pitchFamily="34" charset="0"/>
                <a:ea typeface="Calibri" panose="020F0502020204030204" pitchFamily="34" charset="0"/>
              </a:rPr>
              <a:t>Replace aged HVAC systems that have exceeded its expected service life with state-of-the-art, energy-efficient systems.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200" dirty="0">
                <a:latin typeface="Franklin Gothic Book" panose="020B0503020102020204" pitchFamily="34" charset="0"/>
                <a:ea typeface="Calibri" panose="020F0502020204030204" pitchFamily="34" charset="0"/>
              </a:rPr>
              <a:t>Provide modern web-based building automation systems (controls) for energy management and improved comfort.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200" dirty="0">
                <a:latin typeface="Franklin Gothic Book" panose="020B0503020102020204" pitchFamily="34" charset="0"/>
                <a:ea typeface="Calibri" panose="020F0502020204030204" pitchFamily="34" charset="0"/>
              </a:rPr>
              <a:t>Replace obsolete fluorescent and metal halide lighting with new LED lighting technologies. 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200" dirty="0">
                <a:latin typeface="Franklin Gothic Book" panose="020B0503020102020204" pitchFamily="34" charset="0"/>
                <a:ea typeface="Calibri" panose="020F0502020204030204" pitchFamily="34" charset="0"/>
              </a:rPr>
              <a:t>Leverage all available funding with Renew America’s Schools grant monies to address aged and deteriorating building systems.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dirty="0">
                <a:latin typeface="Franklin Gothic Book" panose="020B0503020102020204" pitchFamily="34" charset="0"/>
                <a:ea typeface="Calibri" panose="020F0502020204030204" pitchFamily="34" charset="0"/>
              </a:rPr>
              <a:t>Recapitalize guaranteed energy and operational savings to invest in facility upgrades.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dirty="0">
                <a:latin typeface="Franklin Gothic Book" panose="020B0503020102020204" pitchFamily="34" charset="0"/>
                <a:ea typeface="Calibri" panose="020F0502020204030204" pitchFamily="34" charset="0"/>
              </a:rPr>
              <a:t>Pursue IRA/ITC federal funding for renewable technologies, such as geothermal HVAC systems and solar photovoltaic solutions.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dirty="0">
                <a:latin typeface="Franklin Gothic Book" panose="020B0503020102020204" pitchFamily="34" charset="0"/>
                <a:ea typeface="Calibri" panose="020F0502020204030204" pitchFamily="34" charset="0"/>
              </a:rPr>
              <a:t>Collaborate with local businesses and stakeholders for additional funding and support.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200" dirty="0">
                <a:latin typeface="Franklin Gothic Book" panose="020B0503020102020204" pitchFamily="34" charset="0"/>
                <a:ea typeface="Calibri" panose="020F0502020204030204" pitchFamily="34" charset="0"/>
              </a:rPr>
              <a:t>Reduce carbon footprint to be better stewards of the environment.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200" dirty="0">
                <a:latin typeface="Franklin Gothic Book" panose="020B0503020102020204" pitchFamily="34" charset="0"/>
                <a:ea typeface="Calibri" panose="020F0502020204030204" pitchFamily="34" charset="0"/>
              </a:rPr>
              <a:t>Earn ENERGY STAR recognition as part of the top 25 percent energy-efficient performers. 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200" dirty="0">
                <a:latin typeface="Franklin Gothic Book" panose="020B0503020102020204" pitchFamily="34" charset="0"/>
                <a:ea typeface="Calibri" panose="020F0502020204030204" pitchFamily="34" charset="0"/>
              </a:rPr>
              <a:t>Establish sustainability goals and measure and prove results through Trane’s Intelligent Service building optimization program.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200" dirty="0">
                <a:latin typeface="Franklin Gothic Book" panose="020B0503020102020204" pitchFamily="34" charset="0"/>
                <a:ea typeface="Calibri" panose="020F0502020204030204" pitchFamily="34" charset="0"/>
              </a:rPr>
              <a:t>Involve local businesses and local union workers to execute the work. 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200" dirty="0">
                <a:latin typeface="Franklin Gothic Book" panose="020B0503020102020204" pitchFamily="34" charset="0"/>
                <a:ea typeface="Calibri" panose="020F0502020204030204" pitchFamily="34" charset="0"/>
              </a:rPr>
              <a:t>Work to ensure that a minority representation is in consensus with the ethnicity and gender diversification of the local population.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Franklin Gothic Book" panose="020B0503020102020204" pitchFamily="34" charset="0"/>
                <a:ea typeface="Calibri" panose="020F0502020204030204" pitchFamily="34" charset="0"/>
              </a:rPr>
              <a:t> 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00050" lvl="1">
              <a:spcAft>
                <a:spcPts val="1200"/>
              </a:spcAft>
            </a:pPr>
            <a:endParaRPr lang="en-US" sz="20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US" sz="1200" dirty="0" smtClean="0"/>
              <a:t>.</a:t>
            </a:r>
            <a:endParaRPr lang="en-US" sz="1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US" sz="1600" dirty="0">
                <a:latin typeface="+mj-lt"/>
                <a:ea typeface="ＭＳ Ｐゴシック"/>
              </a:rPr>
              <a:t>2024 Renew America's Schools Prize</a:t>
            </a:r>
            <a:endParaRPr lang="en-US" sz="1600" dirty="0">
              <a:latin typeface="Franklin Gothic Book"/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29938455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a906442-f1cb-462f-a8c9-fc379dd675c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E579B976D7EE4D807DD3CD135561A4" ma:contentTypeVersion="18" ma:contentTypeDescription="Create a new document." ma:contentTypeScope="" ma:versionID="dbeb70f8700911afcc14741f57739f84">
  <xsd:schema xmlns:xsd="http://www.w3.org/2001/XMLSchema" xmlns:xs="http://www.w3.org/2001/XMLSchema" xmlns:p="http://schemas.microsoft.com/office/2006/metadata/properties" xmlns:ns3="da906442-f1cb-462f-a8c9-fc379dd675c8" xmlns:ns4="d3e31f02-4150-4a3a-8559-ef74bd06c285" targetNamespace="http://schemas.microsoft.com/office/2006/metadata/properties" ma:root="true" ma:fieldsID="41950ab13548b390f25222bf00db003f" ns3:_="" ns4:_="">
    <xsd:import namespace="da906442-f1cb-462f-a8c9-fc379dd675c8"/>
    <xsd:import namespace="d3e31f02-4150-4a3a-8559-ef74bd06c28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LengthInSeconds" minOccurs="0"/>
                <xsd:element ref="ns3:MediaServiceLocation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906442-f1cb-462f-a8c9-fc379dd675c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0" nillable="true" ma:displayName="_activity" ma:hidden="true" ma:internalName="_activity">
      <xsd:simpleType>
        <xsd:restriction base="dms:Note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e31f02-4150-4a3a-8559-ef74bd06c285" elementFormDefault="qualified">
    <xsd:import namespace="http://schemas.microsoft.com/office/2006/documentManagement/types"/>
    <xsd:import namespace="http://schemas.microsoft.com/office/infopath/2007/PartnerControls"/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B69AE2E-2094-42CE-8A9D-0DE1D9E10727}">
  <ds:schemaRefs>
    <ds:schemaRef ds:uri="http://www.w3.org/XML/1998/namespace"/>
    <ds:schemaRef ds:uri="da906442-f1cb-462f-a8c9-fc379dd675c8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d3e31f02-4150-4a3a-8559-ef74bd06c285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30FF9EE-C468-499C-9423-F61CAAE3E7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a906442-f1cb-462f-a8c9-fc379dd675c8"/>
    <ds:schemaRef ds:uri="d3e31f02-4150-4a3a-8559-ef74bd06c28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422</Words>
  <Application>Microsoft Office PowerPoint</Application>
  <PresentationFormat>Widescreen</PresentationFormat>
  <Paragraphs>32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5" baseType="lpstr">
      <vt:lpstr>ＭＳ Ｐゴシック</vt:lpstr>
      <vt:lpstr>Arial</vt:lpstr>
      <vt:lpstr>Avenir LT Std 45 Book</vt:lpstr>
      <vt:lpstr>Calibri</vt:lpstr>
      <vt:lpstr>Calibri Light</vt:lpstr>
      <vt:lpstr>Courier New</vt:lpstr>
      <vt:lpstr>Franklin Gothic Book</vt:lpstr>
      <vt:lpstr>Franklin Gothic Medium</vt:lpstr>
      <vt:lpstr>Segoe UI</vt:lpstr>
      <vt:lpstr>Wingdings</vt:lpstr>
      <vt:lpstr>ヒラギノ角ゴ Pro W3</vt:lpstr>
      <vt:lpstr>EERE PPT_widescreen</vt:lpstr>
      <vt:lpstr>1_EERE PPT</vt:lpstr>
      <vt:lpstr>think-cell Slide</vt:lpstr>
      <vt:lpstr>Hopkins County Board of Education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Fleming, Damon</cp:lastModifiedBy>
  <cp:revision>8</cp:revision>
  <dcterms:created xsi:type="dcterms:W3CDTF">2021-11-15T00:59:02Z</dcterms:created>
  <dcterms:modified xsi:type="dcterms:W3CDTF">2024-06-10T15:40:30Z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0x010100B9E579B976D7EE4D807DD3CD135561A4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