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E0D363-FB06-4E1E-BC02-64B6E75D5CEC}" v="5" dt="2024-06-06T17:14:26.7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Charewicz" userId="b6a9cc83-c83e-4a0f-b1eb-0bd4407a7c58" providerId="ADAL" clId="{24E0D363-FB06-4E1E-BC02-64B6E75D5CEC}"/>
    <pc:docChg chg="undo redo custSel modSld">
      <pc:chgData name="Liz Charewicz" userId="b6a9cc83-c83e-4a0f-b1eb-0bd4407a7c58" providerId="ADAL" clId="{24E0D363-FB06-4E1E-BC02-64B6E75D5CEC}" dt="2024-06-07T00:34:12.315" v="320" actId="20577"/>
      <pc:docMkLst>
        <pc:docMk/>
      </pc:docMkLst>
      <pc:sldChg chg="addSp delSp modSp mod modNotesTx">
        <pc:chgData name="Liz Charewicz" userId="b6a9cc83-c83e-4a0f-b1eb-0bd4407a7c58" providerId="ADAL" clId="{24E0D363-FB06-4E1E-BC02-64B6E75D5CEC}" dt="2024-06-07T00:34:12.315" v="320" actId="20577"/>
        <pc:sldMkLst>
          <pc:docMk/>
          <pc:sldMk cId="2993845544" sldId="1347"/>
        </pc:sldMkLst>
        <pc:spChg chg="mod">
          <ac:chgData name="Liz Charewicz" userId="b6a9cc83-c83e-4a0f-b1eb-0bd4407a7c58" providerId="ADAL" clId="{24E0D363-FB06-4E1E-BC02-64B6E75D5CEC}" dt="2024-06-06T17:16:02.483" v="313" actId="255"/>
          <ac:spMkLst>
            <pc:docMk/>
            <pc:sldMk cId="2993845544" sldId="1347"/>
            <ac:spMk id="2" creationId="{7D098EED-AB67-1F63-5A6B-C14ADDD86FA3}"/>
          </ac:spMkLst>
        </pc:spChg>
        <pc:spChg chg="add mod">
          <ac:chgData name="Liz Charewicz" userId="b6a9cc83-c83e-4a0f-b1eb-0bd4407a7c58" providerId="ADAL" clId="{24E0D363-FB06-4E1E-BC02-64B6E75D5CEC}" dt="2024-06-06T17:16:19.102" v="315" actId="1076"/>
          <ac:spMkLst>
            <pc:docMk/>
            <pc:sldMk cId="2993845544" sldId="1347"/>
            <ac:spMk id="4" creationId="{78144208-0E8C-E515-13AC-5B65B76EC512}"/>
          </ac:spMkLst>
        </pc:spChg>
        <pc:spChg chg="mod">
          <ac:chgData name="Liz Charewicz" userId="b6a9cc83-c83e-4a0f-b1eb-0bd4407a7c58" providerId="ADAL" clId="{24E0D363-FB06-4E1E-BC02-64B6E75D5CEC}" dt="2024-06-07T00:34:12.315" v="320" actId="20577"/>
          <ac:spMkLst>
            <pc:docMk/>
            <pc:sldMk cId="2993845544" sldId="1347"/>
            <ac:spMk id="5" creationId="{FD6A7447-7F92-7A83-E3E9-1913ABBB139A}"/>
          </ac:spMkLst>
        </pc:spChg>
        <pc:spChg chg="add del">
          <ac:chgData name="Liz Charewicz" userId="b6a9cc83-c83e-4a0f-b1eb-0bd4407a7c58" providerId="ADAL" clId="{24E0D363-FB06-4E1E-BC02-64B6E75D5CEC}" dt="2024-06-05T19:36:14.980" v="118" actId="478"/>
          <ac:spMkLst>
            <pc:docMk/>
            <pc:sldMk cId="2993845544" sldId="1347"/>
            <ac:spMk id="6" creationId="{46823643-7A72-B2F3-2234-0D7F43539759}"/>
          </ac:spMkLst>
        </pc:spChg>
        <pc:spChg chg="mod">
          <ac:chgData name="Liz Charewicz" userId="b6a9cc83-c83e-4a0f-b1eb-0bd4407a7c58" providerId="ADAL" clId="{24E0D363-FB06-4E1E-BC02-64B6E75D5CEC}" dt="2024-06-05T19:40:23.652" v="244" actId="14100"/>
          <ac:spMkLst>
            <pc:docMk/>
            <pc:sldMk cId="2993845544" sldId="1347"/>
            <ac:spMk id="8" creationId="{8F220870-1FDC-9E06-E7E7-908D03FE6A3F}"/>
          </ac:spMkLst>
        </pc:spChg>
        <pc:spChg chg="mod">
          <ac:chgData name="Liz Charewicz" userId="b6a9cc83-c83e-4a0f-b1eb-0bd4407a7c58" providerId="ADAL" clId="{24E0D363-FB06-4E1E-BC02-64B6E75D5CEC}" dt="2024-06-06T17:16:07.730" v="314" actId="1076"/>
          <ac:spMkLst>
            <pc:docMk/>
            <pc:sldMk cId="2993845544" sldId="1347"/>
            <ac:spMk id="10" creationId="{B5F8F8E9-F912-426B-548B-F67454CC46AC}"/>
          </ac:spMkLst>
        </pc:spChg>
        <pc:spChg chg="add del mod">
          <ac:chgData name="Liz Charewicz" userId="b6a9cc83-c83e-4a0f-b1eb-0bd4407a7c58" providerId="ADAL" clId="{24E0D363-FB06-4E1E-BC02-64B6E75D5CEC}" dt="2024-06-05T19:39:00.275" v="125" actId="478"/>
          <ac:spMkLst>
            <pc:docMk/>
            <pc:sldMk cId="2993845544" sldId="1347"/>
            <ac:spMk id="16" creationId="{EA18188E-1870-10D1-3288-BE05819D0DA4}"/>
          </ac:spMkLst>
        </pc:spChg>
        <pc:picChg chg="add del">
          <ac:chgData name="Liz Charewicz" userId="b6a9cc83-c83e-4a0f-b1eb-0bd4407a7c58" providerId="ADAL" clId="{24E0D363-FB06-4E1E-BC02-64B6E75D5CEC}" dt="2024-06-05T19:28:27.582" v="113" actId="478"/>
          <ac:picMkLst>
            <pc:docMk/>
            <pc:sldMk cId="2993845544" sldId="1347"/>
            <ac:picMk id="4" creationId="{749BD1A3-7E95-5874-635D-C885736A27B8}"/>
          </ac:picMkLst>
        </pc:picChg>
        <pc:picChg chg="add mod">
          <ac:chgData name="Liz Charewicz" userId="b6a9cc83-c83e-4a0f-b1eb-0bd4407a7c58" providerId="ADAL" clId="{24E0D363-FB06-4E1E-BC02-64B6E75D5CEC}" dt="2024-06-06T17:16:23.624" v="316" actId="1076"/>
          <ac:picMkLst>
            <pc:docMk/>
            <pc:sldMk cId="2993845544" sldId="1347"/>
            <ac:picMk id="11" creationId="{46A0C312-E8B8-0840-888B-370FABD873B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bing.com/chat"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generated by AI using </a:t>
            </a:r>
            <a:r>
              <a:rPr lang="en-US" dirty="0">
                <a:hlinkClick r:id="rId3"/>
              </a:rPr>
              <a:t>Microsoft Copilot in Bing</a:t>
            </a:r>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1869718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bing.com/cha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162962" y="-38100"/>
            <a:ext cx="11950722" cy="812800"/>
          </a:xfrm>
        </p:spPr>
        <p:txBody>
          <a:bodyPr/>
          <a:lstStyle/>
          <a:p>
            <a:r>
              <a:rPr lang="en-US" sz="1800" dirty="0"/>
              <a:t>Team Name Eco-Schools</a:t>
            </a:r>
            <a:r>
              <a:rPr lang="en-US" sz="1800" b="1" dirty="0">
                <a:solidFill>
                  <a:srgbClr val="000000"/>
                </a:solidFill>
                <a:effectLst/>
                <a:latin typeface="Calibri" panose="020F0502020204030204" pitchFamily="34" charset="0"/>
                <a:ea typeface="Calibri" panose="020F0502020204030204" pitchFamily="34" charset="0"/>
              </a:rPr>
              <a:t> </a:t>
            </a:r>
            <a:r>
              <a:rPr lang="en-US" sz="1800" dirty="0"/>
              <a:t>Canton: Energizing Education for a Sustainable Future</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79" y="897334"/>
            <a:ext cx="6482715" cy="5630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1800" b="1" dirty="0">
                <a:solidFill>
                  <a:srgbClr val="000000"/>
                </a:solidFill>
                <a:effectLst/>
                <a:latin typeface="Calibri" panose="020F0502020204030204" pitchFamily="34" charset="0"/>
                <a:ea typeface="Calibri" panose="020F0502020204030204" pitchFamily="34" charset="0"/>
              </a:rPr>
              <a:t>Revitalizing Canton City Schools: A Sustainable and Cost-Effective Energy Efficiency Plan</a:t>
            </a:r>
          </a:p>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0" indent="0">
              <a:spcBef>
                <a:spcPts val="0"/>
              </a:spcBef>
              <a:spcAft>
                <a:spcPts val="1200"/>
              </a:spcAft>
              <a:buNone/>
            </a:pPr>
            <a:r>
              <a:rPr lang="en-US" sz="1100" dirty="0">
                <a:solidFill>
                  <a:schemeClr val="tx1"/>
                </a:solidFill>
                <a:latin typeface="Calibri Light"/>
                <a:ea typeface="Calibri" panose="020F0502020204030204" pitchFamily="34" charset="0"/>
                <a:cs typeface="Calibri Light"/>
              </a:rPr>
              <a:t>The proposed project, named Eco-Canton Schools, will be implemented in Canton, Ohio, and will revitalize and restore 15 of Canton City School District’s (CCSD’s) school buildings. All buildings serve a geographic footprint that is classified as a disadvantaged community and 100% of CCSD’s students are free and reduced lunch eligible. The project aims to address challenges faced by CCSD, including economic decline, decreasing enrollment, deferred maintenance, and aging infrastructure, through infrastructure improvements, skilled and local workforce investment, energy justice, and community benefits. The project team, comprised of CCSD staff and Johnson Controls, Inc. (JCI) as the prime contractor, has a successful track record and the necessary qualifications to implement the project. If awarded a grant by the U.S. DOE, the project team will implement Phase 2, which involves completing the strategic plan and energy audits for the school facilities. The project is designed to be replicable and will document, share, and disseminate its strategies and outcomes to help other groups promote educational, environmental, economic, and social benefits.</a:t>
            </a:r>
            <a:endParaRPr lang="en-US" sz="11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0" indent="0">
              <a:spcBef>
                <a:spcPts val="0"/>
              </a:spcBef>
              <a:spcAft>
                <a:spcPts val="1200"/>
              </a:spcAft>
              <a:buNone/>
            </a:pPr>
            <a:r>
              <a:rPr lang="en-US" sz="1100" dirty="0">
                <a:solidFill>
                  <a:schemeClr val="tx1"/>
                </a:solidFill>
                <a:latin typeface="Calibri Light"/>
                <a:ea typeface="Calibri" panose="020F0502020204030204" pitchFamily="34" charset="0"/>
                <a:cs typeface="Calibri Light"/>
              </a:rPr>
              <a:t>CCSD has a storied history and a diverse array of facilities that has catered to the changing educational needs of its students. Over the years, CCSD has grown to become the 24th largest school district in Ohio, which was attributable to its location in a U.S. manufacturing center. However, as the manufacturing industry declined, so did CCSD’s student enrollment and financial resources. Student enrollment has decreased by more than 66% since its peak of more than 22,000 students in 1974. Today, the district serves approximately 8,000 students. Decreasing enrollment has further compounded the district’s financial challenges, prompting a strategic response to optimize operations and attract students and families. Canton’s economic decline has transitioned the district from being a financially thriving magnet to a declining and designated disadvantaged community (DAC) per the U.S. Department of Energy’s (DOE) (DOE Energy Justice Mapping Tool). Most students are in low-income families and face related academic challenges CCSD continuously faces financial deficit, leading to deferred facility maintenance and a reevaluation of class sizes, academic programming, headcount, and other resource allocations.</a:t>
            </a:r>
            <a:endParaRPr lang="en-US" sz="1100"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51209" y="897334"/>
            <a:ext cx="5449164" cy="3647152"/>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0" marR="0">
              <a:spcBef>
                <a:spcPts val="600"/>
              </a:spcBef>
              <a:spcAft>
                <a:spcPts val="0"/>
              </a:spcAft>
            </a:pPr>
            <a:r>
              <a:rPr lang="en-US" sz="11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Goal 1: Infrastructure</a:t>
            </a: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To revitalize and restore the infrastructure of 15 CCSD schools by implementing energy-saving measures and creating safe and healthy environments for students, staff, and community members. The project portfolio consists of buildings with the greatest facility, financial, and community need. All buildings are in DACs.</a:t>
            </a:r>
          </a:p>
          <a:p>
            <a:pPr marL="0" marR="0">
              <a:spcBef>
                <a:spcPts val="60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Goal 2: Skilled Workforce and Improving the Local Talent Pipeline: To support the development of a local and skilled workforce by providing training and education programs in clean energy and sustainability as part of the project.</a:t>
            </a:r>
          </a:p>
          <a:p>
            <a:pPr marL="0" marR="0">
              <a:spcBef>
                <a:spcPts val="60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Goal 3: Energy Justice and Health and Safety: To implement critical upgrades ensuring energy justice and enhanced health and safety standards for all CCSD students, teachers, and staff, as well as community members and visitors using school facilities.</a:t>
            </a:r>
          </a:p>
          <a:p>
            <a:pPr marL="0" marR="0">
              <a:spcBef>
                <a:spcPts val="60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Goal 4: Community Benefits: To develop and execute a CBP for Eco-Schools Canton’s upcoming facility improvement project that aligns with the Justice40 Initiative’s objectives. </a:t>
            </a:r>
          </a:p>
          <a:p>
            <a:pPr marL="0" marR="0">
              <a:spcBef>
                <a:spcPts val="60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Goal 5: Replicable and Scalable Financial Model for School Districts in DACs: To implement facility measures that will result in cost savings and allow CCSD to create a scalable business model to replicate within their facilities and to support best practices for other local educational agencies (LEAs) to follow.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120361" y="297170"/>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6" name="AutoShape 2" descr="Generated from prompt">
            <a:extLst>
              <a:ext uri="{FF2B5EF4-FFF2-40B4-BE49-F238E27FC236}">
                <a16:creationId xmlns:a16="http://schemas.microsoft.com/office/drawing/2014/main" id="{46823643-7A72-B2F3-2234-0D7F4353975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descr="A colorful illustration of a school">
            <a:extLst>
              <a:ext uri="{FF2B5EF4-FFF2-40B4-BE49-F238E27FC236}">
                <a16:creationId xmlns:a16="http://schemas.microsoft.com/office/drawing/2014/main" id="{46A0C312-E8B8-0840-888B-370FABD873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3144" y="4667120"/>
            <a:ext cx="2363075" cy="1350328"/>
          </a:xfrm>
          <a:prstGeom prst="rect">
            <a:avLst/>
          </a:prstGeom>
        </p:spPr>
      </p:pic>
      <p:sp>
        <p:nvSpPr>
          <p:cNvPr id="4" name="TextBox 3">
            <a:extLst>
              <a:ext uri="{FF2B5EF4-FFF2-40B4-BE49-F238E27FC236}">
                <a16:creationId xmlns:a16="http://schemas.microsoft.com/office/drawing/2014/main" id="{78144208-0E8C-E515-13AC-5B65B76EC512}"/>
              </a:ext>
            </a:extLst>
          </p:cNvPr>
          <p:cNvSpPr txBox="1"/>
          <p:nvPr/>
        </p:nvSpPr>
        <p:spPr>
          <a:xfrm>
            <a:off x="8394253" y="5996125"/>
            <a:ext cx="2363075" cy="430887"/>
          </a:xfrm>
          <a:prstGeom prst="rect">
            <a:avLst/>
          </a:prstGeom>
          <a:noFill/>
        </p:spPr>
        <p:txBody>
          <a:bodyPr wrap="square" rtlCol="0">
            <a:spAutoFit/>
          </a:bodyPr>
          <a:lstStyle/>
          <a:p>
            <a:r>
              <a:rPr lang="en-US" sz="1100" dirty="0"/>
              <a:t>Image generated by AI using </a:t>
            </a:r>
            <a:r>
              <a:rPr lang="en-US" sz="1100" dirty="0">
                <a:hlinkClick r:id="rId4"/>
              </a:rPr>
              <a:t>Microsoft Copilot in Bing</a:t>
            </a:r>
            <a:r>
              <a:rPr lang="en-US" sz="1100" dirty="0"/>
              <a:t> </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4D2FF599CC8447A99F93E806053872" ma:contentTypeVersion="14" ma:contentTypeDescription="Create a new document." ma:contentTypeScope="" ma:versionID="f6dd8d4ce995618b94ae8d1820fc3b44">
  <xsd:schema xmlns:xsd="http://www.w3.org/2001/XMLSchema" xmlns:xs="http://www.w3.org/2001/XMLSchema" xmlns:p="http://schemas.microsoft.com/office/2006/metadata/properties" xmlns:ns2="323ba390-cdb7-45d4-accf-bcf566634b34" xmlns:ns3="8490f17e-ffd8-4915-a9a5-f508a6819079" xmlns:ns4="e3e2664a-4298-401e-9fa6-8f5325dd2938" targetNamespace="http://schemas.microsoft.com/office/2006/metadata/properties" ma:root="true" ma:fieldsID="2211548b62fd8fa543087caaaf816bac" ns2:_="" ns3:_="" ns4:_="">
    <xsd:import namespace="323ba390-cdb7-45d4-accf-bcf566634b34"/>
    <xsd:import namespace="8490f17e-ffd8-4915-a9a5-f508a6819079"/>
    <xsd:import namespace="e3e2664a-4298-401e-9fa6-8f5325dd293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4:TaxCatchAll" minOccurs="0"/>
                <xsd:element ref="ns3:MediaServiceGenerationTime" minOccurs="0"/>
                <xsd:element ref="ns3:MediaServiceEventHashCode" minOccurs="0"/>
                <xsd:element ref="ns3:MediaServiceOCR"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ba390-cdb7-45d4-accf-bcf566634b3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490f17e-ffd8-4915-a9a5-f508a6819079"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f2a00314-ae30-474d-911b-f8e025e1af2d"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3e2664a-4298-401e-9fa6-8f5325dd2938"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dbf17892-53b4-421d-a521-813af9071f37}" ma:internalName="TaxCatchAll" ma:showField="CatchAllData" ma:web="323ba390-cdb7-45d4-accf-bcf566634b3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3e2664a-4298-401e-9fa6-8f5325dd2938" xsi:nil="true"/>
    <lcf76f155ced4ddcb4097134ff3c332f xmlns="8490f17e-ffd8-4915-a9a5-f508a681907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097F6A-E546-449C-A1E0-9322BD7A5E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23ba390-cdb7-45d4-accf-bcf566634b34"/>
    <ds:schemaRef ds:uri="8490f17e-ffd8-4915-a9a5-f508a6819079"/>
    <ds:schemaRef ds:uri="e3e2664a-4298-401e-9fa6-8f5325dd29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 ds:uri="e3e2664a-4298-401e-9fa6-8f5325dd2938"/>
    <ds:schemaRef ds:uri="8490f17e-ffd8-4915-a9a5-f508a6819079"/>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253</TotalTime>
  <Words>690</Words>
  <Application>Microsoft Office PowerPoint</Application>
  <PresentationFormat>Widescreen</PresentationFormat>
  <Paragraphs>17</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Team Name Eco-Schools Canton: Energizing Education for a Sustainable Future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Liz Charewicz</cp:lastModifiedBy>
  <cp:revision>5</cp:revision>
  <dcterms:created xsi:type="dcterms:W3CDTF">2021-11-15T00:59:02Z</dcterms:created>
  <dcterms:modified xsi:type="dcterms:W3CDTF">2024-06-07T00:34:15Z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