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  <p:sldMasterId id="2147483656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Libre Franklin"/>
      <p:regular r:id="rId7"/>
      <p:bold r:id="rId8"/>
      <p:italic r:id="rId9"/>
      <p:boldItalic r:id="rId10"/>
    </p:embeddedFont>
    <p:embeddedFont>
      <p:font typeface="Libre Franklin Medium"/>
      <p:regular r:id="rId11"/>
      <p:bold r:id="rId12"/>
      <p:italic r:id="rId13"/>
      <p:boldItalic r:id="rId14"/>
    </p:embeddedFont>
    <p:embeddedFont>
      <p:font typeface="Quattrocento Sans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jN6culpm42OsSFI5rvD9tCv17kG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Medium-regular.fntdata"/><Relationship Id="rId10" Type="http://schemas.openxmlformats.org/officeDocument/2006/relationships/font" Target="fonts/LibreFranklin-boldItalic.fntdata"/><Relationship Id="rId13" Type="http://schemas.openxmlformats.org/officeDocument/2006/relationships/font" Target="fonts/LibreFranklinMedium-italic.fntdata"/><Relationship Id="rId12" Type="http://schemas.openxmlformats.org/officeDocument/2006/relationships/font" Target="fonts/LibreFranklinMedium-bold.fntdata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font" Target="fonts/LibreFranklin-italic.fntdata"/><Relationship Id="rId15" Type="http://schemas.openxmlformats.org/officeDocument/2006/relationships/font" Target="fonts/QuattrocentoSans-regular.fntdata"/><Relationship Id="rId14" Type="http://schemas.openxmlformats.org/officeDocument/2006/relationships/font" Target="fonts/LibreFranklinMedium-boldItalic.fntdata"/><Relationship Id="rId17" Type="http://schemas.openxmlformats.org/officeDocument/2006/relationships/font" Target="fonts/QuattrocentoSans-italic.fntdata"/><Relationship Id="rId16" Type="http://schemas.openxmlformats.org/officeDocument/2006/relationships/font" Target="fonts/QuattrocentoSans-bold.fntdata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font" Target="fonts/QuattrocentoSans-boldItalic.fntdata"/><Relationship Id="rId7" Type="http://schemas.openxmlformats.org/officeDocument/2006/relationships/font" Target="fonts/LibreFranklin-regular.fntdata"/><Relationship Id="rId8" Type="http://schemas.openxmlformats.org/officeDocument/2006/relationships/font" Target="fonts/LibreFranklin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 column - white">
  <p:cSld name="1 column - whit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" type="body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 column - white">
  <p:cSld name="2 column - whit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4" name="Google Shape;24;p4"/>
          <p:cNvSpPr txBox="1"/>
          <p:nvPr>
            <p:ph idx="2" type="body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68300" lvl="0" marL="4572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b="0" sz="2200"/>
            </a:lvl1pPr>
            <a:lvl2pPr indent="-340360" lvl="1" marL="9144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25" name="Google Shape;25;p4"/>
          <p:cNvSpPr txBox="1"/>
          <p:nvPr>
            <p:ph idx="3" type="body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4" type="body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b="1" sz="2400"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hart - white">
  <p:cSld name="Chart - whit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5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5"/>
          <p:cNvSpPr/>
          <p:nvPr>
            <p:ph idx="2" type="chart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- white">
  <p:cSld name="Section - white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Contents slide layout">
  <p:cSld name="5_Contents slide layou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>
            <p:ph idx="2" type="pic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 you slide">
  <p:cSld name="Thank you slide">
    <p:bg>
      <p:bgPr>
        <a:solidFill>
          <a:schemeClr val="lt2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1" type="ftr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8"/>
          <p:cNvSpPr/>
          <p:nvPr>
            <p:ph idx="2" type="pic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8"/>
          <p:cNvSpPr/>
          <p:nvPr/>
        </p:nvSpPr>
        <p:spPr>
          <a:xfrm flipH="1">
            <a:off x="4803648" y="1492"/>
            <a:ext cx="3571540" cy="6856504"/>
          </a:xfrm>
          <a:custGeom>
            <a:rect b="b" l="l" r="r" t="t"/>
            <a:pathLst>
              <a:path extrusionOk="0" h="9906583" w="5158977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ed text &amp; graphic">
  <p:cSld name="Bulleted text &amp; graphic">
    <p:bg>
      <p:bgPr>
        <a:solidFill>
          <a:schemeClr val="lt1"/>
        </a:solidFill>
      </p:bgPr>
    </p:bg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9"/>
          <p:cNvSpPr txBox="1"/>
          <p:nvPr>
            <p:ph idx="1" type="body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1"/>
          <p:cNvSpPr txBox="1"/>
          <p:nvPr>
            <p:ph type="title"/>
          </p:nvPr>
        </p:nvSpPr>
        <p:spPr>
          <a:xfrm>
            <a:off x="914400" y="1146175"/>
            <a:ext cx="10363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" type="body"/>
          </p:nvPr>
        </p:nvSpPr>
        <p:spPr>
          <a:xfrm>
            <a:off x="914400" y="1828800"/>
            <a:ext cx="10363200" cy="47307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2" name="Google Shape;62;p11"/>
          <p:cNvSpPr txBox="1"/>
          <p:nvPr>
            <p:ph idx="10" type="dt"/>
          </p:nvPr>
        </p:nvSpPr>
        <p:spPr>
          <a:xfrm>
            <a:off x="914400" y="6629401"/>
            <a:ext cx="2540000" cy="225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3" name="Google Shape;63;p11"/>
          <p:cNvSpPr txBox="1"/>
          <p:nvPr>
            <p:ph idx="11" type="ftr"/>
          </p:nvPr>
        </p:nvSpPr>
        <p:spPr>
          <a:xfrm>
            <a:off x="4169833" y="6629400"/>
            <a:ext cx="38608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2" type="sldNum"/>
          </p:nvPr>
        </p:nvSpPr>
        <p:spPr>
          <a:xfrm>
            <a:off x="8712200" y="6629400"/>
            <a:ext cx="25654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spcBef>
                <a:spcPts val="0"/>
              </a:spcBef>
              <a:buNone/>
              <a:defRPr sz="1800">
                <a:solidFill>
                  <a:srgbClr val="0079C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2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2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13" name="Google Shape;13;p2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50" u="none" cap="none" strike="noStrik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2"/>
          <p:cNvSpPr txBox="1"/>
          <p:nvPr>
            <p:ph idx="1" type="body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cxnSp>
        <p:nvCxnSpPr>
          <p:cNvPr id="15" name="Google Shape;15;p2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cap="flat" cmpd="sng" w="2540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</p:cxn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1849920" y="6578601"/>
            <a:ext cx="1034208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2" name="Google Shape;52;p10"/>
          <p:cNvSpPr/>
          <p:nvPr/>
        </p:nvSpPr>
        <p:spPr>
          <a:xfrm flipH="1">
            <a:off x="0" y="6578601"/>
            <a:ext cx="1849920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3" name="Google Shape;53;p10"/>
          <p:cNvSpPr txBox="1"/>
          <p:nvPr>
            <p:ph type="title"/>
          </p:nvPr>
        </p:nvSpPr>
        <p:spPr>
          <a:xfrm>
            <a:off x="481139" y="-38100"/>
            <a:ext cx="11633054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3300" u="none" cap="none" strike="noStrik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/>
        </p:txBody>
      </p:sp>
      <p:sp>
        <p:nvSpPr>
          <p:cNvPr id="54" name="Google Shape;54;p10"/>
          <p:cNvSpPr txBox="1"/>
          <p:nvPr/>
        </p:nvSpPr>
        <p:spPr>
          <a:xfrm>
            <a:off x="11588593" y="6605588"/>
            <a:ext cx="603407" cy="24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‹#›</a:t>
            </a:fld>
            <a:endParaRPr sz="9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5" name="Google Shape;55;p10"/>
          <p:cNvSpPr/>
          <p:nvPr/>
        </p:nvSpPr>
        <p:spPr>
          <a:xfrm rot="10800000">
            <a:off x="1" y="787401"/>
            <a:ext cx="12192000" cy="28575"/>
          </a:xfrm>
          <a:prstGeom prst="rect">
            <a:avLst/>
          </a:prstGeom>
          <a:solidFill>
            <a:schemeClr val="accent5"/>
          </a:solidFill>
          <a:ln cap="flat" cmpd="sng" w="9525">
            <a:solidFill>
              <a:srgbClr val="3A901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56" name="Google Shape;56;p10"/>
          <p:cNvSpPr txBox="1"/>
          <p:nvPr/>
        </p:nvSpPr>
        <p:spPr>
          <a:xfrm>
            <a:off x="96864" y="6596064"/>
            <a:ext cx="1753056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2022 FOA APPLICATION</a:t>
            </a:r>
            <a:endParaRPr/>
          </a:p>
        </p:txBody>
      </p:sp>
      <p:sp>
        <p:nvSpPr>
          <p:cNvPr id="57" name="Google Shape;57;p10"/>
          <p:cNvSpPr txBox="1"/>
          <p:nvPr>
            <p:ph idx="1" type="body"/>
          </p:nvPr>
        </p:nvSpPr>
        <p:spPr>
          <a:xfrm>
            <a:off x="481139" y="1047751"/>
            <a:ext cx="10972482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93700" lvl="0" marL="457200" marR="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b="0" i="0" sz="2600" u="none" cap="none" strike="noStrike">
                <a:solidFill>
                  <a:srgbClr val="282B2E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indent="-368300" lvl="2" marL="1371600" marR="0" rtl="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indent="-342900" lvl="4" marL="2286000" marR="0" rtl="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rgbClr val="282B2E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/>
        </p:txBody>
      </p:sp>
      <p:sp>
        <p:nvSpPr>
          <p:cNvPr id="58" name="Google Shape;58;p10"/>
          <p:cNvSpPr txBox="1"/>
          <p:nvPr/>
        </p:nvSpPr>
        <p:spPr>
          <a:xfrm>
            <a:off x="1849920" y="6596064"/>
            <a:ext cx="6594604" cy="238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RENEW AMERICA’S SCHOOL FOA (DE-FOA-0002756) </a:t>
            </a:r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7" r:id="rId1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"/>
          <p:cNvSpPr txBox="1"/>
          <p:nvPr>
            <p:ph idx="1" type="body"/>
          </p:nvPr>
        </p:nvSpPr>
        <p:spPr>
          <a:xfrm>
            <a:off x="477615" y="1046532"/>
            <a:ext cx="4863177" cy="537070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77800" lvl="0" marL="342900" rtl="0" algn="l">
              <a:spcBef>
                <a:spcPts val="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77800" lvl="0" marL="342900" rtl="0" algn="l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None/>
            </a:pPr>
            <a:r>
              <a:t/>
            </a:r>
            <a:endParaRPr/>
          </a:p>
        </p:txBody>
      </p:sp>
      <p:sp>
        <p:nvSpPr>
          <p:cNvPr id="70" name="Google Shape;70;p1"/>
          <p:cNvSpPr txBox="1"/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Rutherford County Schools (NC)</a:t>
            </a:r>
            <a:endParaRPr/>
          </a:p>
        </p:txBody>
      </p:sp>
      <p:sp>
        <p:nvSpPr>
          <p:cNvPr id="71" name="Google Shape;71;p1"/>
          <p:cNvSpPr txBox="1"/>
          <p:nvPr>
            <p:ph idx="12" type="sldNum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2" name="Google Shape;72;p1"/>
          <p:cNvSpPr txBox="1"/>
          <p:nvPr/>
        </p:nvSpPr>
        <p:spPr>
          <a:xfrm>
            <a:off x="281980" y="897334"/>
            <a:ext cx="6599376" cy="5481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1"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Guaranteed Energy Savings Performance Contract</a:t>
            </a:r>
            <a:endParaRPr b="1"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endParaRPr/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Rutherford County School District aims to achieve significant energy, financial, and environmental benefits through the Renew America's Schools program. Our project will reduce annual energy expenditures by $138,000 through comprehensive energy efficiency upgrades and renewable energy installations across our school facilities. These savings will allow us to redirect funds towards our core educational mission.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Summary of Need (Community, Facility)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district is mostly Title I, with a high percentage of students participating in the FRL program. A majority of our schools’ locale codes are 41, 42 or 43, and the community poverty rate is 24%.</a:t>
            </a:r>
            <a:endParaRPr b="0" i="1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6879277" y="992924"/>
            <a:ext cx="5321400" cy="3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40005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Goals</a:t>
            </a:r>
            <a:endParaRPr b="1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1 - Reduce energy cost by $138,000 annually.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2 - Resolve $10M in deferred maintenance needs through EPC.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3 - Improve financial resiliency of the school system by lowering operating costs.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i="1"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4 - Improve indoor air quality and other health/comfort benefits for students and staff.</a:t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00050" marR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8531442" y="199023"/>
            <a:ext cx="3582752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b="0" i="0" sz="1600" u="none" cap="none" strike="noStrik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75" name="Google Shape;75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80800" y="4236750"/>
            <a:ext cx="4731299" cy="218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EERE PPT_widescreen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2021-11-15T00:59:02Z</dcterms:created>
  <dc:creator>Carolyn Snyder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0x0101003CCF907BDE7AA548A594F918714AF44E</vt:lpwstr>
  </property>
  <property fmtid="{D5CDD505-2E9C-101B-9397-08002B2CF9AE}" pid="3" name="MediaServiceImageTags">
    <vt:lpwstr/>
  </property>
  <property fmtid="{D5CDD505-2E9C-101B-9397-08002B2CF9AE}" pid="4" name="MSIP_Label_95965d95-ecc0-4720-b759-1f33c42ed7da_Enabled">
    <vt:lpwstr>true</vt:lpwstr>
  </property>
  <property fmtid="{D5CDD505-2E9C-101B-9397-08002B2CF9AE}" pid="5" name="MSIP_Label_95965d95-ecc0-4720-b759-1f33c42ed7da_SetDate">
    <vt:lpwstr>2024-03-12T12:16:22Z</vt:lpwstr>
  </property>
  <property fmtid="{D5CDD505-2E9C-101B-9397-08002B2CF9AE}" pid="6" name="MSIP_Label_95965d95-ecc0-4720-b759-1f33c42ed7da_Method">
    <vt:lpwstr>Standard</vt:lpwstr>
  </property>
  <property fmtid="{D5CDD505-2E9C-101B-9397-08002B2CF9AE}" pid="7" name="MSIP_Label_95965d95-ecc0-4720-b759-1f33c42ed7da_Name">
    <vt:lpwstr>General</vt:lpwstr>
  </property>
  <property fmtid="{D5CDD505-2E9C-101B-9397-08002B2CF9AE}" pid="8" name="MSIP_Label_95965d95-ecc0-4720-b759-1f33c42ed7da_SiteId">
    <vt:lpwstr>a0f29d7e-28cd-4f54-8442-7885aee7c080</vt:lpwstr>
  </property>
  <property fmtid="{D5CDD505-2E9C-101B-9397-08002B2CF9AE}" pid="9" name="MSIP_Label_95965d95-ecc0-4720-b759-1f33c42ed7da_ActionId">
    <vt:lpwstr>b58feb15-b815-46cb-898c-e9ebc810d377</vt:lpwstr>
  </property>
  <property fmtid="{D5CDD505-2E9C-101B-9397-08002B2CF9AE}" pid="10" name="MSIP_Label_95965d95-ecc0-4720-b759-1f33c42ed7da_ContentBits">
    <vt:lpwstr>0</vt:lpwstr>
  </property>
</Properties>
</file>