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58234D-9CE2-4A46-BBC9-FE60DFF6E772}" v="3" dt="2024-06-04T16:53:46.5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0" d="100"/>
          <a:sy n="70" d="100"/>
        </p:scale>
        <p:origin x="-1267"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Ryles" userId="a11c2d4130026178" providerId="LiveId" clId="{CC58234D-9CE2-4A46-BBC9-FE60DFF6E772}"/>
    <pc:docChg chg="undo custSel modSld modNotesMaster">
      <pc:chgData name="C Ryles" userId="a11c2d4130026178" providerId="LiveId" clId="{CC58234D-9CE2-4A46-BBC9-FE60DFF6E772}" dt="2024-06-09T18:11:15.153" v="3232" actId="20577"/>
      <pc:docMkLst>
        <pc:docMk/>
      </pc:docMkLst>
      <pc:sldChg chg="addSp delSp modSp mod">
        <pc:chgData name="C Ryles" userId="a11c2d4130026178" providerId="LiveId" clId="{CC58234D-9CE2-4A46-BBC9-FE60DFF6E772}" dt="2024-06-09T18:11:15.153" v="3232" actId="20577"/>
        <pc:sldMkLst>
          <pc:docMk/>
          <pc:sldMk cId="2993845544" sldId="1347"/>
        </pc:sldMkLst>
        <pc:spChg chg="mod">
          <ac:chgData name="C Ryles" userId="a11c2d4130026178" providerId="LiveId" clId="{CC58234D-9CE2-4A46-BBC9-FE60DFF6E772}" dt="2024-06-04T15:58:27.561" v="20" actId="20577"/>
          <ac:spMkLst>
            <pc:docMk/>
            <pc:sldMk cId="2993845544" sldId="1347"/>
            <ac:spMk id="2" creationId="{7D098EED-AB67-1F63-5A6B-C14ADDD86FA3}"/>
          </ac:spMkLst>
        </pc:spChg>
        <pc:spChg chg="mod">
          <ac:chgData name="C Ryles" userId="a11c2d4130026178" providerId="LiveId" clId="{CC58234D-9CE2-4A46-BBC9-FE60DFF6E772}" dt="2024-06-04T17:03:11.177" v="2500" actId="20577"/>
          <ac:spMkLst>
            <pc:docMk/>
            <pc:sldMk cId="2993845544" sldId="1347"/>
            <ac:spMk id="5" creationId="{FD6A7447-7F92-7A83-E3E9-1913ABBB139A}"/>
          </ac:spMkLst>
        </pc:spChg>
        <pc:spChg chg="mod">
          <ac:chgData name="C Ryles" userId="a11c2d4130026178" providerId="LiveId" clId="{CC58234D-9CE2-4A46-BBC9-FE60DFF6E772}" dt="2024-06-04T16:58:50.563" v="2476" actId="6549"/>
          <ac:spMkLst>
            <pc:docMk/>
            <pc:sldMk cId="2993845544" sldId="1347"/>
            <ac:spMk id="8" creationId="{8F220870-1FDC-9E06-E7E7-908D03FE6A3F}"/>
          </ac:spMkLst>
        </pc:spChg>
        <pc:spChg chg="del">
          <ac:chgData name="C Ryles" userId="a11c2d4130026178" providerId="LiveId" clId="{CC58234D-9CE2-4A46-BBC9-FE60DFF6E772}" dt="2024-06-04T16:49:43.323" v="2294" actId="21"/>
          <ac:spMkLst>
            <pc:docMk/>
            <pc:sldMk cId="2993845544" sldId="1347"/>
            <ac:spMk id="16" creationId="{EA18188E-1870-10D1-3288-BE05819D0DA4}"/>
          </ac:spMkLst>
        </pc:spChg>
        <pc:graphicFrameChg chg="add del mod modGraphic">
          <ac:chgData name="C Ryles" userId="a11c2d4130026178" providerId="LiveId" clId="{CC58234D-9CE2-4A46-BBC9-FE60DFF6E772}" dt="2024-06-09T12:34:52.757" v="2513" actId="478"/>
          <ac:graphicFrameMkLst>
            <pc:docMk/>
            <pc:sldMk cId="2993845544" sldId="1347"/>
            <ac:graphicFrameMk id="4" creationId="{9E0F445B-5087-BBEE-A8C5-7A86E6B8ADA4}"/>
          </ac:graphicFrameMkLst>
        </pc:graphicFrameChg>
        <pc:graphicFrameChg chg="add del modGraphic">
          <ac:chgData name="C Ryles" userId="a11c2d4130026178" providerId="LiveId" clId="{CC58234D-9CE2-4A46-BBC9-FE60DFF6E772}" dt="2024-06-09T12:35:07.978" v="2517" actId="3680"/>
          <ac:graphicFrameMkLst>
            <pc:docMk/>
            <pc:sldMk cId="2993845544" sldId="1347"/>
            <ac:graphicFrameMk id="6" creationId="{10968DC1-B485-C4C6-402C-39F11399374C}"/>
          </ac:graphicFrameMkLst>
        </pc:graphicFrameChg>
        <pc:graphicFrameChg chg="add mod modGraphic">
          <ac:chgData name="C Ryles" userId="a11c2d4130026178" providerId="LiveId" clId="{CC58234D-9CE2-4A46-BBC9-FE60DFF6E772}" dt="2024-06-09T18:11:15.153" v="3232" actId="20577"/>
          <ac:graphicFrameMkLst>
            <pc:docMk/>
            <pc:sldMk cId="2993845544" sldId="1347"/>
            <ac:graphicFrameMk id="9" creationId="{79A77493-BEF4-F2C7-768D-D7BB77F534B5}"/>
          </ac:graphicFrameMkLst>
        </pc:graphicFrameChg>
        <pc:graphicFrameChg chg="add del mod modGraphic">
          <ac:chgData name="C Ryles" userId="a11c2d4130026178" providerId="LiveId" clId="{CC58234D-9CE2-4A46-BBC9-FE60DFF6E772}" dt="2024-06-04T16:53:14.679" v="2347" actId="21"/>
          <ac:graphicFrameMkLst>
            <pc:docMk/>
            <pc:sldMk cId="2993845544" sldId="1347"/>
            <ac:graphicFrameMk id="9" creationId="{FA038997-465E-6EA9-EC7B-640DAC78770B}"/>
          </ac:graphicFrameMkLst>
        </pc:graphicFrameChg>
        <pc:graphicFrameChg chg="add del mod modGraphic">
          <ac:chgData name="C Ryles" userId="a11c2d4130026178" providerId="LiveId" clId="{CC58234D-9CE2-4A46-BBC9-FE60DFF6E772}" dt="2024-06-09T12:33:40.526" v="2501" actId="478"/>
          <ac:graphicFrameMkLst>
            <pc:docMk/>
            <pc:sldMk cId="2993845544" sldId="1347"/>
            <ac:graphicFrameMk id="11" creationId="{BF7B713C-1860-1387-57B8-6A9E1610ACC3}"/>
          </ac:graphicFrameMkLst>
        </pc:graphicFrameChg>
        <pc:picChg chg="add del mod">
          <ac:chgData name="C Ryles" userId="a11c2d4130026178" providerId="LiveId" clId="{CC58234D-9CE2-4A46-BBC9-FE60DFF6E772}" dt="2024-06-04T16:50:47.604" v="2301" actId="478"/>
          <ac:picMkLst>
            <pc:docMk/>
            <pc:sldMk cId="2993845544" sldId="1347"/>
            <ac:picMk id="6" creationId="{7372587B-4D1F-CE56-0803-F760AA6928C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E4B90907-C9F2-41C2-8A2A-AD3419477F19}" type="datetimeFigureOut">
              <a:rPr lang="en-US" smtClean="0"/>
              <a:t>6/9/2024</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3519832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The A-Team Kentucky</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Operation Appalachia </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Kentucky Educational Development Corporation has comprised a team of experts that aim to implement guaranteed energy savings contracts that include but are not limited to HVAC and mechanical, lighting, controls, building envelope, and renewable energy improvements, in Elliott, Lee, Menifee, and Wolfe counties in Eastern Kentucky.  </a:t>
            </a:r>
            <a:endParaRPr lang="en-US" sz="2000" b="1" dirty="0">
              <a:solidFill>
                <a:schemeClr val="tx1"/>
              </a:solidFill>
              <a:latin typeface="Calibri"/>
              <a:cs typeface="Calibri"/>
            </a:endParaRP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Eastern Kentucky schools face a mountain of energy inefficiency and a staggering percentage of schools in the region, including, our five listed above, lack basic energy-saving measures, leading to high utility costs and a strain on already limited resources. These school districts are all in disadvantaged communities and are some of the poorest in the nation. Funding for these improvements in our public K-12 schools is critically needed and has the potential to creating a lasting positive impact on </a:t>
            </a:r>
            <a:r>
              <a:rPr lang="en-US" sz="2000" i="1">
                <a:solidFill>
                  <a:schemeClr val="tx1"/>
                </a:solidFill>
                <a:latin typeface="Calibri Light"/>
                <a:ea typeface="Calibri" panose="020F0502020204030204" pitchFamily="34" charset="0"/>
                <a:cs typeface="Calibri Light"/>
              </a:rPr>
              <a:t>the communities.  </a:t>
            </a:r>
            <a:endParaRPr lang="en-US" sz="20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1938992"/>
          </a:xfrm>
          <a:prstGeom prst="rect">
            <a:avLst/>
          </a:prstGeom>
          <a:noFill/>
        </p:spPr>
        <p:txBody>
          <a:bodyPr wrap="square" lIns="91440" tIns="45720" rIns="91440" bIns="45720" anchor="t">
            <a:spAutoFit/>
          </a:bodyPr>
          <a:lstStyle/>
          <a:p>
            <a:pPr marL="400050" lvl="1">
              <a:spcAft>
                <a:spcPts val="1200"/>
              </a:spcAft>
            </a:pPr>
            <a:r>
              <a:rPr lang="en-US" sz="2000" i="1" dirty="0">
                <a:latin typeface="Calibri Light"/>
                <a:cs typeface="Calibri Light"/>
              </a:rPr>
              <a:t>This project intends to implement targeted infrastructure, energy efficiency and facility improvements improving healthier learning environments for students to enhance performance. Specific project goals listed below:</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graphicFrame>
        <p:nvGraphicFramePr>
          <p:cNvPr id="9" name="Table 8">
            <a:extLst>
              <a:ext uri="{FF2B5EF4-FFF2-40B4-BE49-F238E27FC236}">
                <a16:creationId xmlns:a16="http://schemas.microsoft.com/office/drawing/2014/main" id="{79A77493-BEF4-F2C7-768D-D7BB77F534B5}"/>
              </a:ext>
            </a:extLst>
          </p:cNvPr>
          <p:cNvGraphicFramePr>
            <a:graphicFrameLocks noGrp="1"/>
          </p:cNvGraphicFramePr>
          <p:nvPr>
            <p:extLst>
              <p:ext uri="{D42A27DB-BD31-4B8C-83A1-F6EECF244321}">
                <p14:modId xmlns:p14="http://schemas.microsoft.com/office/powerpoint/2010/main" val="875302291"/>
              </p:ext>
            </p:extLst>
          </p:nvPr>
        </p:nvGraphicFramePr>
        <p:xfrm>
          <a:off x="7046843" y="3448046"/>
          <a:ext cx="4863177" cy="2892519"/>
        </p:xfrm>
        <a:graphic>
          <a:graphicData uri="http://schemas.openxmlformats.org/drawingml/2006/table">
            <a:tbl>
              <a:tblPr firstRow="1" bandRow="1">
                <a:tableStyleId>{00A15C55-8517-42AA-B614-E9B94910E393}</a:tableStyleId>
              </a:tblPr>
              <a:tblGrid>
                <a:gridCol w="336366">
                  <a:extLst>
                    <a:ext uri="{9D8B030D-6E8A-4147-A177-3AD203B41FA5}">
                      <a16:colId xmlns:a16="http://schemas.microsoft.com/office/drawing/2014/main" val="4142865653"/>
                    </a:ext>
                  </a:extLst>
                </a:gridCol>
                <a:gridCol w="4526811">
                  <a:extLst>
                    <a:ext uri="{9D8B030D-6E8A-4147-A177-3AD203B41FA5}">
                      <a16:colId xmlns:a16="http://schemas.microsoft.com/office/drawing/2014/main" val="2674858605"/>
                    </a:ext>
                  </a:extLst>
                </a:gridCol>
              </a:tblGrid>
              <a:tr h="444242">
                <a:tc>
                  <a:txBody>
                    <a:bodyPr/>
                    <a:lstStyle/>
                    <a:p>
                      <a:r>
                        <a:rPr lang="en-US" sz="1200" dirty="0"/>
                        <a:t>1</a:t>
                      </a:r>
                    </a:p>
                  </a:txBody>
                  <a:tcPr/>
                </a:tc>
                <a:tc>
                  <a:txBody>
                    <a:bodyPr/>
                    <a:lstStyle/>
                    <a:p>
                      <a:r>
                        <a:rPr lang="en-US" sz="1200" dirty="0"/>
                        <a:t>Improve healthier learning environments for students and staff</a:t>
                      </a:r>
                    </a:p>
                  </a:txBody>
                  <a:tcPr/>
                </a:tc>
                <a:extLst>
                  <a:ext uri="{0D108BD9-81ED-4DB2-BD59-A6C34878D82A}">
                    <a16:rowId xmlns:a16="http://schemas.microsoft.com/office/drawing/2014/main" val="1934885050"/>
                  </a:ext>
                </a:extLst>
              </a:tr>
              <a:tr h="261319">
                <a:tc>
                  <a:txBody>
                    <a:bodyPr/>
                    <a:lstStyle/>
                    <a:p>
                      <a:r>
                        <a:rPr lang="en-US" sz="1200" dirty="0"/>
                        <a:t>2</a:t>
                      </a:r>
                    </a:p>
                  </a:txBody>
                  <a:tcPr/>
                </a:tc>
                <a:tc>
                  <a:txBody>
                    <a:bodyPr/>
                    <a:lstStyle/>
                    <a:p>
                      <a:r>
                        <a:rPr lang="en-US" sz="1200" dirty="0"/>
                        <a:t>Provide renewable energy sources to offset use of fossil fuel</a:t>
                      </a:r>
                    </a:p>
                  </a:txBody>
                  <a:tcPr/>
                </a:tc>
                <a:extLst>
                  <a:ext uri="{0D108BD9-81ED-4DB2-BD59-A6C34878D82A}">
                    <a16:rowId xmlns:a16="http://schemas.microsoft.com/office/drawing/2014/main" val="1936068169"/>
                  </a:ext>
                </a:extLst>
              </a:tr>
              <a:tr h="293046">
                <a:tc>
                  <a:txBody>
                    <a:bodyPr/>
                    <a:lstStyle/>
                    <a:p>
                      <a:r>
                        <a:rPr lang="en-US" sz="1200" dirty="0"/>
                        <a:t>3</a:t>
                      </a:r>
                    </a:p>
                  </a:txBody>
                  <a:tcPr/>
                </a:tc>
                <a:tc>
                  <a:txBody>
                    <a:bodyPr/>
                    <a:lstStyle/>
                    <a:p>
                      <a:r>
                        <a:rPr lang="en-US" sz="1200" dirty="0"/>
                        <a:t>Reduce the use of energy including electricity and natural gas</a:t>
                      </a:r>
                    </a:p>
                  </a:txBody>
                  <a:tcPr/>
                </a:tc>
                <a:extLst>
                  <a:ext uri="{0D108BD9-81ED-4DB2-BD59-A6C34878D82A}">
                    <a16:rowId xmlns:a16="http://schemas.microsoft.com/office/drawing/2014/main" val="1707161741"/>
                  </a:ext>
                </a:extLst>
              </a:tr>
              <a:tr h="261319">
                <a:tc>
                  <a:txBody>
                    <a:bodyPr/>
                    <a:lstStyle/>
                    <a:p>
                      <a:r>
                        <a:rPr lang="en-US" sz="1200" dirty="0"/>
                        <a:t>4</a:t>
                      </a:r>
                    </a:p>
                  </a:txBody>
                  <a:tcPr/>
                </a:tc>
                <a:tc>
                  <a:txBody>
                    <a:bodyPr/>
                    <a:lstStyle/>
                    <a:p>
                      <a:r>
                        <a:rPr lang="en-US" sz="1200" dirty="0"/>
                        <a:t>Reduce electrical demand costs</a:t>
                      </a:r>
                    </a:p>
                  </a:txBody>
                  <a:tcPr/>
                </a:tc>
                <a:extLst>
                  <a:ext uri="{0D108BD9-81ED-4DB2-BD59-A6C34878D82A}">
                    <a16:rowId xmlns:a16="http://schemas.microsoft.com/office/drawing/2014/main" val="536854005"/>
                  </a:ext>
                </a:extLst>
              </a:tr>
              <a:tr h="261319">
                <a:tc>
                  <a:txBody>
                    <a:bodyPr/>
                    <a:lstStyle/>
                    <a:p>
                      <a:r>
                        <a:rPr lang="en-US" sz="1200" dirty="0"/>
                        <a:t>5</a:t>
                      </a:r>
                    </a:p>
                  </a:txBody>
                  <a:tcPr/>
                </a:tc>
                <a:tc>
                  <a:txBody>
                    <a:bodyPr/>
                    <a:lstStyle/>
                    <a:p>
                      <a:r>
                        <a:rPr lang="en-US" sz="1200" dirty="0"/>
                        <a:t>Reduce operational costs</a:t>
                      </a:r>
                    </a:p>
                  </a:txBody>
                  <a:tcPr/>
                </a:tc>
                <a:extLst>
                  <a:ext uri="{0D108BD9-81ED-4DB2-BD59-A6C34878D82A}">
                    <a16:rowId xmlns:a16="http://schemas.microsoft.com/office/drawing/2014/main" val="2487748563"/>
                  </a:ext>
                </a:extLst>
              </a:tr>
              <a:tr h="326431">
                <a:tc>
                  <a:txBody>
                    <a:bodyPr/>
                    <a:lstStyle/>
                    <a:p>
                      <a:r>
                        <a:rPr lang="en-US" sz="1200" dirty="0"/>
                        <a:t>6</a:t>
                      </a:r>
                    </a:p>
                  </a:txBody>
                  <a:tcPr/>
                </a:tc>
                <a:tc>
                  <a:txBody>
                    <a:bodyPr/>
                    <a:lstStyle/>
                    <a:p>
                      <a:r>
                        <a:rPr lang="en-US" sz="1200" dirty="0"/>
                        <a:t>Reduce greenhouse gas emissions</a:t>
                      </a:r>
                    </a:p>
                  </a:txBody>
                  <a:tcPr/>
                </a:tc>
                <a:extLst>
                  <a:ext uri="{0D108BD9-81ED-4DB2-BD59-A6C34878D82A}">
                    <a16:rowId xmlns:a16="http://schemas.microsoft.com/office/drawing/2014/main" val="2608169065"/>
                  </a:ext>
                </a:extLst>
              </a:tr>
              <a:tr h="439326">
                <a:tc>
                  <a:txBody>
                    <a:bodyPr/>
                    <a:lstStyle/>
                    <a:p>
                      <a:r>
                        <a:rPr lang="en-US" sz="1200" dirty="0"/>
                        <a:t>7</a:t>
                      </a:r>
                    </a:p>
                  </a:txBody>
                  <a:tcPr/>
                </a:tc>
                <a:tc>
                  <a:txBody>
                    <a:bodyPr/>
                    <a:lstStyle/>
                    <a:p>
                      <a:r>
                        <a:rPr lang="en-US" sz="1200" dirty="0"/>
                        <a:t>Provide technologies which support education and instructional initiatives </a:t>
                      </a:r>
                    </a:p>
                  </a:txBody>
                  <a:tcPr/>
                </a:tc>
                <a:extLst>
                  <a:ext uri="{0D108BD9-81ED-4DB2-BD59-A6C34878D82A}">
                    <a16:rowId xmlns:a16="http://schemas.microsoft.com/office/drawing/2014/main" val="2986234719"/>
                  </a:ext>
                </a:extLst>
              </a:tr>
              <a:tr h="261319">
                <a:tc>
                  <a:txBody>
                    <a:bodyPr/>
                    <a:lstStyle/>
                    <a:p>
                      <a:r>
                        <a:rPr lang="en-US" sz="1200" dirty="0"/>
                        <a:t>8</a:t>
                      </a:r>
                    </a:p>
                  </a:txBody>
                  <a:tcPr/>
                </a:tc>
                <a:tc>
                  <a:txBody>
                    <a:bodyPr/>
                    <a:lstStyle/>
                    <a:p>
                      <a:r>
                        <a:rPr lang="en-US" sz="1200" dirty="0"/>
                        <a:t>Improve artificial light levels </a:t>
                      </a:r>
                      <a:r>
                        <a:rPr lang="en-US" sz="1200"/>
                        <a:t>and quality</a:t>
                      </a:r>
                      <a:endParaRPr lang="en-US" sz="1200" dirty="0"/>
                    </a:p>
                  </a:txBody>
                  <a:tcPr/>
                </a:tc>
                <a:extLst>
                  <a:ext uri="{0D108BD9-81ED-4DB2-BD59-A6C34878D82A}">
                    <a16:rowId xmlns:a16="http://schemas.microsoft.com/office/drawing/2014/main" val="2518349032"/>
                  </a:ext>
                </a:extLst>
              </a:tr>
              <a:tr h="261319">
                <a:tc>
                  <a:txBody>
                    <a:bodyPr/>
                    <a:lstStyle/>
                    <a:p>
                      <a:r>
                        <a:rPr lang="en-US" sz="1200" dirty="0"/>
                        <a:t>9</a:t>
                      </a:r>
                    </a:p>
                  </a:txBody>
                  <a:tcPr/>
                </a:tc>
                <a:tc>
                  <a:txBody>
                    <a:bodyPr/>
                    <a:lstStyle/>
                    <a:p>
                      <a:r>
                        <a:rPr lang="en-US" sz="1200" dirty="0"/>
                        <a:t>Improve building envelopes</a:t>
                      </a:r>
                    </a:p>
                  </a:txBody>
                  <a:tcPr/>
                </a:tc>
                <a:extLst>
                  <a:ext uri="{0D108BD9-81ED-4DB2-BD59-A6C34878D82A}">
                    <a16:rowId xmlns:a16="http://schemas.microsoft.com/office/drawing/2014/main" val="3579524283"/>
                  </a:ext>
                </a:extLst>
              </a:tr>
            </a:tbl>
          </a:graphicData>
        </a:graphic>
      </p:graphicFrame>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http://schemas.microsoft.com/office/2006/metadata/properties"/>
    <ds:schemaRef ds:uri="http://purl.org/dc/dcmitype/"/>
    <ds:schemaRef ds:uri="http://purl.org/dc/terms/"/>
    <ds:schemaRef ds:uri="http://www.w3.org/XML/1998/namespace"/>
    <ds:schemaRef ds:uri="http://schemas.openxmlformats.org/package/2006/metadata/core-properties"/>
    <ds:schemaRef ds:uri="1c5ceac5-d2f6-499e-834f-fc1385841e5d"/>
    <ds:schemaRef ds:uri="6515d3c9-75a5-4f7a-ba52-2913a0b31a50"/>
    <ds:schemaRef ds:uri="http://schemas.microsoft.com/office/2006/documentManagement/types"/>
    <ds:schemaRef ds:uri="http://purl.org/dc/elements/1.1/"/>
    <ds:schemaRef ds:uri="http://schemas.microsoft.com/office/infopath/2007/PartnerControls"/>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74</TotalTime>
  <Words>249</Words>
  <Application>Microsoft Office PowerPoint</Application>
  <PresentationFormat>Widescreen</PresentationFormat>
  <Paragraphs>26</Paragraphs>
  <Slides>1</Slides>
  <Notes>1</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The A-Team Kentucky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C</cp:lastModifiedBy>
  <cp:revision>5</cp:revision>
  <cp:lastPrinted>2024-06-04T16:56:48Z</cp:lastPrinted>
  <dcterms:created xsi:type="dcterms:W3CDTF">2021-11-15T00:59:02Z</dcterms:created>
  <dcterms:modified xsi:type="dcterms:W3CDTF">2024-06-09T18:11:17Z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