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3" d="100"/>
          <a:sy n="93" d="100"/>
        </p:scale>
        <p:origin x="576"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t>Winston-Salem/Forsyth County Schools</a:t>
            </a:r>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119748" y="897372"/>
            <a:ext cx="6613218" cy="5481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panose="020F0502020204030204" pitchFamily="34" charset="0"/>
                <a:cs typeface="Calibri" panose="020F0502020204030204" pitchFamily="34" charset="0"/>
              </a:rPr>
              <a:t>WS/FCS Energy Savers</a:t>
            </a:r>
          </a:p>
          <a:p>
            <a:pPr marL="400050" lvl="1" indent="0">
              <a:spcBef>
                <a:spcPts val="0"/>
              </a:spcBef>
              <a:spcAft>
                <a:spcPts val="1200"/>
              </a:spcAft>
              <a:buNone/>
            </a:pPr>
            <a:r>
              <a:rPr lang="en-US" sz="1600" b="1" dirty="0">
                <a:solidFill>
                  <a:schemeClr val="tx1"/>
                </a:solidFill>
                <a:latin typeface="Calibri" panose="020F0502020204030204" pitchFamily="34" charset="0"/>
                <a:cs typeface="Calibri" panose="020F0502020204030204" pitchFamily="34" charset="0"/>
              </a:rPr>
              <a:t>Project Description: </a:t>
            </a:r>
            <a:r>
              <a:rPr lang="en-US" sz="1400" i="1" dirty="0">
                <a:solidFill>
                  <a:schemeClr val="tx1"/>
                </a:solidFill>
                <a:latin typeface="Calibri Light"/>
                <a:ea typeface="Calibri" panose="020F0502020204030204" pitchFamily="34" charset="0"/>
                <a:cs typeface="Calibri Light"/>
              </a:rPr>
              <a:t>The WS/FCS project targets 20 schools with aging HVAC and lighting systems, chosen for their community importance and student needs. Led by a diverse team, the plan involves an ASHRAE Level 2 audit to identify Energy Conservation Measures (ECMs). Upon Phase 1 approval, the team will select an Energy Services Company (ESCO) partner through a 6-month procurement process. The ESCO will then conduct a 4-month Investment Grade Audit (IGA) to develop a Strategic Plan. This plan will outline findings, recommendations, budget, and implementation timeline, with input from WS/FCS leadership. The project aims for comprehensive energy improvements within a structured 12-month timeframe, leveraging both internal expertise and external engineering capabilities.</a:t>
            </a:r>
            <a:endParaRPr lang="en-US" sz="1400" b="1" dirty="0">
              <a:solidFill>
                <a:schemeClr val="tx1"/>
              </a:solidFill>
              <a:latin typeface="Calibri"/>
              <a:cs typeface="Calibri"/>
            </a:endParaRPr>
          </a:p>
          <a:p>
            <a:pPr marL="400050" lvl="1" indent="0">
              <a:spcBef>
                <a:spcPts val="0"/>
              </a:spcBef>
              <a:spcAft>
                <a:spcPts val="1200"/>
              </a:spcAft>
              <a:buNone/>
            </a:pPr>
            <a:r>
              <a:rPr lang="en-US" sz="1600" b="1" dirty="0">
                <a:solidFill>
                  <a:schemeClr val="tx1"/>
                </a:solidFill>
                <a:latin typeface="Calibri"/>
                <a:cs typeface="Calibri"/>
              </a:rPr>
              <a:t>Summary of Need: </a:t>
            </a:r>
            <a:r>
              <a:rPr lang="en-US" sz="1400" i="1" dirty="0">
                <a:solidFill>
                  <a:schemeClr val="tx1"/>
                </a:solidFill>
                <a:latin typeface="Calibri Light" panose="020F0302020204030204" pitchFamily="34" charset="0"/>
                <a:ea typeface="Calibri" panose="020F0502020204030204" pitchFamily="34" charset="0"/>
                <a:cs typeface="Calibri Light" panose="020F0302020204030204" pitchFamily="34" charset="0"/>
              </a:rPr>
              <a:t>WS/FCS is seeking funding for extensive infrastructure upgrades across twenty schools, focusing on HVAC systems, controls, and LED lighting enhancements. Ten schools require partial or complete HVAC replacements, addressing critical needs identified through facilities assessments. Other essential projects include boiler replacements, AHU replacements, and mechanical systems upgrades at various schools. Additionally, a district-wide lighting initiative aims to replace outdated fixtures with energy-efficient LED lighting, benefiting twelve schools and the wider community. Despite prior investments, there are significant deferred maintenance needs that must be addressed to ensure safe and functional school facilities. This proposal aligns with WS/FCS's commitment to educational equity and sustainability while addressing pressing infrastructure challenges.</a:t>
            </a:r>
            <a:endParaRPr lang="en-US" sz="1400" i="1" dirty="0">
              <a:solidFill>
                <a:schemeClr val="tx1"/>
              </a:solidFill>
              <a:effectLst/>
              <a:latin typeface="Calibri Light" panose="020F0302020204030204" pitchFamily="34" charset="0"/>
              <a:ea typeface="Calibri" panose="020F0502020204030204" pitchFamily="34" charset="0"/>
              <a:cs typeface="Calibri Light" panose="020F0302020204030204" pitchFamily="34" charset="0"/>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287784" y="990880"/>
            <a:ext cx="5680254" cy="2062103"/>
          </a:xfrm>
          <a:prstGeom prst="rect">
            <a:avLst/>
          </a:prstGeom>
          <a:noFill/>
        </p:spPr>
        <p:txBody>
          <a:bodyPr wrap="square" lIns="91440" tIns="45720" rIns="91440" bIns="45720" anchor="t">
            <a:spAutoFit/>
          </a:bodyPr>
          <a:lstStyle/>
          <a:p>
            <a:pPr marL="400050" lvl="1">
              <a:spcAft>
                <a:spcPts val="1200"/>
              </a:spcAft>
            </a:pPr>
            <a:r>
              <a:rPr lang="en-US" sz="1600" b="1" dirty="0">
                <a:latin typeface="Calibri"/>
                <a:cs typeface="Calibri"/>
              </a:rPr>
              <a:t>Project Goals</a:t>
            </a:r>
            <a:r>
              <a:rPr lang="en-US" sz="1600" b="1" dirty="0">
                <a:latin typeface="Calibri" panose="020F0502020204030204" pitchFamily="34" charset="0"/>
                <a:cs typeface="Calibri" panose="020F0502020204030204" pitchFamily="34" charset="0"/>
              </a:rPr>
              <a:t>: </a:t>
            </a:r>
            <a:r>
              <a:rPr lang="en-US" sz="1600" i="1" dirty="0">
                <a:latin typeface="Calibri Light"/>
                <a:cs typeface="Calibri Light"/>
              </a:rPr>
              <a:t>WS/FCS plans to upgrade HVAC systems in twenty schools, including replacements and improvements to enhance energy efficiency and indoor air quality. These improvements aim to reduce energy expenditures, address deferred maintenance, enhance financial resilience, and improve comfort for students, staff, and the community. Through partnerships and experience with large-scale projects, WS/FCS seeks to achieve these goals efficiently and effectively.</a:t>
            </a:r>
            <a:endParaRPr lang="en-US" sz="1600" dirty="0"/>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sp>
        <p:nvSpPr>
          <p:cNvPr id="16" name="Rectangle: Rounded Corners 15">
            <a:extLst>
              <a:ext uri="{FF2B5EF4-FFF2-40B4-BE49-F238E27FC236}">
                <a16:creationId xmlns:a16="http://schemas.microsoft.com/office/drawing/2014/main" id="{EA18188E-1870-10D1-3288-BE05819D0DA4}"/>
              </a:ext>
            </a:extLst>
          </p:cNvPr>
          <p:cNvSpPr/>
          <p:nvPr/>
        </p:nvSpPr>
        <p:spPr>
          <a:xfrm>
            <a:off x="6688475" y="3092276"/>
            <a:ext cx="5279563" cy="3252772"/>
          </a:xfrm>
          <a:prstGeom prst="roundRect">
            <a:avLst/>
          </a:prstGeom>
        </p:spPr>
        <p:style>
          <a:lnRef idx="1">
            <a:schemeClr val="accent3"/>
          </a:lnRef>
          <a:fillRef idx="2">
            <a:schemeClr val="accent3"/>
          </a:fillRef>
          <a:effectRef idx="1">
            <a:schemeClr val="accent3"/>
          </a:effectRef>
          <a:fontRef idx="minor">
            <a:schemeClr val="dk1"/>
          </a:fontRef>
        </p:style>
        <p:txBody>
          <a:bodyPr lIns="91440" tIns="45720" rIns="91440" bIns="45720" rtlCol="0" anchor="ctr"/>
          <a:lstStyle/>
          <a:p>
            <a:pPr algn="ctr"/>
            <a:endParaRPr lang="en-US" dirty="0"/>
          </a:p>
        </p:txBody>
      </p:sp>
      <p:graphicFrame>
        <p:nvGraphicFramePr>
          <p:cNvPr id="9" name="Table 8">
            <a:extLst>
              <a:ext uri="{FF2B5EF4-FFF2-40B4-BE49-F238E27FC236}">
                <a16:creationId xmlns:a16="http://schemas.microsoft.com/office/drawing/2014/main" id="{404DA590-58C6-D214-1653-98F3EDD898D1}"/>
              </a:ext>
            </a:extLst>
          </p:cNvPr>
          <p:cNvGraphicFramePr>
            <a:graphicFrameLocks noGrp="1"/>
          </p:cNvGraphicFramePr>
          <p:nvPr>
            <p:extLst>
              <p:ext uri="{D42A27DB-BD31-4B8C-83A1-F6EECF244321}">
                <p14:modId xmlns:p14="http://schemas.microsoft.com/office/powerpoint/2010/main" val="2942998556"/>
              </p:ext>
            </p:extLst>
          </p:nvPr>
        </p:nvGraphicFramePr>
        <p:xfrm>
          <a:off x="6986619" y="3202785"/>
          <a:ext cx="4727766" cy="2903977"/>
        </p:xfrm>
        <a:graphic>
          <a:graphicData uri="http://schemas.openxmlformats.org/drawingml/2006/table">
            <a:tbl>
              <a:tblPr firstRow="1" bandRow="1">
                <a:tableStyleId>{F2DE63D5-997A-4646-A377-4702673A728D}</a:tableStyleId>
              </a:tblPr>
              <a:tblGrid>
                <a:gridCol w="2363883">
                  <a:extLst>
                    <a:ext uri="{9D8B030D-6E8A-4147-A177-3AD203B41FA5}">
                      <a16:colId xmlns:a16="http://schemas.microsoft.com/office/drawing/2014/main" val="3365485617"/>
                    </a:ext>
                  </a:extLst>
                </a:gridCol>
                <a:gridCol w="2363883">
                  <a:extLst>
                    <a:ext uri="{9D8B030D-6E8A-4147-A177-3AD203B41FA5}">
                      <a16:colId xmlns:a16="http://schemas.microsoft.com/office/drawing/2014/main" val="1754482595"/>
                    </a:ext>
                  </a:extLst>
                </a:gridCol>
              </a:tblGrid>
              <a:tr h="262377">
                <a:tc>
                  <a:txBody>
                    <a:bodyPr/>
                    <a:lstStyle/>
                    <a:p>
                      <a:pPr algn="ctr"/>
                      <a:r>
                        <a:rPr lang="en-US" sz="1100" dirty="0"/>
                        <a:t>School Name</a:t>
                      </a:r>
                    </a:p>
                  </a:txBody>
                  <a:tcPr/>
                </a:tc>
                <a:tc>
                  <a:txBody>
                    <a:bodyPr/>
                    <a:lstStyle/>
                    <a:p>
                      <a:pPr algn="ctr"/>
                      <a:r>
                        <a:rPr lang="en-US" sz="1100" dirty="0"/>
                        <a:t>School Name</a:t>
                      </a:r>
                    </a:p>
                  </a:txBody>
                  <a:tcPr/>
                </a:tc>
                <a:extLst>
                  <a:ext uri="{0D108BD9-81ED-4DB2-BD59-A6C34878D82A}">
                    <a16:rowId xmlns:a16="http://schemas.microsoft.com/office/drawing/2014/main" val="4099462423"/>
                  </a:ext>
                </a:extLst>
              </a:tr>
              <a:tr h="262377">
                <a:tc>
                  <a:txBody>
                    <a:bodyPr/>
                    <a:lstStyle/>
                    <a:p>
                      <a:pPr algn="ctr" rtl="0" fontAlgn="ctr">
                        <a:spcBef>
                          <a:spcPts val="0"/>
                        </a:spcBef>
                        <a:spcAft>
                          <a:spcPts val="0"/>
                        </a:spcAft>
                      </a:pPr>
                      <a:r>
                        <a:rPr lang="en-US" sz="900" b="0" u="none" strike="noStrike" dirty="0">
                          <a:solidFill>
                            <a:srgbClr val="000000"/>
                          </a:solidFill>
                          <a:effectLst/>
                        </a:rPr>
                        <a:t>Atkins High School</a:t>
                      </a:r>
                      <a:endParaRPr lang="en-US" sz="900" dirty="0">
                        <a:effectLst/>
                      </a:endParaRPr>
                    </a:p>
                  </a:txBody>
                  <a:tcPr marL="63500" marR="63500" marT="63500" marB="63500" anchor="ctr"/>
                </a:tc>
                <a:tc>
                  <a:txBody>
                    <a:bodyPr/>
                    <a:lstStyle/>
                    <a:p>
                      <a:pPr algn="ctr" rtl="0" fontAlgn="ctr">
                        <a:spcBef>
                          <a:spcPts val="0"/>
                        </a:spcBef>
                        <a:spcAft>
                          <a:spcPts val="0"/>
                        </a:spcAft>
                      </a:pPr>
                      <a:r>
                        <a:rPr lang="en-US" sz="900" b="0" u="none" strike="noStrike" dirty="0">
                          <a:solidFill>
                            <a:srgbClr val="000000"/>
                          </a:solidFill>
                          <a:effectLst/>
                        </a:rPr>
                        <a:t>North Hills Elementary School*</a:t>
                      </a:r>
                      <a:endParaRPr lang="en-US" sz="900" dirty="0">
                        <a:effectLst/>
                      </a:endParaRPr>
                    </a:p>
                  </a:txBody>
                  <a:tcPr marL="63500" marR="63500" marT="63500" marB="63500" anchor="ctr"/>
                </a:tc>
                <a:extLst>
                  <a:ext uri="{0D108BD9-81ED-4DB2-BD59-A6C34878D82A}">
                    <a16:rowId xmlns:a16="http://schemas.microsoft.com/office/drawing/2014/main" val="532432859"/>
                  </a:ext>
                </a:extLst>
              </a:tr>
              <a:tr h="262377">
                <a:tc>
                  <a:txBody>
                    <a:bodyPr/>
                    <a:lstStyle/>
                    <a:p>
                      <a:pPr algn="ctr" rtl="0" fontAlgn="ctr">
                        <a:spcBef>
                          <a:spcPts val="0"/>
                        </a:spcBef>
                        <a:spcAft>
                          <a:spcPts val="0"/>
                        </a:spcAft>
                      </a:pPr>
                      <a:r>
                        <a:rPr lang="en-US" sz="900" b="0" u="none" strike="noStrike" dirty="0">
                          <a:solidFill>
                            <a:srgbClr val="000000"/>
                          </a:solidFill>
                          <a:effectLst/>
                        </a:rPr>
                        <a:t>Clemmons Elementary School</a:t>
                      </a:r>
                      <a:endParaRPr lang="en-US" sz="900" dirty="0">
                        <a:effectLst/>
                      </a:endParaRPr>
                    </a:p>
                  </a:txBody>
                  <a:tcPr marL="63500" marR="63500" marT="63500" marB="63500" anchor="ctr"/>
                </a:tc>
                <a:tc>
                  <a:txBody>
                    <a:bodyPr/>
                    <a:lstStyle/>
                    <a:p>
                      <a:pPr algn="ctr" rtl="0" fontAlgn="ctr">
                        <a:spcBef>
                          <a:spcPts val="0"/>
                        </a:spcBef>
                        <a:spcAft>
                          <a:spcPts val="0"/>
                        </a:spcAft>
                      </a:pPr>
                      <a:r>
                        <a:rPr lang="en-US" sz="900" b="0" u="none" strike="noStrike" dirty="0">
                          <a:solidFill>
                            <a:srgbClr val="000000"/>
                          </a:solidFill>
                          <a:effectLst/>
                        </a:rPr>
                        <a:t>Old Town Elementary School*</a:t>
                      </a:r>
                      <a:endParaRPr lang="en-US" sz="900" dirty="0">
                        <a:effectLst/>
                      </a:endParaRPr>
                    </a:p>
                  </a:txBody>
                  <a:tcPr marL="63500" marR="63500" marT="63500" marB="63500" anchor="ctr"/>
                </a:tc>
                <a:extLst>
                  <a:ext uri="{0D108BD9-81ED-4DB2-BD59-A6C34878D82A}">
                    <a16:rowId xmlns:a16="http://schemas.microsoft.com/office/drawing/2014/main" val="3460961810"/>
                  </a:ext>
                </a:extLst>
              </a:tr>
              <a:tr h="262377">
                <a:tc>
                  <a:txBody>
                    <a:bodyPr/>
                    <a:lstStyle/>
                    <a:p>
                      <a:pPr algn="ctr" rtl="0" fontAlgn="ctr">
                        <a:spcBef>
                          <a:spcPts val="0"/>
                        </a:spcBef>
                        <a:spcAft>
                          <a:spcPts val="0"/>
                        </a:spcAft>
                      </a:pPr>
                      <a:r>
                        <a:rPr lang="en-US" sz="900" b="0" u="none" strike="noStrike" dirty="0">
                          <a:solidFill>
                            <a:srgbClr val="000000"/>
                          </a:solidFill>
                          <a:effectLst/>
                        </a:rPr>
                        <a:t>Cook Literacy Model School*</a:t>
                      </a:r>
                      <a:endParaRPr lang="en-US" sz="900" dirty="0">
                        <a:effectLst/>
                      </a:endParaRPr>
                    </a:p>
                  </a:txBody>
                  <a:tcPr marL="63500" marR="63500" marT="63500" marB="63500" anchor="ctr"/>
                </a:tc>
                <a:tc>
                  <a:txBody>
                    <a:bodyPr/>
                    <a:lstStyle/>
                    <a:p>
                      <a:pPr algn="ctr" rtl="0" fontAlgn="ctr">
                        <a:spcBef>
                          <a:spcPts val="0"/>
                        </a:spcBef>
                        <a:spcAft>
                          <a:spcPts val="0"/>
                        </a:spcAft>
                      </a:pPr>
                      <a:r>
                        <a:rPr lang="en-US" sz="900" b="0" u="none" strike="noStrike" dirty="0">
                          <a:solidFill>
                            <a:srgbClr val="000000"/>
                          </a:solidFill>
                          <a:effectLst/>
                        </a:rPr>
                        <a:t>Rural Hall Elementary School*</a:t>
                      </a:r>
                      <a:endParaRPr lang="en-US" sz="900" dirty="0">
                        <a:effectLst/>
                      </a:endParaRPr>
                    </a:p>
                  </a:txBody>
                  <a:tcPr marL="63500" marR="63500" marT="63500" marB="63500" anchor="ctr"/>
                </a:tc>
                <a:extLst>
                  <a:ext uri="{0D108BD9-81ED-4DB2-BD59-A6C34878D82A}">
                    <a16:rowId xmlns:a16="http://schemas.microsoft.com/office/drawing/2014/main" val="2577438954"/>
                  </a:ext>
                </a:extLst>
              </a:tr>
              <a:tr h="262377">
                <a:tc>
                  <a:txBody>
                    <a:bodyPr/>
                    <a:lstStyle/>
                    <a:p>
                      <a:pPr algn="ctr" rtl="0" fontAlgn="ctr">
                        <a:spcBef>
                          <a:spcPts val="0"/>
                        </a:spcBef>
                        <a:spcAft>
                          <a:spcPts val="0"/>
                        </a:spcAft>
                      </a:pPr>
                      <a:r>
                        <a:rPr lang="en-US" sz="900" b="0" u="none" strike="noStrike" dirty="0">
                          <a:solidFill>
                            <a:srgbClr val="000000"/>
                          </a:solidFill>
                          <a:effectLst/>
                        </a:rPr>
                        <a:t>Diggs-Latham Elementary School*</a:t>
                      </a:r>
                      <a:endParaRPr lang="en-US" sz="900" dirty="0">
                        <a:effectLst/>
                      </a:endParaRPr>
                    </a:p>
                  </a:txBody>
                  <a:tcPr marL="63500" marR="63500" marT="63500" marB="63500" anchor="ctr"/>
                </a:tc>
                <a:tc>
                  <a:txBody>
                    <a:bodyPr/>
                    <a:lstStyle/>
                    <a:p>
                      <a:pPr algn="ctr" rtl="0" fontAlgn="ctr">
                        <a:spcBef>
                          <a:spcPts val="0"/>
                        </a:spcBef>
                        <a:spcAft>
                          <a:spcPts val="0"/>
                        </a:spcAft>
                      </a:pPr>
                      <a:r>
                        <a:rPr lang="en-US" sz="900" b="0" u="none" strike="noStrike" dirty="0">
                          <a:solidFill>
                            <a:srgbClr val="000000"/>
                          </a:solidFill>
                          <a:effectLst/>
                        </a:rPr>
                        <a:t>Sedge Garden Elementary School*</a:t>
                      </a:r>
                      <a:endParaRPr lang="en-US" sz="900" dirty="0">
                        <a:effectLst/>
                      </a:endParaRPr>
                    </a:p>
                  </a:txBody>
                  <a:tcPr marL="63500" marR="63500" marT="63500" marB="63500" anchor="ctr"/>
                </a:tc>
                <a:extLst>
                  <a:ext uri="{0D108BD9-81ED-4DB2-BD59-A6C34878D82A}">
                    <a16:rowId xmlns:a16="http://schemas.microsoft.com/office/drawing/2014/main" val="207501295"/>
                  </a:ext>
                </a:extLst>
              </a:tr>
              <a:tr h="262377">
                <a:tc>
                  <a:txBody>
                    <a:bodyPr/>
                    <a:lstStyle/>
                    <a:p>
                      <a:pPr algn="ctr" rtl="0" fontAlgn="ctr">
                        <a:spcBef>
                          <a:spcPts val="0"/>
                        </a:spcBef>
                        <a:spcAft>
                          <a:spcPts val="0"/>
                        </a:spcAft>
                      </a:pPr>
                      <a:r>
                        <a:rPr lang="en-US" sz="900" b="0" u="none" strike="noStrike" dirty="0">
                          <a:solidFill>
                            <a:srgbClr val="000000"/>
                          </a:solidFill>
                          <a:effectLst/>
                        </a:rPr>
                        <a:t>Easton Elementary School*</a:t>
                      </a:r>
                      <a:endParaRPr lang="en-US" sz="900" dirty="0">
                        <a:effectLst/>
                      </a:endParaRPr>
                    </a:p>
                  </a:txBody>
                  <a:tcPr marL="63500" marR="63500" marT="63500" marB="63500" anchor="ctr"/>
                </a:tc>
                <a:tc>
                  <a:txBody>
                    <a:bodyPr/>
                    <a:lstStyle/>
                    <a:p>
                      <a:pPr algn="ctr" rtl="0" fontAlgn="ctr">
                        <a:spcBef>
                          <a:spcPts val="0"/>
                        </a:spcBef>
                        <a:spcAft>
                          <a:spcPts val="0"/>
                        </a:spcAft>
                      </a:pPr>
                      <a:r>
                        <a:rPr lang="en-US" sz="900" b="0" u="none" strike="noStrike" dirty="0">
                          <a:solidFill>
                            <a:srgbClr val="000000"/>
                          </a:solidFill>
                          <a:effectLst/>
                        </a:rPr>
                        <a:t>Sherwood Forest Elementary </a:t>
                      </a:r>
                      <a:endParaRPr lang="en-US" sz="900" dirty="0">
                        <a:effectLst/>
                      </a:endParaRPr>
                    </a:p>
                  </a:txBody>
                  <a:tcPr marL="63500" marR="63500" marT="63500" marB="63500" anchor="ctr"/>
                </a:tc>
                <a:extLst>
                  <a:ext uri="{0D108BD9-81ED-4DB2-BD59-A6C34878D82A}">
                    <a16:rowId xmlns:a16="http://schemas.microsoft.com/office/drawing/2014/main" val="1974059804"/>
                  </a:ext>
                </a:extLst>
              </a:tr>
              <a:tr h="262377">
                <a:tc>
                  <a:txBody>
                    <a:bodyPr/>
                    <a:lstStyle/>
                    <a:p>
                      <a:pPr algn="ctr" rtl="0" fontAlgn="ctr">
                        <a:spcBef>
                          <a:spcPts val="0"/>
                        </a:spcBef>
                        <a:spcAft>
                          <a:spcPts val="0"/>
                        </a:spcAft>
                      </a:pPr>
                      <a:r>
                        <a:rPr lang="en-US" sz="900" b="0" u="none" strike="noStrike" dirty="0">
                          <a:solidFill>
                            <a:srgbClr val="000000"/>
                          </a:solidFill>
                          <a:effectLst/>
                        </a:rPr>
                        <a:t>Robert B. Glenn High School*</a:t>
                      </a:r>
                      <a:endParaRPr lang="en-US" sz="900" dirty="0">
                        <a:effectLst/>
                      </a:endParaRPr>
                    </a:p>
                  </a:txBody>
                  <a:tcPr marL="63500" marR="63500" marT="63500" marB="63500" anchor="ctr"/>
                </a:tc>
                <a:tc>
                  <a:txBody>
                    <a:bodyPr/>
                    <a:lstStyle/>
                    <a:p>
                      <a:pPr algn="ctr" rtl="0" fontAlgn="ctr">
                        <a:spcBef>
                          <a:spcPts val="0"/>
                        </a:spcBef>
                        <a:spcAft>
                          <a:spcPts val="0"/>
                        </a:spcAft>
                      </a:pPr>
                      <a:r>
                        <a:rPr lang="en-US" sz="900" b="0" u="none" strike="noStrike" dirty="0">
                          <a:solidFill>
                            <a:srgbClr val="000000"/>
                          </a:solidFill>
                          <a:effectLst/>
                        </a:rPr>
                        <a:t>Southeast Middle School*</a:t>
                      </a:r>
                      <a:endParaRPr lang="en-US" sz="900" dirty="0">
                        <a:effectLst/>
                      </a:endParaRPr>
                    </a:p>
                  </a:txBody>
                  <a:tcPr marL="63500" marR="63500" marT="63500" marB="63500" anchor="ctr"/>
                </a:tc>
                <a:extLst>
                  <a:ext uri="{0D108BD9-81ED-4DB2-BD59-A6C34878D82A}">
                    <a16:rowId xmlns:a16="http://schemas.microsoft.com/office/drawing/2014/main" val="2727123329"/>
                  </a:ext>
                </a:extLst>
              </a:tr>
              <a:tr h="262377">
                <a:tc>
                  <a:txBody>
                    <a:bodyPr/>
                    <a:lstStyle/>
                    <a:p>
                      <a:pPr algn="ctr" rtl="0" fontAlgn="ctr">
                        <a:spcBef>
                          <a:spcPts val="0"/>
                        </a:spcBef>
                        <a:spcAft>
                          <a:spcPts val="0"/>
                        </a:spcAft>
                      </a:pPr>
                      <a:r>
                        <a:rPr lang="en-US" sz="900" b="0" u="none" strike="noStrike" dirty="0">
                          <a:solidFill>
                            <a:srgbClr val="000000"/>
                          </a:solidFill>
                          <a:effectLst/>
                        </a:rPr>
                        <a:t>Griffith Elementary School*</a:t>
                      </a:r>
                      <a:endParaRPr lang="en-US" sz="900" dirty="0">
                        <a:effectLst/>
                      </a:endParaRPr>
                    </a:p>
                  </a:txBody>
                  <a:tcPr marL="63500" marR="63500" marT="63500" marB="63500" anchor="ctr"/>
                </a:tc>
                <a:tc>
                  <a:txBody>
                    <a:bodyPr/>
                    <a:lstStyle/>
                    <a:p>
                      <a:pPr algn="ctr" rtl="0" fontAlgn="ctr">
                        <a:spcBef>
                          <a:spcPts val="0"/>
                        </a:spcBef>
                        <a:spcAft>
                          <a:spcPts val="0"/>
                        </a:spcAft>
                      </a:pPr>
                      <a:r>
                        <a:rPr lang="en-US" sz="900" b="0" u="none" strike="noStrike" dirty="0" err="1">
                          <a:solidFill>
                            <a:srgbClr val="000000"/>
                          </a:solidFill>
                          <a:effectLst/>
                        </a:rPr>
                        <a:t>Speas</a:t>
                      </a:r>
                      <a:r>
                        <a:rPr lang="en-US" sz="900" b="0" u="none" strike="noStrike" dirty="0">
                          <a:solidFill>
                            <a:srgbClr val="000000"/>
                          </a:solidFill>
                          <a:effectLst/>
                        </a:rPr>
                        <a:t> Elementary School*</a:t>
                      </a:r>
                      <a:endParaRPr lang="en-US" sz="900" dirty="0">
                        <a:effectLst/>
                      </a:endParaRPr>
                    </a:p>
                  </a:txBody>
                  <a:tcPr marL="63500" marR="63500" marT="63500" marB="63500" anchor="ctr"/>
                </a:tc>
                <a:extLst>
                  <a:ext uri="{0D108BD9-81ED-4DB2-BD59-A6C34878D82A}">
                    <a16:rowId xmlns:a16="http://schemas.microsoft.com/office/drawing/2014/main" val="1089970657"/>
                  </a:ext>
                </a:extLst>
              </a:tr>
              <a:tr h="262377">
                <a:tc>
                  <a:txBody>
                    <a:bodyPr/>
                    <a:lstStyle/>
                    <a:p>
                      <a:pPr algn="ctr" rtl="0" fontAlgn="ctr">
                        <a:spcBef>
                          <a:spcPts val="0"/>
                        </a:spcBef>
                        <a:spcAft>
                          <a:spcPts val="0"/>
                        </a:spcAft>
                      </a:pPr>
                      <a:r>
                        <a:rPr lang="en-US" sz="900" b="0" u="none" strike="noStrike" dirty="0">
                          <a:solidFill>
                            <a:srgbClr val="000000"/>
                          </a:solidFill>
                          <a:effectLst/>
                        </a:rPr>
                        <a:t>Kimberley Park Elementary School*</a:t>
                      </a:r>
                      <a:endParaRPr lang="en-US" sz="900" dirty="0">
                        <a:effectLst/>
                      </a:endParaRPr>
                    </a:p>
                  </a:txBody>
                  <a:tcPr marL="63500" marR="63500" marT="63500" marB="63500" anchor="ctr"/>
                </a:tc>
                <a:tc>
                  <a:txBody>
                    <a:bodyPr/>
                    <a:lstStyle/>
                    <a:p>
                      <a:pPr algn="ctr" rtl="0" fontAlgn="ctr">
                        <a:spcBef>
                          <a:spcPts val="0"/>
                        </a:spcBef>
                        <a:spcAft>
                          <a:spcPts val="0"/>
                        </a:spcAft>
                      </a:pPr>
                      <a:r>
                        <a:rPr lang="en-US" sz="900" b="0" u="none" strike="noStrike" dirty="0">
                          <a:solidFill>
                            <a:srgbClr val="000000"/>
                          </a:solidFill>
                          <a:effectLst/>
                        </a:rPr>
                        <a:t>West Forsyth High School</a:t>
                      </a:r>
                      <a:endParaRPr lang="en-US" sz="900" dirty="0">
                        <a:effectLst/>
                      </a:endParaRPr>
                    </a:p>
                  </a:txBody>
                  <a:tcPr marL="63500" marR="63500" marT="63500" marB="63500" anchor="ctr"/>
                </a:tc>
                <a:extLst>
                  <a:ext uri="{0D108BD9-81ED-4DB2-BD59-A6C34878D82A}">
                    <a16:rowId xmlns:a16="http://schemas.microsoft.com/office/drawing/2014/main" val="3368582909"/>
                  </a:ext>
                </a:extLst>
              </a:tr>
              <a:tr h="262377">
                <a:tc>
                  <a:txBody>
                    <a:bodyPr/>
                    <a:lstStyle/>
                    <a:p>
                      <a:pPr algn="ctr" rtl="0" fontAlgn="ctr">
                        <a:spcBef>
                          <a:spcPts val="0"/>
                        </a:spcBef>
                        <a:spcAft>
                          <a:spcPts val="0"/>
                        </a:spcAft>
                      </a:pPr>
                      <a:r>
                        <a:rPr lang="en-US" sz="900" b="0" u="none" strike="noStrike" dirty="0">
                          <a:solidFill>
                            <a:srgbClr val="000000"/>
                          </a:solidFill>
                          <a:effectLst/>
                        </a:rPr>
                        <a:t>Mineral Springs Elementary School*</a:t>
                      </a:r>
                      <a:endParaRPr lang="en-US" sz="900" dirty="0">
                        <a:effectLst/>
                      </a:endParaRPr>
                    </a:p>
                  </a:txBody>
                  <a:tcPr marL="63500" marR="63500" marT="63500" marB="63500" anchor="ctr"/>
                </a:tc>
                <a:tc>
                  <a:txBody>
                    <a:bodyPr/>
                    <a:lstStyle/>
                    <a:p>
                      <a:pPr algn="ctr" rtl="0" fontAlgn="ctr">
                        <a:spcBef>
                          <a:spcPts val="0"/>
                        </a:spcBef>
                        <a:spcAft>
                          <a:spcPts val="0"/>
                        </a:spcAft>
                      </a:pPr>
                      <a:r>
                        <a:rPr lang="en-US" sz="900" b="0" u="none" strike="noStrike" dirty="0">
                          <a:solidFill>
                            <a:srgbClr val="000000"/>
                          </a:solidFill>
                          <a:effectLst/>
                        </a:rPr>
                        <a:t>Wiley Middle School*</a:t>
                      </a:r>
                      <a:endParaRPr lang="en-US" sz="900" dirty="0">
                        <a:effectLst/>
                      </a:endParaRPr>
                    </a:p>
                  </a:txBody>
                  <a:tcPr marL="63500" marR="63500" marT="63500" marB="63500" anchor="ctr"/>
                </a:tc>
                <a:extLst>
                  <a:ext uri="{0D108BD9-81ED-4DB2-BD59-A6C34878D82A}">
                    <a16:rowId xmlns:a16="http://schemas.microsoft.com/office/drawing/2014/main" val="1537806341"/>
                  </a:ext>
                </a:extLst>
              </a:tr>
              <a:tr h="262377">
                <a:tc>
                  <a:txBody>
                    <a:bodyPr/>
                    <a:lstStyle/>
                    <a:p>
                      <a:pPr algn="ctr" rtl="0" fontAlgn="ctr">
                        <a:spcBef>
                          <a:spcPts val="0"/>
                        </a:spcBef>
                        <a:spcAft>
                          <a:spcPts val="0"/>
                        </a:spcAft>
                      </a:pPr>
                      <a:r>
                        <a:rPr lang="en-US" sz="900" b="0" u="none" strike="noStrike" kern="1200" dirty="0">
                          <a:solidFill>
                            <a:schemeClr val="dk1"/>
                          </a:solidFill>
                          <a:effectLst/>
                        </a:rPr>
                        <a:t>Mount Tabor High School*</a:t>
                      </a:r>
                      <a:endParaRPr lang="en-US" sz="900" dirty="0">
                        <a:effectLst/>
                      </a:endParaRPr>
                    </a:p>
                  </a:txBody>
                  <a:tcPr marL="63500" marR="63500" marT="63500" marB="63500" anchor="ctr"/>
                </a:tc>
                <a:tc>
                  <a:txBody>
                    <a:bodyPr/>
                    <a:lstStyle/>
                    <a:p>
                      <a:pPr algn="ctr" rtl="0" fontAlgn="ctr">
                        <a:spcBef>
                          <a:spcPts val="0"/>
                        </a:spcBef>
                        <a:spcAft>
                          <a:spcPts val="0"/>
                        </a:spcAft>
                      </a:pPr>
                      <a:r>
                        <a:rPr lang="en-US" sz="900" b="0" u="none" strike="noStrike" dirty="0">
                          <a:solidFill>
                            <a:srgbClr val="000000"/>
                          </a:solidFill>
                          <a:effectLst/>
                        </a:rPr>
                        <a:t>Winston-Salem Prep*</a:t>
                      </a:r>
                      <a:endParaRPr lang="en-US" sz="900" dirty="0">
                        <a:effectLst/>
                      </a:endParaRPr>
                    </a:p>
                  </a:txBody>
                  <a:tcPr marL="63500" marR="63500" marT="63500" marB="63500" anchor="ctr"/>
                </a:tc>
                <a:extLst>
                  <a:ext uri="{0D108BD9-81ED-4DB2-BD59-A6C34878D82A}">
                    <a16:rowId xmlns:a16="http://schemas.microsoft.com/office/drawing/2014/main" val="106209257"/>
                  </a:ext>
                </a:extLst>
              </a:tr>
            </a:tbl>
          </a:graphicData>
        </a:graphic>
      </p:graphicFrame>
      <p:sp>
        <p:nvSpPr>
          <p:cNvPr id="11" name="TextBox 10">
            <a:extLst>
              <a:ext uri="{FF2B5EF4-FFF2-40B4-BE49-F238E27FC236}">
                <a16:creationId xmlns:a16="http://schemas.microsoft.com/office/drawing/2014/main" id="{19D77054-4ADD-0901-010C-3F98B8E20F84}"/>
              </a:ext>
            </a:extLst>
          </p:cNvPr>
          <p:cNvSpPr txBox="1"/>
          <p:nvPr/>
        </p:nvSpPr>
        <p:spPr>
          <a:xfrm>
            <a:off x="7287886" y="6101523"/>
            <a:ext cx="4243476" cy="276999"/>
          </a:xfrm>
          <a:prstGeom prst="rect">
            <a:avLst/>
          </a:prstGeom>
          <a:noFill/>
        </p:spPr>
        <p:txBody>
          <a:bodyPr wrap="square" rtlCol="0">
            <a:spAutoFit/>
          </a:bodyPr>
          <a:lstStyle/>
          <a:p>
            <a:pPr algn="ctr"/>
            <a:r>
              <a:rPr lang="en-US" sz="1200" dirty="0">
                <a:solidFill>
                  <a:srgbClr val="FFFFFF"/>
                </a:solidFill>
              </a:rPr>
              <a:t>Target Schools- 80% are Title 1 Schools (noted with an *)</a:t>
            </a:r>
          </a:p>
        </p:txBody>
      </p:sp>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70</TotalTime>
  <Words>460</Words>
  <Application>Microsoft Office PowerPoint</Application>
  <PresentationFormat>Widescreen</PresentationFormat>
  <Paragraphs>29</Paragraphs>
  <Slides>1</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Winston-Salem/Forsyth County Schools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Williamson, Stephanie</cp:lastModifiedBy>
  <cp:revision>7</cp:revision>
  <dcterms:created xsi:type="dcterms:W3CDTF">2021-11-15T00:59:02Z</dcterms:created>
  <dcterms:modified xsi:type="dcterms:W3CDTF">2024-06-07T17:52:57Z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