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FD9FFC-BDB9-4E32-AB19-81686BEB4182}" v="66" dt="2024-06-04T14:30:03.1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ricia Owen" userId="f81b24d10db0379a" providerId="LiveId" clId="{37FD9FFC-BDB9-4E32-AB19-81686BEB4182}"/>
    <pc:docChg chg="undo custSel modSld">
      <pc:chgData name="Patricia Owen" userId="f81b24d10db0379a" providerId="LiveId" clId="{37FD9FFC-BDB9-4E32-AB19-81686BEB4182}" dt="2024-06-04T14:31:41.678" v="4794" actId="20577"/>
      <pc:docMkLst>
        <pc:docMk/>
      </pc:docMkLst>
      <pc:sldChg chg="addSp delSp modSp mod">
        <pc:chgData name="Patricia Owen" userId="f81b24d10db0379a" providerId="LiveId" clId="{37FD9FFC-BDB9-4E32-AB19-81686BEB4182}" dt="2024-06-04T14:31:41.678" v="4794" actId="20577"/>
        <pc:sldMkLst>
          <pc:docMk/>
          <pc:sldMk cId="2993845544" sldId="1347"/>
        </pc:sldMkLst>
        <pc:spChg chg="del mod">
          <ac:chgData name="Patricia Owen" userId="f81b24d10db0379a" providerId="LiveId" clId="{37FD9FFC-BDB9-4E32-AB19-81686BEB4182}" dt="2024-06-03T21:23:18.185" v="3114" actId="478"/>
          <ac:spMkLst>
            <pc:docMk/>
            <pc:sldMk cId="2993845544" sldId="1347"/>
            <ac:spMk id="2" creationId="{7D098EED-AB67-1F63-5A6B-C14ADDD86FA3}"/>
          </ac:spMkLst>
        </pc:spChg>
        <pc:spChg chg="mod">
          <ac:chgData name="Patricia Owen" userId="f81b24d10db0379a" providerId="LiveId" clId="{37FD9FFC-BDB9-4E32-AB19-81686BEB4182}" dt="2024-06-04T14:31:41.678" v="4794" actId="20577"/>
          <ac:spMkLst>
            <pc:docMk/>
            <pc:sldMk cId="2993845544" sldId="1347"/>
            <ac:spMk id="5" creationId="{FD6A7447-7F92-7A83-E3E9-1913ABBB139A}"/>
          </ac:spMkLst>
        </pc:spChg>
        <pc:spChg chg="mod">
          <ac:chgData name="Patricia Owen" userId="f81b24d10db0379a" providerId="LiveId" clId="{37FD9FFC-BDB9-4E32-AB19-81686BEB4182}" dt="2024-06-04T14:28:49.552" v="4737" actId="255"/>
          <ac:spMkLst>
            <pc:docMk/>
            <pc:sldMk cId="2993845544" sldId="1347"/>
            <ac:spMk id="8" creationId="{8F220870-1FDC-9E06-E7E7-908D03FE6A3F}"/>
          </ac:spMkLst>
        </pc:spChg>
        <pc:spChg chg="add mod">
          <ac:chgData name="Patricia Owen" userId="f81b24d10db0379a" providerId="LiveId" clId="{37FD9FFC-BDB9-4E32-AB19-81686BEB4182}" dt="2024-06-04T14:18:04.487" v="4577" actId="20577"/>
          <ac:spMkLst>
            <pc:docMk/>
            <pc:sldMk cId="2993845544" sldId="1347"/>
            <ac:spMk id="11" creationId="{1172B151-8DA7-8535-175E-0C76FAB83646}"/>
          </ac:spMkLst>
        </pc:spChg>
        <pc:spChg chg="mod">
          <ac:chgData name="Patricia Owen" userId="f81b24d10db0379a" providerId="LiveId" clId="{37FD9FFC-BDB9-4E32-AB19-81686BEB4182}" dt="2024-06-04T14:24:12.781" v="4608" actId="1076"/>
          <ac:spMkLst>
            <pc:docMk/>
            <pc:sldMk cId="2993845544" sldId="1347"/>
            <ac:spMk id="16" creationId="{EA18188E-1870-10D1-3288-BE05819D0DA4}"/>
          </ac:spMkLst>
        </pc:spChg>
        <pc:picChg chg="add mod">
          <ac:chgData name="Patricia Owen" userId="f81b24d10db0379a" providerId="LiveId" clId="{37FD9FFC-BDB9-4E32-AB19-81686BEB4182}" dt="2024-06-04T14:24:04.835" v="4607" actId="1076"/>
          <ac:picMkLst>
            <pc:docMk/>
            <pc:sldMk cId="2993845544" sldId="1347"/>
            <ac:picMk id="6" creationId="{AB2BE081-5671-6DA8-DD78-2D8039594132}"/>
          </ac:picMkLst>
        </pc:picChg>
        <pc:picChg chg="add mod">
          <ac:chgData name="Patricia Owen" userId="f81b24d10db0379a" providerId="LiveId" clId="{37FD9FFC-BDB9-4E32-AB19-81686BEB4182}" dt="2024-06-04T14:23:17.049" v="4603" actId="1076"/>
          <ac:picMkLst>
            <pc:docMk/>
            <pc:sldMk cId="2993845544" sldId="1347"/>
            <ac:picMk id="9" creationId="{797453D2-FFB8-E39F-E4D7-0C03D4753F93}"/>
          </ac:picMkLst>
        </pc:picChg>
        <pc:picChg chg="add mod">
          <ac:chgData name="Patricia Owen" userId="f81b24d10db0379a" providerId="LiveId" clId="{37FD9FFC-BDB9-4E32-AB19-81686BEB4182}" dt="2024-06-04T14:24:19.355" v="4609" actId="1076"/>
          <ac:picMkLst>
            <pc:docMk/>
            <pc:sldMk cId="2993845544" sldId="1347"/>
            <ac:picMk id="1026" creationId="{9B0ED172-4088-1FFC-A8B4-168CFE5A6DA7}"/>
          </ac:picMkLst>
        </pc:picChg>
        <pc:picChg chg="add del mod">
          <ac:chgData name="Patricia Owen" userId="f81b24d10db0379a" providerId="LiveId" clId="{37FD9FFC-BDB9-4E32-AB19-81686BEB4182}" dt="2024-06-03T21:23:18.185" v="3114" actId="478"/>
          <ac:picMkLst>
            <pc:docMk/>
            <pc:sldMk cId="2993845544" sldId="1347"/>
            <ac:picMk id="1028" creationId="{7EECA135-2C78-5212-17CB-E241B43B264B}"/>
          </ac:picMkLst>
        </pc:picChg>
        <pc:picChg chg="add mod">
          <ac:chgData name="Patricia Owen" userId="f81b24d10db0379a" providerId="LiveId" clId="{37FD9FFC-BDB9-4E32-AB19-81686BEB4182}" dt="2024-06-04T14:30:03.130" v="4741" actId="1076"/>
          <ac:picMkLst>
            <pc:docMk/>
            <pc:sldMk cId="2993845544" sldId="1347"/>
            <ac:picMk id="1030" creationId="{B1F70955-599D-EE14-5EEA-0A95C304E46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33647" y="888441"/>
            <a:ext cx="6978059"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Enhancing Education through Energy Efficiency</a:t>
            </a:r>
          </a:p>
          <a:p>
            <a:pPr marL="400050" lvl="1" indent="0">
              <a:spcBef>
                <a:spcPts val="0"/>
              </a:spcBef>
              <a:spcAft>
                <a:spcPts val="0"/>
              </a:spcAft>
              <a:buNone/>
            </a:pPr>
            <a:r>
              <a:rPr lang="en-US" sz="18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0"/>
              </a:spcAft>
              <a:buNone/>
            </a:pPr>
            <a:r>
              <a:rPr lang="en-US" sz="1600"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High-impact energy </a:t>
            </a:r>
            <a:r>
              <a:rPr lang="en-US" sz="1600"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e</a:t>
            </a:r>
            <a:r>
              <a:rPr lang="en-US" sz="1600"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fficiency and health </a:t>
            </a:r>
            <a:r>
              <a:rPr lang="en-US" sz="1600"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i</a:t>
            </a:r>
            <a:r>
              <a:rPr lang="en-US" sz="1600"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mprovements for 6,273 students and 422 teachers at 15 rural and low income schools in </a:t>
            </a:r>
            <a:r>
              <a:rPr lang="en-US" sz="1600"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10</a:t>
            </a:r>
            <a:r>
              <a:rPr lang="en-US" sz="1600"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 public school districts in western Kentucky that have partnered </a:t>
            </a:r>
            <a:r>
              <a:rPr lang="en-US" sz="160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with the West </a:t>
            </a:r>
            <a:r>
              <a:rPr lang="en-US" sz="1600"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Kentucky Educational Cooperative (WKEC) will be implemented </a:t>
            </a:r>
            <a:r>
              <a:rPr lang="en-US" sz="1600">
                <a:solidFill>
                  <a:schemeClr val="tx1"/>
                </a:solidFill>
                <a:effectLst/>
                <a:latin typeface="Calibri Light" panose="020F0302020204030204" pitchFamily="34" charset="0"/>
                <a:ea typeface="Calibri" panose="020F0502020204030204" pitchFamily="34" charset="0"/>
                <a:cs typeface="Calibri Light" panose="020F0302020204030204" pitchFamily="34" charset="0"/>
              </a:rPr>
              <a:t>in </a:t>
            </a:r>
            <a:r>
              <a:rPr lang="en-US" sz="1600">
                <a:solidFill>
                  <a:schemeClr val="tx1"/>
                </a:solidFill>
                <a:latin typeface="Calibri Light" panose="020F0302020204030204" pitchFamily="34" charset="0"/>
                <a:ea typeface="Calibri" panose="020F0502020204030204" pitchFamily="34" charset="0"/>
                <a:cs typeface="Calibri Light" panose="020F0302020204030204" pitchFamily="34" charset="0"/>
              </a:rPr>
              <a:t>all </a:t>
            </a:r>
            <a:r>
              <a:rPr lang="en-US" sz="1600"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classrooms to improve the health of students </a:t>
            </a:r>
            <a:r>
              <a:rPr lang="en-US" sz="1600">
                <a:solidFill>
                  <a:schemeClr val="tx1"/>
                </a:solidFill>
                <a:latin typeface="Calibri Light" panose="020F0302020204030204" pitchFamily="34" charset="0"/>
                <a:ea typeface="Calibri" panose="020F0502020204030204" pitchFamily="34" charset="0"/>
                <a:cs typeface="Calibri Light" panose="020F0302020204030204" pitchFamily="34" charset="0"/>
              </a:rPr>
              <a:t>and staff, </a:t>
            </a:r>
            <a:r>
              <a:rPr lang="en-US" sz="1600"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reading, math and science scores, and decrease chronic absenteeism by improving the indoor air quality through upgrading, replacing, and/or installing HVAC, LED lighting, and other energy saving measures. Solar energy and electric buses for renewable energy and energy savings as well as lesson plans for  teachers and students to build an educated and energy saving consciousness  are also a part of this project.</a:t>
            </a:r>
          </a:p>
          <a:p>
            <a:pPr marL="400050" lvl="1" indent="0">
              <a:spcBef>
                <a:spcPts val="0"/>
              </a:spcBef>
              <a:spcAft>
                <a:spcPts val="0"/>
              </a:spcAft>
              <a:buNone/>
            </a:pPr>
            <a:endParaRPr lang="en-US" sz="1600" dirty="0">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a:p>
            <a:pPr marL="400050" lvl="1" indent="0">
              <a:spcBef>
                <a:spcPts val="0"/>
              </a:spcBef>
              <a:spcAft>
                <a:spcPts val="0"/>
              </a:spcAft>
              <a:buNone/>
            </a:pPr>
            <a:r>
              <a:rPr lang="en-US" sz="1800" b="1" dirty="0">
                <a:solidFill>
                  <a:schemeClr val="tx1"/>
                </a:solidFill>
                <a:latin typeface="Calibri"/>
                <a:cs typeface="Calibri"/>
              </a:rPr>
              <a:t>Summary of Need (Community, Facility)</a:t>
            </a:r>
            <a:endParaRPr lang="en-US" sz="1800" dirty="0">
              <a:solidFill>
                <a:schemeClr val="tx1"/>
              </a:solidFill>
              <a:latin typeface="Calibri"/>
              <a:cs typeface="Calibri"/>
            </a:endParaRPr>
          </a:p>
          <a:p>
            <a:pPr marL="400050" lvl="1" indent="0">
              <a:spcBef>
                <a:spcPts val="0"/>
              </a:spcBef>
              <a:spcAft>
                <a:spcPts val="0"/>
              </a:spcAft>
              <a:buNone/>
            </a:pPr>
            <a:r>
              <a:rPr lang="en-US" sz="1600" i="1" dirty="0">
                <a:solidFill>
                  <a:schemeClr val="tx1"/>
                </a:solidFill>
                <a:latin typeface="Calibri Light"/>
                <a:ea typeface="Calibri" panose="020F0502020204030204" pitchFamily="34" charset="0"/>
                <a:cs typeface="Calibri Light"/>
              </a:rPr>
              <a:t>The average age of the 15 buildings is 65 years old with poor or aging out HVAC system, inefficient lighting, and old or non-existent thermal controls. These disadvantaged communities use their schools as community centers for everything from Red Cross blood drives to after school tutoring programs, to food distribution centers and shelters during recent tornadoes.</a:t>
            </a:r>
            <a:endParaRPr lang="en-US" sz="16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51210" y="967364"/>
            <a:ext cx="5058810" cy="3631763"/>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p>
          <a:p>
            <a:pPr marL="742950" lvl="1" indent="-342900">
              <a:buAutoNum type="arabicPeriod"/>
            </a:pPr>
            <a:r>
              <a:rPr lang="en-US" sz="1500" i="1" dirty="0">
                <a:effectLst/>
                <a:latin typeface="Franklin Gothic Book" panose="020B0503020102020204" pitchFamily="34" charset="0"/>
                <a:ea typeface="Calibri" panose="020F0502020204030204" pitchFamily="34" charset="0"/>
              </a:rPr>
              <a:t>Decrease energy consumption in the 15 schools to gain more funding for educational purposes.</a:t>
            </a:r>
          </a:p>
          <a:p>
            <a:pPr marL="742950" lvl="1" indent="-342900">
              <a:buAutoNum type="arabicPeriod"/>
            </a:pPr>
            <a:r>
              <a:rPr lang="en-US" sz="1500" i="1" dirty="0">
                <a:effectLst/>
                <a:latin typeface="Franklin Gothic Book" panose="020B0503020102020204" pitchFamily="34" charset="0"/>
                <a:ea typeface="Calibri" panose="020F0502020204030204" pitchFamily="34" charset="0"/>
              </a:rPr>
              <a:t>Improve indoor air quality allowing for a healthier and more comfortable learning environment </a:t>
            </a:r>
            <a:r>
              <a:rPr lang="en-US" sz="1500" i="1" dirty="0">
                <a:latin typeface="Franklin Gothic Book" panose="020B0503020102020204" pitchFamily="34" charset="0"/>
                <a:ea typeface="Calibri" panose="020F0502020204030204" pitchFamily="34" charset="0"/>
              </a:rPr>
              <a:t>to increase learning and reduce absenteeism.</a:t>
            </a:r>
          </a:p>
          <a:p>
            <a:pPr marL="742950" lvl="1" indent="-342900">
              <a:buAutoNum type="arabicPeriod"/>
            </a:pPr>
            <a:r>
              <a:rPr lang="en-US" sz="1500" i="1" dirty="0">
                <a:effectLst/>
                <a:latin typeface="Franklin Gothic Book" panose="020B0503020102020204" pitchFamily="34" charset="0"/>
                <a:ea typeface="Calibri" panose="020F0502020204030204" pitchFamily="34" charset="0"/>
              </a:rPr>
              <a:t>Increase the use of renewable energy projects such as use of solar panels and electric buses.</a:t>
            </a:r>
          </a:p>
          <a:p>
            <a:pPr marL="742950" lvl="1" indent="-342900">
              <a:buAutoNum type="arabicPeriod"/>
            </a:pPr>
            <a:r>
              <a:rPr lang="en-US" sz="1500" i="1" dirty="0">
                <a:effectLst/>
                <a:latin typeface="Franklin Gothic Book" panose="020B0503020102020204" pitchFamily="34" charset="0"/>
                <a:ea typeface="Calibri" panose="020F0502020204030204" pitchFamily="34" charset="0"/>
              </a:rPr>
              <a:t>Increase the number of high paying jobs, particularly for diversity and community, for an economic growth of these 15 rural and low-income communities.</a:t>
            </a:r>
            <a:endParaRPr lang="en-US" sz="1500" dirty="0">
              <a:effectLst/>
              <a:latin typeface="Calibri" panose="020F0502020204030204" pitchFamily="34" charset="0"/>
              <a:ea typeface="Calibri" panose="020F0502020204030204" pitchFamily="34" charset="0"/>
            </a:endParaRPr>
          </a:p>
          <a:p>
            <a:pPr marL="0" marR="0">
              <a:spcBef>
                <a:spcPts val="0"/>
              </a:spcBef>
              <a:spcAft>
                <a:spcPts val="0"/>
              </a:spcAft>
            </a:pPr>
            <a:r>
              <a:rPr lang="en-US" sz="1500" dirty="0">
                <a:effectLst/>
                <a:latin typeface="Franklin Gothic Book" panose="020B0503020102020204" pitchFamily="34" charset="0"/>
                <a:ea typeface="Calibri" panose="020F0502020204030204" pitchFamily="34" charset="0"/>
              </a:rPr>
              <a:t> </a:t>
            </a:r>
            <a:endParaRPr lang="en-US" sz="1500" dirty="0">
              <a:effectLst/>
              <a:latin typeface="Calibri" panose="020F0502020204030204" pitchFamily="34" charset="0"/>
              <a:ea typeface="Calibri" panose="020F0502020204030204" pitchFamily="34" charset="0"/>
            </a:endParaRPr>
          </a:p>
          <a:p>
            <a:pPr marL="400050" lvl="1">
              <a:spcAft>
                <a:spcPts val="1200"/>
              </a:spcAft>
            </a:pPr>
            <a:endParaRPr lang="en-US" sz="2000"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584191" y="3976662"/>
            <a:ext cx="4028971" cy="255166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US" dirty="0"/>
          </a:p>
        </p:txBody>
      </p:sp>
      <p:pic>
        <p:nvPicPr>
          <p:cNvPr id="6" name="Picture 5" descr="A map of the state of michigan&#10;&#10;Description automatically generated">
            <a:extLst>
              <a:ext uri="{FF2B5EF4-FFF2-40B4-BE49-F238E27FC236}">
                <a16:creationId xmlns:a16="http://schemas.microsoft.com/office/drawing/2014/main" id="{AB2BE081-5671-6DA8-DD78-2D80395941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5084" y="4095978"/>
            <a:ext cx="3567187" cy="2195223"/>
          </a:xfrm>
          <a:prstGeom prst="rect">
            <a:avLst/>
          </a:prstGeom>
        </p:spPr>
      </p:pic>
      <p:pic>
        <p:nvPicPr>
          <p:cNvPr id="9" name="Picture 10" descr="Ascendant Facility Partners">
            <a:extLst>
              <a:ext uri="{FF2B5EF4-FFF2-40B4-BE49-F238E27FC236}">
                <a16:creationId xmlns:a16="http://schemas.microsoft.com/office/drawing/2014/main" id="{797453D2-FFB8-E39F-E4D7-0C03D4753F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711" y="158210"/>
            <a:ext cx="2038578" cy="4581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turn to Home">
            <a:extLst>
              <a:ext uri="{FF2B5EF4-FFF2-40B4-BE49-F238E27FC236}">
                <a16:creationId xmlns:a16="http://schemas.microsoft.com/office/drawing/2014/main" id="{9B0ED172-4088-1FFC-A8B4-168CFE5A6D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1574" y="4246187"/>
            <a:ext cx="1936051" cy="705880"/>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172B151-8DA7-8535-175E-0C76FAB83646}"/>
              </a:ext>
            </a:extLst>
          </p:cNvPr>
          <p:cNvSpPr>
            <a:spLocks noGrp="1"/>
          </p:cNvSpPr>
          <p:nvPr>
            <p:ph type="title"/>
          </p:nvPr>
        </p:nvSpPr>
        <p:spPr>
          <a:xfrm>
            <a:off x="480484" y="-38100"/>
            <a:ext cx="11429536" cy="812800"/>
          </a:xfrm>
        </p:spPr>
        <p:txBody>
          <a:bodyPr/>
          <a:lstStyle/>
          <a:p>
            <a:r>
              <a:rPr lang="en-US" dirty="0"/>
              <a:t>WKEC Renew E Team	</a:t>
            </a:r>
          </a:p>
        </p:txBody>
      </p:sp>
      <p:pic>
        <p:nvPicPr>
          <p:cNvPr id="1030" name="Picture 6" descr="West Kentucky Workforce Logo">
            <a:extLst>
              <a:ext uri="{FF2B5EF4-FFF2-40B4-BE49-F238E27FC236}">
                <a16:creationId xmlns:a16="http://schemas.microsoft.com/office/drawing/2014/main" id="{B1F70955-599D-EE14-5EEA-0A95C304E4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0307" y="158210"/>
            <a:ext cx="1319735" cy="545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96</TotalTime>
  <Words>295</Words>
  <Application>Microsoft Office PowerPoint</Application>
  <PresentationFormat>Widescreen</PresentationFormat>
  <Paragraphs>15</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WKEC Renew E Team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Patricia Owen</cp:lastModifiedBy>
  <cp:revision>5</cp:revision>
  <dcterms:created xsi:type="dcterms:W3CDTF">2021-11-15T00:59:02Z</dcterms:created>
  <dcterms:modified xsi:type="dcterms:W3CDTF">2024-06-04T14:31:44Z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