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6"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9" roundtripDataSignature="AMtx7miHr0mg7IjyJ+HpjqMBNy2wQgE0E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3"/>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4"/>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4"/>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4"/>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5"/>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rm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6"/>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6"/>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7"/>
          <p:cNvSpPr/>
          <p:nvPr>
            <p:ph idx="2" type="pic"/>
          </p:nvPr>
        </p:nvSpPr>
        <p:spPr>
          <a:xfrm>
            <a:off x="117950" y="1065321"/>
            <a:ext cx="5386206" cy="5273336"/>
          </a:xfrm>
          <a:prstGeom prst="rect">
            <a:avLst/>
          </a:prstGeom>
          <a:solidFill>
            <a:srgbClr val="F2F2F2"/>
          </a:solidFill>
          <a:ln>
            <a:noFill/>
          </a:ln>
        </p:spPr>
      </p:sp>
      <p:sp>
        <p:nvSpPr>
          <p:cNvPr id="39" name="Google Shape;39;p7"/>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8"/>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8"/>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8"/>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8"/>
          <p:cNvSpPr/>
          <p:nvPr>
            <p:ph idx="2" type="pic"/>
          </p:nvPr>
        </p:nvSpPr>
        <p:spPr>
          <a:xfrm>
            <a:off x="9715595" y="6356350"/>
            <a:ext cx="2196582" cy="385930"/>
          </a:xfrm>
          <a:prstGeom prst="rect">
            <a:avLst/>
          </a:prstGeom>
          <a:noFill/>
          <a:ln>
            <a:noFill/>
          </a:ln>
        </p:spPr>
      </p:sp>
      <p:sp>
        <p:nvSpPr>
          <p:cNvPr id="45" name="Google Shape;45;p8"/>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9"/>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1"/>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1"/>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1"/>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1"/>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1"/>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2"/>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2"/>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2"/>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2"/>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0"/>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10"/>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10"/>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10"/>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10"/>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10"/>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10"/>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10"/>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7"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Hamilton County Schools</a:t>
            </a:r>
            <a:endParaRPr/>
          </a:p>
        </p:txBody>
      </p:sp>
      <p:sp>
        <p:nvSpPr>
          <p:cNvPr id="71" name="Google Shape;71;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 name="Google Shape;72;p1"/>
          <p:cNvSpPr txBox="1"/>
          <p:nvPr/>
        </p:nvSpPr>
        <p:spPr>
          <a:xfrm>
            <a:off x="117375" y="897325"/>
            <a:ext cx="6221700" cy="5481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2400"/>
              <a:buFont typeface="Arial"/>
              <a:buNone/>
            </a:pPr>
            <a:r>
              <a:rPr b="1" lang="en-US" sz="2400">
                <a:solidFill>
                  <a:schemeClr val="dk1"/>
                </a:solidFill>
                <a:latin typeface="Calibri"/>
                <a:ea typeface="Calibri"/>
                <a:cs typeface="Calibri"/>
                <a:sym typeface="Calibri"/>
              </a:rPr>
              <a:t>HCS Energy Revitalization Project</a:t>
            </a:r>
            <a:endParaRPr b="1" i="0" sz="24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Project Description</a:t>
            </a:r>
            <a:endParaRPr/>
          </a:p>
          <a:p>
            <a:pPr indent="0" lvl="1" marL="400050" marR="0" rtl="0" algn="l">
              <a:spcBef>
                <a:spcPts val="1200"/>
              </a:spcBef>
              <a:spcAft>
                <a:spcPts val="0"/>
              </a:spcAft>
              <a:buClr>
                <a:schemeClr val="dk1"/>
              </a:buClr>
              <a:buSzPts val="2000"/>
              <a:buFont typeface="Arial"/>
              <a:buNone/>
            </a:pPr>
            <a:r>
              <a:rPr i="1" lang="en-US" sz="2000">
                <a:solidFill>
                  <a:schemeClr val="dk1"/>
                </a:solidFill>
                <a:latin typeface="Calibri"/>
                <a:ea typeface="Calibri"/>
                <a:cs typeface="Calibri"/>
                <a:sym typeface="Calibri"/>
              </a:rPr>
              <a:t>Hamilton County Schools will partner with EPB and the Tennessee Valley Authority to improve energy efficiency and install clean energy systems in sixteen urban, suburban, and rural school communities.</a:t>
            </a:r>
            <a:endParaRPr b="0" i="1" sz="20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t/>
            </a:r>
            <a:endParaRPr b="1" sz="2000">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Summary of Need </a:t>
            </a:r>
            <a:endParaRPr b="0" i="0" sz="24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rPr i="1" lang="en-US" sz="2000">
                <a:solidFill>
                  <a:schemeClr val="dk1"/>
                </a:solidFill>
                <a:latin typeface="Calibri"/>
                <a:ea typeface="Calibri"/>
                <a:cs typeface="Calibri"/>
                <a:sym typeface="Calibri"/>
              </a:rPr>
              <a:t>The schools in the portfolio have all indicated significant need for energy related improvements, including systems nearing end of life, inconsistent temperatures and air quality, damaged or inefficient equipment, and other energy system repairs.</a:t>
            </a:r>
            <a:endParaRPr i="1" sz="2000">
              <a:solidFill>
                <a:schemeClr val="dk1"/>
              </a:solidFill>
              <a:latin typeface="Calibri"/>
              <a:ea typeface="Calibri"/>
              <a:cs typeface="Calibri"/>
              <a:sym typeface="Calibri"/>
            </a:endParaRPr>
          </a:p>
          <a:p>
            <a:pPr indent="0" lvl="1" marL="400050" marR="0" rtl="0" algn="l">
              <a:spcBef>
                <a:spcPts val="1200"/>
              </a:spcBef>
              <a:spcAft>
                <a:spcPts val="0"/>
              </a:spcAft>
              <a:buClr>
                <a:schemeClr val="dk1"/>
              </a:buClr>
              <a:buSzPts val="2000"/>
              <a:buFont typeface="Arial"/>
              <a:buNone/>
            </a:pPr>
            <a:r>
              <a:t/>
            </a:r>
            <a:endParaRPr i="1" sz="2000">
              <a:solidFill>
                <a:schemeClr val="dk1"/>
              </a:solidFill>
              <a:latin typeface="Calibri"/>
              <a:ea typeface="Calibri"/>
              <a:cs typeface="Calibri"/>
              <a:sym typeface="Calibri"/>
            </a:endParaRPr>
          </a:p>
        </p:txBody>
      </p:sp>
      <p:sp>
        <p:nvSpPr>
          <p:cNvPr id="73" name="Google Shape;73;p1"/>
          <p:cNvSpPr txBox="1"/>
          <p:nvPr/>
        </p:nvSpPr>
        <p:spPr>
          <a:xfrm>
            <a:off x="6339038" y="1456350"/>
            <a:ext cx="5853000" cy="1477500"/>
          </a:xfrm>
          <a:prstGeom prst="rect">
            <a:avLst/>
          </a:prstGeom>
          <a:noFill/>
          <a:ln>
            <a:noFill/>
          </a:ln>
        </p:spPr>
        <p:txBody>
          <a:bodyPr anchorCtr="0" anchor="t" bIns="45700" lIns="91425" spcFirstLastPara="1" rIns="91425" wrap="square" tIns="45700">
            <a:spAutoFit/>
          </a:bodyPr>
          <a:lstStyle/>
          <a:p>
            <a:pPr indent="0" lvl="1" marL="400050" marR="0" rtl="0" algn="l">
              <a:spcBef>
                <a:spcPts val="0"/>
              </a:spcBef>
              <a:spcAft>
                <a:spcPts val="0"/>
              </a:spcAft>
              <a:buNone/>
            </a:pPr>
            <a:r>
              <a:rPr b="1" i="0" lang="en-US" sz="2000" u="none" cap="none" strike="noStrike">
                <a:solidFill>
                  <a:schemeClr val="dk1"/>
                </a:solidFill>
                <a:latin typeface="Calibri"/>
                <a:ea typeface="Calibri"/>
                <a:cs typeface="Calibri"/>
                <a:sym typeface="Calibri"/>
              </a:rPr>
              <a:t>Project Goals</a:t>
            </a:r>
            <a:endParaRPr b="1" i="0" sz="2000" u="none" cap="none" strike="noStrike">
              <a:solidFill>
                <a:schemeClr val="dk1"/>
              </a:solidFill>
              <a:latin typeface="Calibri"/>
              <a:ea typeface="Calibri"/>
              <a:cs typeface="Calibri"/>
              <a:sym typeface="Calibri"/>
            </a:endParaRPr>
          </a:p>
          <a:p>
            <a:pPr indent="0" lvl="1" marL="400050" marR="0" rtl="0" algn="l">
              <a:spcBef>
                <a:spcPts val="1200"/>
              </a:spcBef>
              <a:spcAft>
                <a:spcPts val="0"/>
              </a:spcAft>
              <a:buClr>
                <a:srgbClr val="000000"/>
              </a:buClr>
              <a:buFont typeface="Arial"/>
              <a:buNone/>
            </a:pPr>
            <a:r>
              <a:rPr i="1" lang="en-US" sz="2000">
                <a:solidFill>
                  <a:schemeClr val="dk1"/>
                </a:solidFill>
                <a:latin typeface="Calibri"/>
                <a:ea typeface="Calibri"/>
                <a:cs typeface="Calibri"/>
                <a:sym typeface="Calibri"/>
              </a:rPr>
              <a:t>The goal of the project is save energy and reduce operating costs while improving student health outcomes and academic performance.</a:t>
            </a:r>
            <a:endParaRPr b="0" i="0" sz="1800" u="none" cap="none" strike="noStrike">
              <a:solidFill>
                <a:schemeClr val="dk1"/>
              </a:solidFill>
              <a:latin typeface="Libre Franklin"/>
              <a:ea typeface="Libre Franklin"/>
              <a:cs typeface="Libre Franklin"/>
              <a:sym typeface="Libre Franklin"/>
            </a:endParaRPr>
          </a:p>
        </p:txBody>
      </p:sp>
      <p:sp>
        <p:nvSpPr>
          <p:cNvPr id="74" name="Google Shape;74;p1"/>
          <p:cNvSpPr txBox="1"/>
          <p:nvPr/>
        </p:nvSpPr>
        <p:spPr>
          <a:xfrm>
            <a:off x="8531442" y="199023"/>
            <a:ext cx="3582752" cy="338554"/>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600" u="none" cap="none" strike="noStrike">
                <a:solidFill>
                  <a:schemeClr val="dk1"/>
                </a:solidFill>
                <a:latin typeface="Libre Franklin Medium"/>
                <a:ea typeface="Libre Franklin Medium"/>
                <a:cs typeface="Libre Franklin Medium"/>
                <a:sym typeface="Libre Franklin Medium"/>
              </a:rPr>
              <a:t>2024 Renew America's Schools Prize</a:t>
            </a:r>
            <a:endParaRPr b="0" i="0" sz="1600" u="none" cap="none" strike="noStrike">
              <a:solidFill>
                <a:schemeClr val="dk1"/>
              </a:solidFill>
              <a:latin typeface="Libre Franklin"/>
              <a:ea typeface="Libre Franklin"/>
              <a:cs typeface="Libre Franklin"/>
              <a:sym typeface="Libre Franklin"/>
            </a:endParaRPr>
          </a:p>
        </p:txBody>
      </p:sp>
      <p:pic>
        <p:nvPicPr>
          <p:cNvPr id="75" name="Google Shape;75;p1"/>
          <p:cNvPicPr preferRelativeResize="0"/>
          <p:nvPr/>
        </p:nvPicPr>
        <p:blipFill>
          <a:blip r:embed="rId3">
            <a:alphaModFix/>
          </a:blip>
          <a:stretch>
            <a:fillRect/>
          </a:stretch>
        </p:blipFill>
        <p:spPr>
          <a:xfrm>
            <a:off x="6491475" y="3003950"/>
            <a:ext cx="5548123" cy="3120819"/>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2021-11-15T00:59:02Z</dcterms:created>
  <dc:creator>Carolyn Snyder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