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512"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8/10/relationships/authors" Target="author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5/31/2024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p:txBody>
          <a:bodyPr/>
          <a:lstStyle/>
          <a:p>
            <a:r>
              <a:rPr lang="en-US" dirty="0"/>
              <a:t>NC </a:t>
            </a:r>
            <a:r>
              <a:rPr lang="en-US" dirty="0" err="1"/>
              <a:t>GreenPower</a:t>
            </a:r>
            <a:r>
              <a:rPr lang="en-US" dirty="0"/>
              <a:t> Team</a:t>
            </a:r>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281980" y="897334"/>
            <a:ext cx="6599376" cy="5481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1200"/>
              </a:spcAft>
              <a:buNone/>
            </a:pPr>
            <a:r>
              <a:rPr lang="en-US" sz="2400" b="1" dirty="0">
                <a:solidFill>
                  <a:schemeClr val="tx1"/>
                </a:solidFill>
                <a:latin typeface="Calibri" panose="020F0502020204030204" pitchFamily="34" charset="0"/>
                <a:cs typeface="Calibri" panose="020F0502020204030204" pitchFamily="34" charset="0"/>
              </a:rPr>
              <a:t>Renew America’s Schools – North Carolina</a:t>
            </a:r>
          </a:p>
          <a:p>
            <a:pPr marL="400050" lvl="1" indent="0">
              <a:spcBef>
                <a:spcPts val="0"/>
              </a:spcBef>
              <a:spcAft>
                <a:spcPts val="1200"/>
              </a:spcAft>
              <a:buNone/>
            </a:pPr>
            <a:r>
              <a:rPr lang="en-US" sz="2000" b="1" dirty="0">
                <a:solidFill>
                  <a:schemeClr val="tx1"/>
                </a:solidFill>
                <a:latin typeface="Calibri" panose="020F0502020204030204" pitchFamily="34" charset="0"/>
                <a:cs typeface="Calibri" panose="020F0502020204030204" pitchFamily="34" charset="0"/>
              </a:rPr>
              <a:t>Project Description</a:t>
            </a:r>
          </a:p>
          <a:p>
            <a:pPr marL="400050" lvl="1" indent="0">
              <a:spcBef>
                <a:spcPts val="0"/>
              </a:spcBef>
              <a:spcAft>
                <a:spcPts val="1200"/>
              </a:spcAft>
              <a:buNone/>
            </a:pPr>
            <a:r>
              <a:rPr lang="en-US" sz="2000" b="0" i="1" u="none" strike="noStrike" dirty="0">
                <a:solidFill>
                  <a:srgbClr val="000000"/>
                </a:solidFill>
                <a:effectLst/>
                <a:highlight>
                  <a:srgbClr val="F5F5F5"/>
                </a:highlight>
                <a:latin typeface="Calibri Light" panose="020F0302020204030204" pitchFamily="34" charset="0"/>
              </a:rPr>
              <a:t>NC Green Power will install innovative energy technology packages in fourteen public K-12 Title 1 Schools across four counties in Rural North Carolina. The Project will also deploy a robust Community Benefits Plan to actively involve students and their communities in energy efficiency education and workforce development.</a:t>
            </a:r>
            <a:r>
              <a:rPr lang="en-US" sz="2000" b="0" i="0" dirty="0">
                <a:solidFill>
                  <a:srgbClr val="000000"/>
                </a:solidFill>
                <a:effectLst/>
                <a:highlight>
                  <a:srgbClr val="F5F5F5"/>
                </a:highlight>
                <a:latin typeface="Calibri Light" panose="020F0302020204030204" pitchFamily="34" charset="0"/>
              </a:rPr>
              <a:t>​</a:t>
            </a:r>
            <a:endParaRPr lang="en-US" sz="2000" b="1" dirty="0">
              <a:solidFill>
                <a:schemeClr val="tx1"/>
              </a:solidFill>
              <a:latin typeface="Calibri"/>
              <a:cs typeface="Calibri"/>
            </a:endParaRPr>
          </a:p>
          <a:p>
            <a:pPr marL="400050" lvl="1" indent="0">
              <a:spcBef>
                <a:spcPts val="0"/>
              </a:spcBef>
              <a:spcAft>
                <a:spcPts val="1200"/>
              </a:spcAft>
              <a:buNone/>
            </a:pPr>
            <a:r>
              <a:rPr lang="en-US" sz="2000" b="1" dirty="0">
                <a:solidFill>
                  <a:schemeClr val="tx1"/>
                </a:solidFill>
                <a:latin typeface="Calibri"/>
                <a:cs typeface="Calibri"/>
              </a:rPr>
              <a:t>Summary of Need (Community, Facility)</a:t>
            </a:r>
            <a:endParaRPr lang="en-US" dirty="0">
              <a:solidFill>
                <a:schemeClr val="tx1"/>
              </a:solidFill>
              <a:latin typeface="Calibri"/>
              <a:cs typeface="Calibri"/>
            </a:endParaRPr>
          </a:p>
          <a:p>
            <a:pPr marL="400050" lvl="1" indent="0">
              <a:spcBef>
                <a:spcPts val="0"/>
              </a:spcBef>
              <a:spcAft>
                <a:spcPts val="1200"/>
              </a:spcAft>
              <a:buNone/>
            </a:pPr>
            <a:r>
              <a:rPr lang="en-US" sz="2000" b="0" i="1" u="none" strike="noStrike" dirty="0">
                <a:solidFill>
                  <a:srgbClr val="000000"/>
                </a:solidFill>
                <a:effectLst/>
                <a:highlight>
                  <a:srgbClr val="F5F5F5"/>
                </a:highlight>
                <a:latin typeface="Calibri Light" panose="020F0302020204030204" pitchFamily="34" charset="0"/>
              </a:rPr>
              <a:t>The Project will occur in communities with demonstrated need and in schools that are aged. Equipment is past its useful operating life and costly, yet these schools have had difficulty raising funds for renovation, modernization, and major repairs.  </a:t>
            </a:r>
            <a:r>
              <a:rPr lang="en-US" sz="1800" b="0" i="0" dirty="0">
                <a:solidFill>
                  <a:srgbClr val="000000"/>
                </a:solidFill>
                <a:effectLst/>
                <a:highlight>
                  <a:srgbClr val="F5F5F5"/>
                </a:highlight>
                <a:latin typeface="Calibri Light" panose="020F0302020204030204" pitchFamily="34" charset="0"/>
              </a:rPr>
              <a:t>​</a:t>
            </a:r>
            <a:endParaRPr lang="en-US" sz="2000" i="1" dirty="0">
              <a:solidFill>
                <a:schemeClr val="tx1"/>
              </a:solidFill>
              <a:effectLst/>
              <a:latin typeface="Calibri Light"/>
              <a:ea typeface="Calibri" panose="020F0502020204030204" pitchFamily="34" charset="0"/>
              <a:cs typeface="Calibri Light"/>
            </a:endParaRPr>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sp>
        <p:nvSpPr>
          <p:cNvPr id="16" name="Rectangle: Rounded Corners 15">
            <a:extLst>
              <a:ext uri="{FF2B5EF4-FFF2-40B4-BE49-F238E27FC236}">
                <a16:creationId xmlns:a16="http://schemas.microsoft.com/office/drawing/2014/main" id="{EA18188E-1870-10D1-3288-BE05819D0DA4}"/>
              </a:ext>
            </a:extLst>
          </p:cNvPr>
          <p:cNvSpPr/>
          <p:nvPr/>
        </p:nvSpPr>
        <p:spPr>
          <a:xfrm>
            <a:off x="7015826" y="1011823"/>
            <a:ext cx="4698559" cy="5370703"/>
          </a:xfrm>
          <a:prstGeom prst="roundRect">
            <a:avLst/>
          </a:prstGeom>
        </p:spPr>
        <p:style>
          <a:lnRef idx="1">
            <a:schemeClr val="accent3"/>
          </a:lnRef>
          <a:fillRef idx="2">
            <a:schemeClr val="accent3"/>
          </a:fillRef>
          <a:effectRef idx="1">
            <a:schemeClr val="accent3"/>
          </a:effectRef>
          <a:fontRef idx="minor">
            <a:schemeClr val="dk1"/>
          </a:fontRef>
        </p:style>
        <p:txBody>
          <a:bodyPr lIns="91440" tIns="45720" rIns="91440" bIns="45720" rtlCol="0" anchor="ctr"/>
          <a:lstStyle/>
          <a:p>
            <a:pPr algn="ctr"/>
            <a:endParaRPr lang="en-US" dirty="0"/>
          </a:p>
        </p:txBody>
      </p:sp>
      <p:sp>
        <p:nvSpPr>
          <p:cNvPr id="8" name="TextBox 7">
            <a:extLst>
              <a:ext uri="{FF2B5EF4-FFF2-40B4-BE49-F238E27FC236}">
                <a16:creationId xmlns:a16="http://schemas.microsoft.com/office/drawing/2014/main" id="{8F220870-1FDC-9E06-E7E7-908D03FE6A3F}"/>
              </a:ext>
            </a:extLst>
          </p:cNvPr>
          <p:cNvSpPr txBox="1"/>
          <p:nvPr/>
        </p:nvSpPr>
        <p:spPr>
          <a:xfrm>
            <a:off x="7015826" y="1104370"/>
            <a:ext cx="4517601" cy="5355312"/>
          </a:xfrm>
          <a:prstGeom prst="rect">
            <a:avLst/>
          </a:prstGeom>
          <a:noFill/>
        </p:spPr>
        <p:txBody>
          <a:bodyPr wrap="square" lIns="91440" tIns="45720" rIns="91440" bIns="45720" anchor="t">
            <a:spAutoFit/>
          </a:bodyPr>
          <a:lstStyle/>
          <a:p>
            <a:pPr marL="400050" lvl="1">
              <a:spcAft>
                <a:spcPts val="1200"/>
              </a:spcAft>
            </a:pPr>
            <a:r>
              <a:rPr lang="en-US" sz="2000" b="1" dirty="0">
                <a:latin typeface="Calibri"/>
                <a:cs typeface="Calibri"/>
              </a:rPr>
              <a:t>Project Goals</a:t>
            </a:r>
            <a:endParaRPr lang="en-US" sz="2000" b="1" dirty="0">
              <a:latin typeface="Calibri" panose="020F0502020204030204" pitchFamily="34" charset="0"/>
              <a:cs typeface="Calibri" panose="020F0502020204030204" pitchFamily="34" charset="0"/>
            </a:endParaRPr>
          </a:p>
          <a:p>
            <a:pPr marL="400050" lvl="1">
              <a:spcAft>
                <a:spcPts val="1200"/>
              </a:spcAft>
            </a:pPr>
            <a:r>
              <a:rPr lang="en-US" sz="1600" i="1" dirty="0">
                <a:latin typeface="Calibri Light"/>
                <a:cs typeface="Calibri Light"/>
              </a:rPr>
              <a:t>This Project is centered around the following goals:</a:t>
            </a:r>
          </a:p>
          <a:p>
            <a:pPr marL="685800" lvl="1" indent="-285750">
              <a:spcAft>
                <a:spcPts val="1200"/>
              </a:spcAft>
              <a:buFont typeface="Arial" panose="020B0604020202020204" pitchFamily="34" charset="0"/>
              <a:buChar char="•"/>
            </a:pPr>
            <a:r>
              <a:rPr lang="en-US" sz="1600" i="1" dirty="0">
                <a:latin typeface="Calibri Light"/>
                <a:cs typeface="Calibri Light"/>
              </a:rPr>
              <a:t>Position Title 1 NC public schools to provide equitable improvements for students and their communities</a:t>
            </a:r>
          </a:p>
          <a:p>
            <a:pPr marL="685800" lvl="1" indent="-285750">
              <a:spcAft>
                <a:spcPts val="1200"/>
              </a:spcAft>
              <a:buFont typeface="Arial" panose="020B0604020202020204" pitchFamily="34" charset="0"/>
              <a:buChar char="•"/>
            </a:pPr>
            <a:r>
              <a:rPr lang="en-US" sz="1600" i="1" dirty="0">
                <a:latin typeface="Calibri Light"/>
                <a:cs typeface="Calibri Light"/>
              </a:rPr>
              <a:t>Provide schools with clear pathways to prioritize energy improvements, access private sector funding and/or tax credits, and realize high-impact health and safety benefits</a:t>
            </a:r>
          </a:p>
          <a:p>
            <a:pPr marL="685800" lvl="1" indent="-285750">
              <a:spcAft>
                <a:spcPts val="1200"/>
              </a:spcAft>
              <a:buFont typeface="Arial" panose="020B0604020202020204" pitchFamily="34" charset="0"/>
              <a:buChar char="•"/>
            </a:pPr>
            <a:r>
              <a:rPr lang="en-US" sz="1600" i="1" dirty="0">
                <a:latin typeface="Calibri Light"/>
                <a:cs typeface="Calibri Light"/>
              </a:rPr>
              <a:t>Create healthier and safer learning environments for students in Title 1 NC public schools</a:t>
            </a:r>
          </a:p>
          <a:p>
            <a:pPr marL="685800" lvl="1" indent="-285750">
              <a:spcAft>
                <a:spcPts val="1200"/>
              </a:spcAft>
              <a:buFont typeface="Arial" panose="020B0604020202020204" pitchFamily="34" charset="0"/>
              <a:buChar char="•"/>
            </a:pPr>
            <a:r>
              <a:rPr lang="en-US" sz="1600" i="1" dirty="0">
                <a:latin typeface="Calibri Light"/>
                <a:cs typeface="Calibri Light"/>
              </a:rPr>
              <a:t> Foster educational opportunities and workforce development opportunities in Title 1 NC public schools and their surrounding communities</a:t>
            </a:r>
            <a:endParaRPr lang="en-US" sz="1600" dirty="0"/>
          </a:p>
        </p:txBody>
      </p:sp>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25F79C1EB25E4C850CF90578E10163" ma:contentTypeVersion="18" ma:contentTypeDescription="Create a new document." ma:contentTypeScope="" ma:versionID="a05a80907d6147430a5cc1a328c0ffd6">
  <xsd:schema xmlns:xsd="http://www.w3.org/2001/XMLSchema" xmlns:xs="http://www.w3.org/2001/XMLSchema" xmlns:p="http://schemas.microsoft.com/office/2006/metadata/properties" xmlns:ns2="d7c5f650-196d-4dc7-8813-70bf504c015b" xmlns:ns3="7c0ee81e-6e27-4cde-8e7a-87cdd600093a" xmlns:ns4="9264c93f-4ef3-422a-8c80-06016c46aab8" targetNamespace="http://schemas.microsoft.com/office/2006/metadata/properties" ma:root="true" ma:fieldsID="78c241f0db3c01a3f3358e5bb768bd06" ns2:_="" ns3:_="" ns4:_="">
    <xsd:import namespace="d7c5f650-196d-4dc7-8813-70bf504c015b"/>
    <xsd:import namespace="7c0ee81e-6e27-4cde-8e7a-87cdd600093a"/>
    <xsd:import namespace="9264c93f-4ef3-422a-8c80-06016c46aab8"/>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3:SharedWithUsers" minOccurs="0"/>
                <xsd:element ref="ns3:SharedWithDetails" minOccurs="0"/>
                <xsd:element ref="ns2:MediaLengthInSeconds" minOccurs="0"/>
                <xsd:element ref="ns2:lcf76f155ced4ddcb4097134ff3c332f" minOccurs="0"/>
                <xsd:element ref="ns4:TaxCatchAll"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7c5f650-196d-4dc7-8813-70bf504c015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Extracted Text" ma:internalName="MediaServiceOCR" ma:readOnly="true">
      <xsd:simpleType>
        <xsd:restriction base="dms:Note">
          <xsd:maxLength value="255"/>
        </xsd:restriction>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0cf688b9-75c5-493f-b5ba-f58bf15cfb48" ma:termSetId="09814cd3-568e-fe90-9814-8d621ff8fb84" ma:anchorId="fba54fb3-c3e1-fe81-a776-ca4b69148c4d" ma:open="true" ma:isKeyword="false">
      <xsd:complexType>
        <xsd:sequence>
          <xsd:element ref="pc:Terms" minOccurs="0" maxOccurs="1"/>
        </xsd:sequence>
      </xsd:complex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c0ee81e-6e27-4cde-8e7a-87cdd600093a"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264c93f-4ef3-422a-8c80-06016c46aab8" elementFormDefault="qualified">
    <xsd:import namespace="http://schemas.microsoft.com/office/2006/documentManagement/types"/>
    <xsd:import namespace="http://schemas.microsoft.com/office/infopath/2007/PartnerControls"/>
    <xsd:element name="TaxCatchAll" ma:index="22" nillable="true" ma:displayName="Taxonomy Catch All Column" ma:hidden="true" ma:list="{8d71b3bd-77ef-4363-98ee-f064839259bf}" ma:internalName="TaxCatchAll" ma:showField="CatchAllData" ma:web="7c0ee81e-6e27-4cde-8e7a-87cdd600093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9264c93f-4ef3-422a-8c80-06016c46aab8" xsi:nil="true"/>
    <lcf76f155ced4ddcb4097134ff3c332f xmlns="d7c5f650-196d-4dc7-8813-70bf504c015b">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4EB2080-17E6-4C67-B17A-3BE7302C8A1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7c5f650-196d-4dc7-8813-70bf504c015b"/>
    <ds:schemaRef ds:uri="7c0ee81e-6e27-4cde-8e7a-87cdd600093a"/>
    <ds:schemaRef ds:uri="9264c93f-4ef3-422a-8c80-06016c46aab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B69AE2E-2094-42CE-8A9D-0DE1D9E10727}">
  <ds:schemaRefs>
    <ds:schemaRef ds:uri="http://schemas.openxmlformats.org/package/2006/metadata/core-properties"/>
    <ds:schemaRef ds:uri="http://www.w3.org/XML/1998/namespace"/>
    <ds:schemaRef ds:uri="http://schemas.microsoft.com/office/2006/documentManagement/types"/>
    <ds:schemaRef ds:uri="http://purl.org/dc/dcmitype/"/>
    <ds:schemaRef ds:uri="7c0ee81e-6e27-4cde-8e7a-87cdd600093a"/>
    <ds:schemaRef ds:uri="9264c93f-4ef3-422a-8c80-06016c46aab8"/>
    <ds:schemaRef ds:uri="http://schemas.microsoft.com/office/2006/metadata/properties"/>
    <ds:schemaRef ds:uri="http://schemas.microsoft.com/office/infopath/2007/PartnerControls"/>
    <ds:schemaRef ds:uri="d7c5f650-196d-4dc7-8813-70bf504c015b"/>
    <ds:schemaRef ds:uri="http://purl.org/dc/terms/"/>
    <ds:schemaRef ds:uri="http://purl.org/dc/elements/1.1/"/>
  </ds:schemaRefs>
</ds:datastoreItem>
</file>

<file path=customXml/itemProps3.xml><?xml version="1.0" encoding="utf-8"?>
<ds:datastoreItem xmlns:ds="http://schemas.openxmlformats.org/officeDocument/2006/customXml" ds:itemID="{1E2E1340-7554-4736-A0F7-15A39BF87C3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4096</TotalTime>
  <Words>204</Words>
  <Application>Microsoft Office PowerPoint</Application>
  <PresentationFormat>Widescreen</PresentationFormat>
  <Paragraphs>14</Paragraphs>
  <Slides>1</Slides>
  <Notes>0</Notes>
  <HiddenSlides>0</HiddenSlides>
  <MMClips>0</MMClips>
  <ScaleCrop>false</ScaleCrop>
  <HeadingPairs>
    <vt:vector size="8" baseType="variant">
      <vt:variant>
        <vt:lpstr>Fonts Used</vt:lpstr>
      </vt:variant>
      <vt:variant>
        <vt:i4>10</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4" baseType="lpstr">
      <vt:lpstr>ＭＳ Ｐゴシック</vt:lpstr>
      <vt:lpstr>Arial</vt:lpstr>
      <vt:lpstr>Avenir LT Std 45 Book</vt:lpstr>
      <vt:lpstr>Calibri</vt:lpstr>
      <vt:lpstr>Calibri Light</vt:lpstr>
      <vt:lpstr>Courier New</vt:lpstr>
      <vt:lpstr>Franklin Gothic Book</vt:lpstr>
      <vt:lpstr>Franklin Gothic Medium</vt:lpstr>
      <vt:lpstr>Segoe UI</vt:lpstr>
      <vt:lpstr>Wingdings</vt:lpstr>
      <vt:lpstr>EERE PPT_widescreen</vt:lpstr>
      <vt:lpstr>1_EERE PPT</vt:lpstr>
      <vt:lpstr>think-cell Slide</vt:lpstr>
      <vt:lpstr>NC GreenPower Team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Kristen Long</cp:lastModifiedBy>
  <cp:revision>6</cp:revision>
  <dcterms:created xsi:type="dcterms:W3CDTF">2021-11-15T00:59:02Z</dcterms:created>
  <dcterms:modified xsi:type="dcterms:W3CDTF">2024-06-03T13:56:08Z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0x0101007C25F79C1EB25E4C850CF90578E10163</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