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94"/>
  </p:normalViewPr>
  <p:slideViewPr>
    <p:cSldViewPr snapToGrid="0">
      <p:cViewPr varScale="1">
        <p:scale>
          <a:sx n="104" d="100"/>
          <a:sy n="104" d="100"/>
        </p:scale>
        <p:origin x="232" y="5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Renew Idaho’s Rural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Investing in Idaho Students and Their Futures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We are a team of 13 LEAs from rural Idaho partnering with local businesses, utility companies, and the state’s land grant, public university – the University of Idaho –  to invest in school infrastructure while reducing energy use and carbon emissions while providing educational opportunities to build rural Idaho’s workforce. </a:t>
            </a:r>
            <a:endParaRPr lang="en-US" sz="1400" b="1" dirty="0">
              <a:solidFill>
                <a:schemeClr val="tx1"/>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Summary of Need (Community, Facility)</a:t>
            </a:r>
            <a:endParaRPr lang="en-US" dirty="0">
              <a:solidFill>
                <a:schemeClr val="tx1"/>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1400" dirty="0">
                <a:solidFill>
                  <a:srgbClr val="000000"/>
                </a:solidFill>
                <a:latin typeface="Calibri" panose="020F0502020204030204" pitchFamily="34" charset="0"/>
                <a:ea typeface="Times New Roman" panose="02020603050405020304" pitchFamily="18" charset="0"/>
                <a:cs typeface="Calibri" panose="020F0502020204030204" pitchFamily="34" charset="0"/>
              </a:rPr>
              <a:t>S</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chools throughout Idaho are in disrepair. The state provides the lowest investment in school infrastructure per capita in the nation and is one of two states in which school bonds require a super majority for passage (making them extraordinarily difficult to secure). </a:t>
            </a:r>
          </a:p>
          <a:p>
            <a:pPr marL="400050" lvl="1" indent="0">
              <a:spcBef>
                <a:spcPts val="0"/>
              </a:spcBef>
              <a:spcAft>
                <a:spcPts val="1200"/>
              </a:spcAft>
              <a:buNone/>
            </a:pP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schools in our consortium are </a:t>
            </a:r>
            <a:r>
              <a:rPr lang="en-US" sz="1400" u="sng"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median age of 65 years old</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Major investments have been delayed decades with no hope of having sufficient funds for such investments on the horizon. We routinely face avoidable crises such as </a:t>
            </a:r>
            <a:r>
              <a:rPr lang="en-US" sz="14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heating failures</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leaving classrooms of kindergarteners bundled in coats and blankets; a </a:t>
            </a:r>
            <a:r>
              <a:rPr lang="en-US" sz="14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lack of cooling</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systems that cause </a:t>
            </a:r>
            <a:r>
              <a:rPr lang="en-US" sz="14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dehydration</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and </a:t>
            </a:r>
            <a:r>
              <a:rPr lang="en-US" sz="14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heat stroke</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and </a:t>
            </a:r>
            <a:r>
              <a:rPr lang="en-US" sz="14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air quality</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that reaches hazardous levels due to </a:t>
            </a:r>
            <a:r>
              <a:rPr lang="en-US" sz="14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coal boilers</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or </a:t>
            </a:r>
            <a:r>
              <a:rPr lang="en-US" sz="14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forest fires </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 a lack of air filtration. These problems are so bad that, at times, we are </a:t>
            </a:r>
            <a:r>
              <a:rPr lang="en-US" sz="1400" u="sng"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forced to cancel school</a:t>
            </a:r>
            <a:r>
              <a:rPr lang="en-US" sz="14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p>
        </p:txBody>
      </p:sp>
      <p:sp>
        <p:nvSpPr>
          <p:cNvPr id="8" name="TextBox 7">
            <a:extLst>
              <a:ext uri="{FF2B5EF4-FFF2-40B4-BE49-F238E27FC236}">
                <a16:creationId xmlns:a16="http://schemas.microsoft.com/office/drawing/2014/main" id="{8F220870-1FDC-9E06-E7E7-908D03FE6A3F}"/>
              </a:ext>
            </a:extLst>
          </p:cNvPr>
          <p:cNvSpPr txBox="1"/>
          <p:nvPr/>
        </p:nvSpPr>
        <p:spPr>
          <a:xfrm>
            <a:off x="6588513" y="1023449"/>
            <a:ext cx="5321507" cy="2708434"/>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400" dirty="0">
                <a:latin typeface="Calibri" panose="020F0502020204030204" pitchFamily="34" charset="0"/>
                <a:ea typeface="Calibri" panose="020F0502020204030204" pitchFamily="34" charset="0"/>
                <a:cs typeface="Calibri" panose="020F0502020204030204" pitchFamily="34" charset="0"/>
              </a:rPr>
              <a:t>T</a:t>
            </a:r>
            <a:r>
              <a:rPr lang="en-US" sz="1400" dirty="0">
                <a:effectLst/>
                <a:latin typeface="Calibri" panose="020F0502020204030204" pitchFamily="34" charset="0"/>
                <a:ea typeface="Calibri" panose="020F0502020204030204" pitchFamily="34" charset="0"/>
                <a:cs typeface="Calibri" panose="020F0502020204030204" pitchFamily="34" charset="0"/>
              </a:rPr>
              <a:t>his project seeks to cut carbon emissions and energy costs at rural Idaho schools while improving school safety, educating students and community members, and building regional relationships. We will replace aging boilers (five of which are coal), HVAC, and electrical systems and make additional energy improvements (LED and window upgrades, solar) while partnering with local businesses and the local labor force. We also will use this opportunity to offer work force training for high school and college students and provide educational opportunities for K-12 students and community members. </a:t>
            </a:r>
            <a:r>
              <a:rPr lang="en-US" sz="1400" dirty="0">
                <a:effectLst/>
                <a:latin typeface="Calibri" panose="020F0502020204030204" pitchFamily="34" charset="0"/>
                <a:cs typeface="Calibri" panose="020F0502020204030204" pitchFamily="34" charset="0"/>
              </a:rPr>
              <a:t> </a:t>
            </a:r>
            <a:endParaRPr lang="en-US" sz="1400"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12" name="Picture 11" descr="A group of colorful rectangular boxes with text&#10;&#10;Description automatically generated">
            <a:extLst>
              <a:ext uri="{FF2B5EF4-FFF2-40B4-BE49-F238E27FC236}">
                <a16:creationId xmlns:a16="http://schemas.microsoft.com/office/drawing/2014/main" id="{8C39FE77-CD3B-E440-5928-8F7803449E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7703" y="3857998"/>
            <a:ext cx="4952317" cy="2295417"/>
          </a:xfrm>
          <a:prstGeom prst="rect">
            <a:avLst/>
          </a:prstGeom>
          <a:ln>
            <a:solidFill>
              <a:schemeClr val="tx1"/>
            </a:solidFill>
          </a:ln>
          <a:effectLst>
            <a:outerShdw blurRad="50800" dist="38100" dir="2700000" algn="tl" rotWithShape="0">
              <a:schemeClr val="tx1">
                <a:alpha val="40000"/>
              </a:schemeClr>
            </a:outerShdw>
          </a:effectLst>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docProps/app.xml><?xml version="1.0" encoding="utf-8"?>
<Properties xmlns="http://schemas.openxmlformats.org/officeDocument/2006/extended-properties" xmlns:vt="http://schemas.openxmlformats.org/officeDocument/2006/docPropsVTypes">
  <Template/>
  <TotalTime>2724</TotalTime>
  <Words>330</Words>
  <Application>Microsoft Macintosh PowerPoint</Application>
  <PresentationFormat>Widescreen</PresentationFormat>
  <Paragraphs>11</Paragraphs>
  <Slides>1</Slides>
  <Notes>0</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Renew Idaho’s Rural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Haltinner, Kristin (khaltinner@uidaho.edu)</cp:lastModifiedBy>
  <cp:revision>16</cp:revision>
  <dcterms:created xsi:type="dcterms:W3CDTF">2021-11-15T00:59:02Z</dcterms:created>
  <dcterms:modified xsi:type="dcterms:W3CDTF">2024-06-03T19:02:07Z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