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Hamilton Southeastern School District</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000" b="0" i="0" dirty="0">
                <a:solidFill>
                  <a:srgbClr val="000000"/>
                </a:solidFill>
                <a:effectLst/>
                <a:highlight>
                  <a:srgbClr val="FFFFFF"/>
                </a:highlight>
                <a:latin typeface="Times New Roman" panose="02020603050405020304" pitchFamily="18" charset="0"/>
                <a:cs typeface="Times New Roman" panose="02020603050405020304" pitchFamily="18" charset="0"/>
              </a:rPr>
              <a:t>Green Horizons are Ahead for Hamilton Southeastern Schools </a:t>
            </a:r>
          </a:p>
          <a:p>
            <a:pPr marL="0" indent="0">
              <a:spcBef>
                <a:spcPts val="0"/>
              </a:spcBef>
              <a:spcAft>
                <a:spcPts val="1200"/>
              </a:spcAft>
              <a:buNone/>
            </a:pPr>
            <a:endParaRPr lang="en-US" sz="1100" dirty="0">
              <a:solidFill>
                <a:srgbClr val="000000"/>
              </a:solidFill>
              <a:highlight>
                <a:srgbClr val="FFFFFF"/>
              </a:highlight>
              <a:latin typeface="Times New Roman" panose="02020603050405020304" pitchFamily="18" charset="0"/>
              <a:cs typeface="Times New Roman" panose="02020603050405020304" pitchFamily="18" charset="0"/>
            </a:endParaRPr>
          </a:p>
          <a:p>
            <a:pPr marL="0" indent="0" algn="ctr">
              <a:spcBef>
                <a:spcPts val="0"/>
              </a:spcBef>
              <a:spcAft>
                <a:spcPts val="1200"/>
              </a:spcAft>
              <a:buNone/>
            </a:pPr>
            <a:r>
              <a:rPr lang="en-US" sz="1100" b="1" dirty="0">
                <a:solidFill>
                  <a:schemeClr val="tx1"/>
                </a:solidFill>
                <a:latin typeface="Times New Roman" panose="02020603050405020304" pitchFamily="18" charset="0"/>
                <a:cs typeface="Times New Roman" panose="02020603050405020304" pitchFamily="18" charset="0"/>
              </a:rPr>
              <a:t>Project Description</a:t>
            </a:r>
          </a:p>
          <a:p>
            <a:pPr marL="0" marR="0" fontAlgn="base">
              <a:spcBef>
                <a:spcPts val="0"/>
              </a:spcBef>
              <a:spcAft>
                <a:spcPts val="0"/>
              </a:spcAft>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Located on the northeast </a:t>
            </a:r>
            <a:r>
              <a:rPr lang="en-US" sz="1100" dirty="0">
                <a:latin typeface="Times New Roman" panose="02020603050405020304" pitchFamily="18" charset="0"/>
                <a:ea typeface="Times New Roman" panose="02020603050405020304" pitchFamily="18" charset="0"/>
                <a:cs typeface="Times New Roman" panose="02020603050405020304" pitchFamily="18" charset="0"/>
              </a:rPr>
              <a:t>side of</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Indianapolis, Hamilton Southeastern Schools (HSE</a:t>
            </a:r>
            <a:r>
              <a:rPr lang="en-US" sz="1100">
                <a:effectLst/>
                <a:latin typeface="Times New Roman" panose="02020603050405020304" pitchFamily="18" charset="0"/>
                <a:ea typeface="Times New Roman" panose="02020603050405020304" pitchFamily="18" charset="0"/>
                <a:cs typeface="Times New Roman" panose="02020603050405020304" pitchFamily="18" charset="0"/>
              </a:rPr>
              <a:t>) strives </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to be a forward-thinking school district, providing education opportunities to ensure the success of each and every student, teaching them to become responsible citizens, and positively influencing an ever-changing world community. </a:t>
            </a:r>
          </a:p>
          <a:p>
            <a:pPr marL="0" marR="0" fontAlgn="base">
              <a:spcBef>
                <a:spcPts val="0"/>
              </a:spcBef>
              <a:spcAft>
                <a:spcPts val="0"/>
              </a:spcAft>
            </a:pPr>
            <a:endParaRPr lang="en-US" sz="11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fontAlgn="base">
              <a:spcBef>
                <a:spcPts val="0"/>
              </a:spcBef>
              <a:spcAft>
                <a:spcPts val="0"/>
              </a:spcAft>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For this submission, HSE is looking at 22 facilities with a hope of improving energy efficiency, installation of renewable energy, and improvements to indoor air quality. HSE has assembled a multidisciplinary team c</a:t>
            </a:r>
            <a:r>
              <a:rPr lang="en-US" sz="11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omprised</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of energy experts, engineers, project managers, and other stakeholders to collaboratively handle the workload and prioritize projects.</a:t>
            </a:r>
            <a:r>
              <a:rPr lang="en-US" sz="11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a:t>
            </a:r>
            <a:endParaRPr lang="en-US" sz="1100" dirty="0">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fontAlgn="base">
              <a:spcBef>
                <a:spcPts val="0"/>
              </a:spcBef>
              <a:spcAft>
                <a:spcPts val="0"/>
              </a:spcAft>
              <a:buNone/>
            </a:pPr>
            <a:endParaRPr lang="en-US" sz="1100" b="1" dirty="0">
              <a:solidFill>
                <a:schemeClr val="tx1"/>
              </a:solidFill>
              <a:highlight>
                <a:srgbClr val="FFFFFF"/>
              </a:highlight>
              <a:latin typeface="Times New Roman" panose="02020603050405020304" pitchFamily="18" charset="0"/>
              <a:cs typeface="Times New Roman" panose="02020603050405020304" pitchFamily="18" charset="0"/>
            </a:endParaRPr>
          </a:p>
          <a:p>
            <a:pPr marL="0" marR="0" indent="0" algn="ctr" fontAlgn="base">
              <a:spcBef>
                <a:spcPts val="0"/>
              </a:spcBef>
              <a:spcAft>
                <a:spcPts val="0"/>
              </a:spcAft>
              <a:buNone/>
            </a:pPr>
            <a:r>
              <a:rPr lang="en-US" sz="1100" b="1" dirty="0">
                <a:solidFill>
                  <a:schemeClr val="tx1"/>
                </a:solidFill>
                <a:latin typeface="Times New Roman" panose="02020603050405020304" pitchFamily="18" charset="0"/>
                <a:cs typeface="Times New Roman" panose="02020603050405020304" pitchFamily="18" charset="0"/>
              </a:rPr>
              <a:t>Summary of Need (Community, Facility)</a:t>
            </a:r>
          </a:p>
          <a:p>
            <a:pPr marL="0" marR="0" indent="0" algn="ctr" fontAlgn="base">
              <a:spcBef>
                <a:spcPts val="0"/>
              </a:spcBef>
              <a:spcAft>
                <a:spcPts val="0"/>
              </a:spcAft>
              <a:buNone/>
            </a:pPr>
            <a:endParaRPr lang="en-US" sz="1100" dirty="0">
              <a:solidFill>
                <a:schemeClr val="tx1"/>
              </a:solidFill>
              <a:latin typeface="Times New Roman" panose="02020603050405020304" pitchFamily="18" charset="0"/>
              <a:cs typeface="Times New Roman" panose="02020603050405020304" pitchFamily="18" charset="0"/>
            </a:endParaRPr>
          </a:p>
          <a:p>
            <a:pPr marL="0" marR="0" fontAlgn="base">
              <a:spcBef>
                <a:spcPts val="0"/>
              </a:spcBef>
              <a:spcAft>
                <a:spcPts val="0"/>
              </a:spcAft>
            </a:pPr>
            <a:r>
              <a:rPr lang="en-US" sz="1100" dirty="0">
                <a:solidFill>
                  <a:srgbClr val="000000"/>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As a community, we are a mosaic of suburban and rural neighborhoods with a vast range of ethnic backgrounds, religions, and social economic status. Of the 22 schools in our portfolio 11 of them are Title 1 eligible</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Within the portfolio our schools' free and reduced lunch rates range between 37.5% to 11.4%. The district average is 23.3% free and reduced lunch which represents nearly 5,000 students. Hamilton Southeastern Schools surveyed our students and we have over 100 native languages spoken within our hallways. The City of Fishers and the surrounding townships have become a great melting pot within Hamilton County.</a:t>
            </a:r>
          </a:p>
          <a:p>
            <a:pPr marL="0" marR="0" indent="0" fontAlgn="base">
              <a:spcBef>
                <a:spcPts val="0"/>
              </a:spcBef>
              <a:spcAft>
                <a:spcPts val="0"/>
              </a:spcAft>
              <a:buNone/>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marR="0" fontAlgn="base">
              <a:spcBef>
                <a:spcPts val="0"/>
              </a:spcBef>
              <a:spcAft>
                <a:spcPts val="0"/>
              </a:spcAft>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HSE has traditionally been one of the lowest funded districts in Indiana. Due to the funding formula for schools in Indiana, HSE must prioritize its projects.</a:t>
            </a:r>
            <a:r>
              <a:rPr lang="en-US" sz="1100" dirty="0">
                <a:solidFill>
                  <a:srgbClr val="0F476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If awarded the prize, HSE Schools would use the funds to decrease our energy burden in our schools allowing us to reallocate those funds to educational purposes. </a:t>
            </a:r>
            <a:r>
              <a:rPr lang="en-US" sz="1800" dirty="0">
                <a:effectLst/>
                <a:latin typeface="Times New Roman" panose="02020603050405020304" pitchFamily="18" charset="0"/>
                <a:ea typeface="Times New Roman" panose="02020603050405020304" pitchFamily="18" charset="0"/>
              </a:rPr>
              <a:t> </a:t>
            </a:r>
          </a:p>
        </p:txBody>
      </p:sp>
      <p:sp>
        <p:nvSpPr>
          <p:cNvPr id="8" name="TextBox 7">
            <a:extLst>
              <a:ext uri="{FF2B5EF4-FFF2-40B4-BE49-F238E27FC236}">
                <a16:creationId xmlns:a16="http://schemas.microsoft.com/office/drawing/2014/main" id="{8F220870-1FDC-9E06-E7E7-908D03FE6A3F}"/>
              </a:ext>
            </a:extLst>
          </p:cNvPr>
          <p:cNvSpPr txBox="1"/>
          <p:nvPr/>
        </p:nvSpPr>
        <p:spPr>
          <a:xfrm>
            <a:off x="6879277" y="1373924"/>
            <a:ext cx="5321507" cy="1431161"/>
          </a:xfrm>
          <a:prstGeom prst="rect">
            <a:avLst/>
          </a:prstGeom>
          <a:noFill/>
        </p:spPr>
        <p:txBody>
          <a:bodyPr wrap="square" lIns="91440" tIns="45720" rIns="91440" bIns="45720" anchor="t">
            <a:spAutoFit/>
          </a:bodyPr>
          <a:lstStyle/>
          <a:p>
            <a:pPr marL="400050" lvl="1" algn="ctr">
              <a:spcAft>
                <a:spcPts val="1200"/>
              </a:spcAft>
            </a:pPr>
            <a:r>
              <a:rPr lang="en-US" sz="1100" b="1" dirty="0">
                <a:latin typeface="Times New Roman" panose="02020603050405020304" pitchFamily="18" charset="0"/>
                <a:cs typeface="Times New Roman" panose="02020603050405020304" pitchFamily="18" charset="0"/>
              </a:rPr>
              <a:t>Project Goals</a:t>
            </a:r>
          </a:p>
          <a:p>
            <a:pPr marL="171450" marR="0" indent="-171450" fontAlgn="base">
              <a:spcBef>
                <a:spcPts val="0"/>
              </a:spcBef>
              <a:spcAft>
                <a:spcPts val="0"/>
              </a:spcAft>
              <a:buFont typeface="Arial" panose="020B0604020202020204" pitchFamily="34" charset="0"/>
              <a:buChar char="•"/>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The prize money would help us reduce our carbon footprint and improve the local environment. These improvements would create high quality jobs and employ a diverse work pool. We would strive to expand our renewable energy portfolio. HSE is a leader within the state. We would take what we know and what we are doing and share it with the other districts within the state. We strive to be a role model and resource for all schools within our state and country.  </a:t>
            </a: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1026" name="Picture 2" descr="Partnership with HSE Schools - HUB &amp; SPOKE">
            <a:extLst>
              <a:ext uri="{FF2B5EF4-FFF2-40B4-BE49-F238E27FC236}">
                <a16:creationId xmlns:a16="http://schemas.microsoft.com/office/drawing/2014/main" id="{BEB58A5D-65C0-4255-EAF2-62D37140B8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3932" y="3429000"/>
            <a:ext cx="4736088" cy="2414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17</TotalTime>
  <Words>398</Words>
  <Application>Microsoft Office PowerPoint</Application>
  <PresentationFormat>Widescreen</PresentationFormat>
  <Paragraphs>17</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Courier New</vt:lpstr>
      <vt:lpstr>Franklin Gothic Book</vt:lpstr>
      <vt:lpstr>Franklin Gothic Medium</vt:lpstr>
      <vt:lpstr>Segoe UI</vt:lpstr>
      <vt:lpstr>Times New Roman</vt:lpstr>
      <vt:lpstr>Wingdings</vt:lpstr>
      <vt:lpstr>EERE PPT_widescreen</vt:lpstr>
      <vt:lpstr>1_EERE PPT</vt:lpstr>
      <vt:lpstr>think-cell Slide</vt:lpstr>
      <vt:lpstr>Hamilton Southeastern School District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Bob Rice</cp:lastModifiedBy>
  <cp:revision>8</cp:revision>
  <dcterms:created xsi:type="dcterms:W3CDTF">2021-11-15T00:59:02Z</dcterms:created>
  <dcterms:modified xsi:type="dcterms:W3CDTF">2024-05-30T18:39:56Z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