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autoCompressPictures="0">
  <p:sldMasterIdLst>
    <p:sldMasterId id="2147483669" r:id="rId1"/>
    <p:sldMasterId id="2147483670" r:id="rId2"/>
    <p:sldMasterId id="2147483674" r:id="rId3"/>
  </p:sldMasterIdLst>
  <p:notesMasterIdLst>
    <p:notesMasterId r:id="rId11"/>
  </p:notesMasterIdLst>
  <p:sldIdLst>
    <p:sldId id="440" r:id="rId4"/>
    <p:sldId id="259" r:id="rId5"/>
    <p:sldId id="272" r:id="rId6"/>
    <p:sldId id="442" r:id="rId7"/>
    <p:sldId id="444" r:id="rId8"/>
    <p:sldId id="443" r:id="rId9"/>
    <p:sldId id="256" r:id="rId10"/>
  </p:sldIdLst>
  <p:sldSz cx="9144000" cy="5143500" type="screen16x9"/>
  <p:notesSz cx="6858000" cy="9144000"/>
  <p:embeddedFontLst>
    <p:embeddedFont>
      <p:font typeface="Avenir" panose="02000503020000020003" pitchFamily="2" charset="0"/>
      <p:regular r:id="rId12"/>
      <p:italic r:id="rId13"/>
    </p:embeddedFont>
    <p:embeddedFont>
      <p:font typeface="Cabin" pitchFamily="2" charset="77"/>
      <p:regular r:id="rId14"/>
      <p:bold r:id="rId15"/>
      <p:italic r:id="rId16"/>
      <p:boldItalic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Calibri Light" panose="020F0302020204030204" pitchFamily="34" charset="0"/>
      <p:regular r:id="rId22"/>
      <p:italic r:id="rId23"/>
    </p:embeddedFont>
    <p:embeddedFont>
      <p:font typeface="Franklin Gothic Book" panose="020B0503020102020204" pitchFamily="34" charset="0"/>
      <p:regular r:id="rId24"/>
      <p:italic r:id="rId25"/>
    </p:embeddedFont>
    <p:embeddedFont>
      <p:font typeface="Franklin Gothic Medium" panose="020B0603020102020204" pitchFamily="34" charset="0"/>
      <p:regular r:id="rId26"/>
      <p:italic r:id="rId27"/>
    </p:embeddedFont>
    <p:embeddedFont>
      <p:font typeface="Raleway" panose="020F0502020204030204" pitchFamily="34" charset="0"/>
      <p:regular r:id="rId28"/>
      <p:bold r:id="rId29"/>
      <p:italic r:id="rId30"/>
      <p:boldItalic r:id="rId3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Bobuchi Ken-Opurum" initials="" lastIdx="4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09"/>
    <p:restoredTop sz="68560" autoAdjust="0"/>
  </p:normalViewPr>
  <p:slideViewPr>
    <p:cSldViewPr snapToGrid="0">
      <p:cViewPr varScale="1">
        <p:scale>
          <a:sx n="151" d="100"/>
          <a:sy n="151" d="100"/>
        </p:scale>
        <p:origin x="200" y="17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26" Type="http://schemas.openxmlformats.org/officeDocument/2006/relationships/font" Target="fonts/font15.fntdata"/><Relationship Id="rId3" Type="http://schemas.openxmlformats.org/officeDocument/2006/relationships/slideMaster" Target="slideMasters/slideMaster3.xml"/><Relationship Id="rId21" Type="http://schemas.openxmlformats.org/officeDocument/2006/relationships/font" Target="fonts/font10.fntdata"/><Relationship Id="rId34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font" Target="fonts/font14.fntdata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29" Type="http://schemas.openxmlformats.org/officeDocument/2006/relationships/font" Target="fonts/font1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notesMaster" Target="notesMasters/notesMaster1.xml"/><Relationship Id="rId24" Type="http://schemas.openxmlformats.org/officeDocument/2006/relationships/font" Target="fonts/font13.fntdata"/><Relationship Id="rId32" Type="http://schemas.openxmlformats.org/officeDocument/2006/relationships/commentAuthors" Target="commentAuthors.xml"/><Relationship Id="rId5" Type="http://schemas.openxmlformats.org/officeDocument/2006/relationships/slide" Target="slides/slide2.xml"/><Relationship Id="rId15" Type="http://schemas.openxmlformats.org/officeDocument/2006/relationships/font" Target="fonts/font4.fntdata"/><Relationship Id="rId23" Type="http://schemas.openxmlformats.org/officeDocument/2006/relationships/font" Target="fonts/font12.fntdata"/><Relationship Id="rId28" Type="http://schemas.openxmlformats.org/officeDocument/2006/relationships/font" Target="fonts/font17.fntdata"/><Relationship Id="rId36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font" Target="fonts/font8.fntdata"/><Relationship Id="rId31" Type="http://schemas.openxmlformats.org/officeDocument/2006/relationships/font" Target="fonts/font20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3.fntdata"/><Relationship Id="rId22" Type="http://schemas.openxmlformats.org/officeDocument/2006/relationships/font" Target="fonts/font11.fntdata"/><Relationship Id="rId27" Type="http://schemas.openxmlformats.org/officeDocument/2006/relationships/font" Target="fonts/font16.fntdata"/><Relationship Id="rId30" Type="http://schemas.openxmlformats.org/officeDocument/2006/relationships/font" Target="fonts/font19.fntdata"/><Relationship Id="rId35" Type="http://schemas.openxmlformats.org/officeDocument/2006/relationships/theme" Target="theme/theme1.xml"/><Relationship Id="rId8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4" name="Google Shape;94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Google Shape;95;p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185027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gfdcf12105d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1" name="Google Shape;131;gfdcf12105d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000" dirty="0">
                <a:solidFill>
                  <a:srgbClr val="120101"/>
                </a:solidFill>
                <a:highlight>
                  <a:srgbClr val="FFFFFF"/>
                </a:highlight>
              </a:rPr>
              <a:t>Texas has one of the highest poverty rates in the United States with 37% of households living below 200% of the federal poverty guideline.</a:t>
            </a: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lang="en" sz="1000" dirty="0">
              <a:solidFill>
                <a:srgbClr val="120101"/>
              </a:solidFill>
              <a:highlight>
                <a:srgbClr val="FFFFFF"/>
              </a:highlight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/>
              <a:t>Looking at multi-year averages for Texas, the state's official poverty rate for 2018-2020 of 12.9% (3.7 million people) is significantly worse than the national average of 11.2% (36.5 million people) for the same time period. https://everytexan.org/2021/09/14/new-census-data-show-federal-investments-kept-millions-out-of-poverty-but-texas-needs-bold-action/</a:t>
            </a: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lang="en-US" dirty="0"/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fdcf12105d_0_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1" name="Google Shape;151;gfdcf12105d_0_9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https://texassignal.com/texas-leads-the-nation-in-households-unable-to-pay-energy-bills/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US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Energy-burdened poorer Texans have been forced to buy less food to keep the lights on one month, or put off purchasing clothes another month to keep the heat going.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8781351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fdcf12105d_0_7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" name="Google Shape;145;gfdcf12105d_0_7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[2] Pecan Street Inc., 2020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lang="en-US" dirty="0"/>
              <a:t>https://texassignal.com/texas-leads-the-nation-in-households-unable-to-pay-energy-bills/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7100975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png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dk1"/>
        </a:solidFill>
        <a:effectLst/>
      </p:bgPr>
    </p:bg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oogle Shape;16;p3"/>
          <p:cNvGrpSpPr/>
          <p:nvPr/>
        </p:nvGrpSpPr>
        <p:grpSpPr>
          <a:xfrm>
            <a:off x="830395" y="4169150"/>
            <a:ext cx="745764" cy="45826"/>
            <a:chOff x="4580561" y="2589004"/>
            <a:chExt cx="1064464" cy="25200"/>
          </a:xfrm>
        </p:grpSpPr>
        <p:sp>
          <p:nvSpPr>
            <p:cNvPr id="17" name="Google Shape;17;p3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" name="Google Shape;18;p3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9" name="Google Shape;19;p3"/>
          <p:cNvSpPr txBox="1">
            <a:spLocks noGrp="1"/>
          </p:cNvSpPr>
          <p:nvPr>
            <p:ph type="title" hasCustomPrompt="1"/>
          </p:nvPr>
        </p:nvSpPr>
        <p:spPr>
          <a:xfrm>
            <a:off x="729451" y="733950"/>
            <a:ext cx="7688400" cy="124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20" name="Google Shape;20;p3"/>
          <p:cNvSpPr txBox="1">
            <a:spLocks noGrp="1"/>
          </p:cNvSpPr>
          <p:nvPr>
            <p:ph type="body" idx="1"/>
          </p:nvPr>
        </p:nvSpPr>
        <p:spPr>
          <a:xfrm>
            <a:off x="729451" y="2272888"/>
            <a:ext cx="7688400" cy="158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Char char="●"/>
              <a:defRPr>
                <a:solidFill>
                  <a:schemeClr val="lt1"/>
                </a:solidFill>
              </a:defRPr>
            </a:lvl1pPr>
            <a:lvl2pPr marL="914400" lvl="1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2pPr>
            <a:lvl3pPr marL="1371600" lvl="2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3pPr>
            <a:lvl4pPr marL="1828800" lvl="3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4pPr>
            <a:lvl5pPr marL="2286000" lvl="4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5pPr>
            <a:lvl6pPr marL="2743200" lvl="5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6pPr>
            <a:lvl7pPr marL="3200400" lvl="6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7pPr>
            <a:lvl8pPr marL="3657600" lvl="7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8pPr>
            <a:lvl9pPr marL="4114800" lvl="8" indent="-29845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sldNum" idx="12"/>
          </p:nvPr>
        </p:nvSpPr>
        <p:spPr>
          <a:xfrm>
            <a:off x="8536303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5"/>
          <p:cNvSpPr txBox="1">
            <a:spLocks noGrp="1"/>
          </p:cNvSpPr>
          <p:nvPr>
            <p:ph type="body" idx="1"/>
          </p:nvPr>
        </p:nvSpPr>
        <p:spPr>
          <a:xfrm>
            <a:off x="724951" y="4372551"/>
            <a:ext cx="7697400" cy="46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sldNum" idx="12"/>
          </p:nvPr>
        </p:nvSpPr>
        <p:spPr>
          <a:xfrm>
            <a:off x="8536303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_Custom Layout">
  <p:cSld name="4_Custom Layout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8"/>
          <p:cNvSpPr>
            <a:spLocks noGrp="1"/>
          </p:cNvSpPr>
          <p:nvPr>
            <p:ph type="pic" idx="2"/>
          </p:nvPr>
        </p:nvSpPr>
        <p:spPr>
          <a:xfrm>
            <a:off x="1" y="0"/>
            <a:ext cx="3255000" cy="514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300"/>
              <a:buFont typeface="Calibri"/>
              <a:buChar char="●"/>
              <a:defRPr sz="13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Cabin"/>
              <a:buChar char="■"/>
              <a:defRPr sz="1100" b="0" i="0" u="none" strike="noStrike" cap="none">
                <a:solidFill>
                  <a:schemeClr val="accent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R="0" lvl="3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accent1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6_Custom Layout">
  <p:cSld name="16_Custom Layou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9"/>
          <p:cNvSpPr>
            <a:spLocks noGrp="1"/>
          </p:cNvSpPr>
          <p:nvPr>
            <p:ph type="pic" idx="2"/>
          </p:nvPr>
        </p:nvSpPr>
        <p:spPr>
          <a:xfrm>
            <a:off x="0" y="1"/>
            <a:ext cx="9144000" cy="463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300"/>
              <a:buFont typeface="Calibri"/>
              <a:buChar char="●"/>
              <a:defRPr sz="13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Cabin"/>
              <a:buChar char="■"/>
              <a:defRPr sz="1100" b="0" i="0" u="none" strike="noStrike" cap="none">
                <a:solidFill>
                  <a:schemeClr val="accent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R="0" lvl="3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accent1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10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6" name="Google Shape;36;p10"/>
          <p:cNvGrpSpPr/>
          <p:nvPr/>
        </p:nvGrpSpPr>
        <p:grpSpPr>
          <a:xfrm>
            <a:off x="830395" y="1191276"/>
            <a:ext cx="745764" cy="45826"/>
            <a:chOff x="4580561" y="2589004"/>
            <a:chExt cx="1064464" cy="25200"/>
          </a:xfrm>
        </p:grpSpPr>
        <p:sp>
          <p:nvSpPr>
            <p:cNvPr id="37" name="Google Shape;37;p10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" name="Google Shape;38;p10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9" name="Google Shape;39;p10"/>
          <p:cNvSpPr txBox="1">
            <a:spLocks noGrp="1"/>
          </p:cNvSpPr>
          <p:nvPr>
            <p:ph type="title"/>
          </p:nvPr>
        </p:nvSpPr>
        <p:spPr>
          <a:xfrm>
            <a:off x="730001" y="1318650"/>
            <a:ext cx="3300900" cy="138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0" name="Google Shape;40;p10"/>
          <p:cNvSpPr txBox="1">
            <a:spLocks noGrp="1"/>
          </p:cNvSpPr>
          <p:nvPr>
            <p:ph type="body" idx="1"/>
          </p:nvPr>
        </p:nvSpPr>
        <p:spPr>
          <a:xfrm>
            <a:off x="721226" y="2781725"/>
            <a:ext cx="3300900" cy="159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41" name="Google Shape;41;p10"/>
          <p:cNvSpPr txBox="1">
            <a:spLocks noGrp="1"/>
          </p:cNvSpPr>
          <p:nvPr>
            <p:ph type="sldNum" idx="12"/>
          </p:nvPr>
        </p:nvSpPr>
        <p:spPr>
          <a:xfrm>
            <a:off x="8536303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_Title Slide">
  <p:cSld name="2_Title Slide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1"/>
          <p:cNvSpPr>
            <a:spLocks noGrp="1"/>
          </p:cNvSpPr>
          <p:nvPr>
            <p:ph type="pic" idx="2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300"/>
              <a:buFont typeface="Calibri"/>
              <a:buChar char="●"/>
              <a:defRPr sz="13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Cabin"/>
              <a:buChar char="■"/>
              <a:defRPr sz="1100" b="0" i="0" u="none" strike="noStrike" cap="none">
                <a:solidFill>
                  <a:schemeClr val="accent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R="0" lvl="3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accent1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2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" name="Google Shape;46;p12"/>
          <p:cNvSpPr txBox="1">
            <a:spLocks noGrp="1"/>
          </p:cNvSpPr>
          <p:nvPr>
            <p:ph type="title"/>
          </p:nvPr>
        </p:nvSpPr>
        <p:spPr>
          <a:xfrm>
            <a:off x="730001" y="1318650"/>
            <a:ext cx="3300900" cy="168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600"/>
              <a:buNone/>
              <a:defRPr sz="2600">
                <a:solidFill>
                  <a:schemeClr val="accent5"/>
                </a:solidFill>
              </a:defRPr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7" name="Google Shape;47;p12"/>
          <p:cNvSpPr txBox="1">
            <a:spLocks noGrp="1"/>
          </p:cNvSpPr>
          <p:nvPr>
            <p:ph type="subTitle" idx="1"/>
          </p:nvPr>
        </p:nvSpPr>
        <p:spPr>
          <a:xfrm>
            <a:off x="724951" y="3161525"/>
            <a:ext cx="3300900" cy="759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600"/>
              <a:buNone/>
              <a:defRPr sz="1600">
                <a:solidFill>
                  <a:srgbClr val="434343"/>
                </a:solidFill>
              </a:defRPr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48" name="Google Shape;48;p12"/>
          <p:cNvSpPr txBox="1">
            <a:spLocks noGrp="1"/>
          </p:cNvSpPr>
          <p:nvPr>
            <p:ph type="body" idx="2"/>
          </p:nvPr>
        </p:nvSpPr>
        <p:spPr>
          <a:xfrm>
            <a:off x="5174225" y="1352625"/>
            <a:ext cx="3374400" cy="302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Char char="●"/>
              <a:defRPr sz="1400">
                <a:solidFill>
                  <a:srgbClr val="434343"/>
                </a:solidFill>
              </a:defRPr>
            </a:lvl1pPr>
            <a:lvl2pPr marL="914400" lvl="1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536303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Content">
  <p:cSld name="Main Content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4"/>
          <p:cNvSpPr txBox="1">
            <a:spLocks noGrp="1"/>
          </p:cNvSpPr>
          <p:nvPr>
            <p:ph type="ftr" idx="1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8" name="Google Shape;58;p14"/>
          <p:cNvSpPr txBox="1">
            <a:spLocks noGrp="1"/>
          </p:cNvSpPr>
          <p:nvPr>
            <p:ph type="sldNum" idx="12"/>
          </p:nvPr>
        </p:nvSpPr>
        <p:spPr>
          <a:xfrm>
            <a:off x="8536303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1pPr>
            <a:lvl2pPr marL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2pPr>
            <a:lvl3pPr marL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3pPr>
            <a:lvl4pPr marL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4pPr>
            <a:lvl5pPr marL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5pPr>
            <a:lvl6pPr marL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6pPr>
            <a:lvl7pPr marL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marL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marL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  <p:sp>
        <p:nvSpPr>
          <p:cNvPr id="59" name="Google Shape;59;p14"/>
          <p:cNvSpPr txBox="1">
            <a:spLocks noGrp="1"/>
          </p:cNvSpPr>
          <p:nvPr>
            <p:ph type="title"/>
          </p:nvPr>
        </p:nvSpPr>
        <p:spPr>
          <a:xfrm>
            <a:off x="628651" y="273844"/>
            <a:ext cx="7886700" cy="65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000"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4"/>
          <p:cNvSpPr txBox="1">
            <a:spLocks noGrp="1"/>
          </p:cNvSpPr>
          <p:nvPr>
            <p:ph type="body" idx="1"/>
          </p:nvPr>
        </p:nvSpPr>
        <p:spPr>
          <a:xfrm>
            <a:off x="628651" y="1089933"/>
            <a:ext cx="7886700" cy="302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 b="0" i="0">
                <a:latin typeface="Calibri"/>
                <a:ea typeface="Calibri"/>
                <a:cs typeface="Calibri"/>
                <a:sym typeface="Calibri"/>
              </a:defRPr>
            </a:lvl3pPr>
            <a:lvl4pPr marL="1828800" lvl="3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5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" name="Google Shape;63;p15"/>
          <p:cNvSpPr txBox="1">
            <a:spLocks noGrp="1"/>
          </p:cNvSpPr>
          <p:nvPr>
            <p:ph type="title"/>
          </p:nvPr>
        </p:nvSpPr>
        <p:spPr>
          <a:xfrm>
            <a:off x="729451" y="937650"/>
            <a:ext cx="7688700" cy="5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600"/>
              <a:buNone/>
              <a:defRPr sz="2600">
                <a:solidFill>
                  <a:schemeClr val="accent5"/>
                </a:solidFill>
              </a:defRPr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64" name="Google Shape;64;p15"/>
          <p:cNvSpPr txBox="1">
            <a:spLocks noGrp="1"/>
          </p:cNvSpPr>
          <p:nvPr>
            <p:ph type="body" idx="1"/>
          </p:nvPr>
        </p:nvSpPr>
        <p:spPr>
          <a:xfrm>
            <a:off x="729451" y="1697875"/>
            <a:ext cx="7688700" cy="22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400"/>
              <a:buChar char="●"/>
              <a:defRPr sz="1400">
                <a:solidFill>
                  <a:srgbClr val="434343"/>
                </a:solidFill>
              </a:defRPr>
            </a:lvl1pPr>
            <a:lvl2pPr marL="914400" lvl="1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5" name="Google Shape;65;p15"/>
          <p:cNvSpPr txBox="1">
            <a:spLocks noGrp="1"/>
          </p:cNvSpPr>
          <p:nvPr>
            <p:ph type="sldNum" idx="12"/>
          </p:nvPr>
        </p:nvSpPr>
        <p:spPr>
          <a:xfrm>
            <a:off x="8536303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 b="1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 b="1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 b="1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 b="1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 b="1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 b="1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 b="1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 b="1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 sz="1000" b="1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  <p:sp>
        <p:nvSpPr>
          <p:cNvPr id="66" name="Google Shape;66;p15"/>
          <p:cNvSpPr/>
          <p:nvPr/>
        </p:nvSpPr>
        <p:spPr>
          <a:xfrm>
            <a:off x="0" y="487800"/>
            <a:ext cx="9144000" cy="69900"/>
          </a:xfrm>
          <a:prstGeom prst="rect">
            <a:avLst/>
          </a:prstGeom>
          <a:solidFill>
            <a:schemeClr val="accent2"/>
          </a:solidFill>
          <a:ln w="952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ustom Layout">
  <p:cSld name="Custom Layout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6"/>
          <p:cNvSpPr>
            <a:spLocks noGrp="1"/>
          </p:cNvSpPr>
          <p:nvPr>
            <p:ph type="pic" idx="2"/>
          </p:nvPr>
        </p:nvSpPr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300"/>
              <a:buFont typeface="Calibri"/>
              <a:buChar char="●"/>
              <a:defRPr sz="13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Cabin"/>
              <a:buChar char="■"/>
              <a:defRPr sz="1100" b="0" i="0" u="none" strike="noStrike" cap="none">
                <a:solidFill>
                  <a:schemeClr val="accent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R="0" lvl="3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accent1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dk1"/>
        </a:solidFill>
        <a:effectLst/>
      </p:bgPr>
    </p:bg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2" name="Google Shape;72;p18"/>
          <p:cNvGrpSpPr/>
          <p:nvPr/>
        </p:nvGrpSpPr>
        <p:grpSpPr>
          <a:xfrm>
            <a:off x="830395" y="1191276"/>
            <a:ext cx="745764" cy="45826"/>
            <a:chOff x="4580561" y="2589004"/>
            <a:chExt cx="1064464" cy="25200"/>
          </a:xfrm>
        </p:grpSpPr>
        <p:sp>
          <p:nvSpPr>
            <p:cNvPr id="73" name="Google Shape;73;p18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4" name="Google Shape;74;p18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5" name="Google Shape;75;p18"/>
          <p:cNvSpPr txBox="1">
            <a:spLocks noGrp="1"/>
          </p:cNvSpPr>
          <p:nvPr>
            <p:ph type="title"/>
          </p:nvPr>
        </p:nvSpPr>
        <p:spPr>
          <a:xfrm>
            <a:off x="729451" y="1322450"/>
            <a:ext cx="7688400" cy="151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76" name="Google Shape;76;p18"/>
          <p:cNvSpPr txBox="1">
            <a:spLocks noGrp="1"/>
          </p:cNvSpPr>
          <p:nvPr>
            <p:ph type="sldNum" idx="12"/>
          </p:nvPr>
        </p:nvSpPr>
        <p:spPr>
          <a:xfrm>
            <a:off x="8536303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hart">
  <p:cSld name="Chart"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80" name="Google Shape;80;p19"/>
          <p:cNvSpPr txBox="1">
            <a:spLocks noGrp="1"/>
          </p:cNvSpPr>
          <p:nvPr>
            <p:ph type="sldNum" idx="12"/>
          </p:nvPr>
        </p:nvSpPr>
        <p:spPr>
          <a:xfrm>
            <a:off x="8536303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1pPr>
            <a:lvl2pPr marL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2pPr>
            <a:lvl3pPr marL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3pPr>
            <a:lvl4pPr marL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4pPr>
            <a:lvl5pPr marL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5pPr>
            <a:lvl6pPr marL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6pPr>
            <a:lvl7pPr marL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marL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marL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20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83" name="Google Shape;83;p20"/>
          <p:cNvGrpSpPr/>
          <p:nvPr/>
        </p:nvGrpSpPr>
        <p:grpSpPr>
          <a:xfrm>
            <a:off x="830395" y="1191276"/>
            <a:ext cx="745764" cy="45826"/>
            <a:chOff x="4580561" y="2589004"/>
            <a:chExt cx="1064464" cy="25200"/>
          </a:xfrm>
        </p:grpSpPr>
        <p:sp>
          <p:nvSpPr>
            <p:cNvPr id="84" name="Google Shape;84;p20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5" name="Google Shape;85;p20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86" name="Google Shape;86;p20"/>
          <p:cNvSpPr txBox="1">
            <a:spLocks noGrp="1"/>
          </p:cNvSpPr>
          <p:nvPr>
            <p:ph type="title"/>
          </p:nvPr>
        </p:nvSpPr>
        <p:spPr>
          <a:xfrm>
            <a:off x="729451" y="1318650"/>
            <a:ext cx="7688400" cy="5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7" name="Google Shape;87;p20"/>
          <p:cNvSpPr txBox="1">
            <a:spLocks noGrp="1"/>
          </p:cNvSpPr>
          <p:nvPr>
            <p:ph type="body" idx="1"/>
          </p:nvPr>
        </p:nvSpPr>
        <p:spPr>
          <a:xfrm>
            <a:off x="729326" y="2078875"/>
            <a:ext cx="3774300" cy="22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88" name="Google Shape;88;p20"/>
          <p:cNvSpPr txBox="1">
            <a:spLocks noGrp="1"/>
          </p:cNvSpPr>
          <p:nvPr>
            <p:ph type="body" idx="2"/>
          </p:nvPr>
        </p:nvSpPr>
        <p:spPr>
          <a:xfrm>
            <a:off x="4643605" y="2078875"/>
            <a:ext cx="3774300" cy="22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89" name="Google Shape;89;p20"/>
          <p:cNvSpPr txBox="1">
            <a:spLocks noGrp="1"/>
          </p:cNvSpPr>
          <p:nvPr>
            <p:ph type="sldNum" idx="12"/>
          </p:nvPr>
        </p:nvSpPr>
        <p:spPr>
          <a:xfrm>
            <a:off x="8536303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1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92" name="Google Shape;92;p21"/>
          <p:cNvGrpSpPr/>
          <p:nvPr/>
        </p:nvGrpSpPr>
        <p:grpSpPr>
          <a:xfrm>
            <a:off x="830395" y="1191276"/>
            <a:ext cx="745764" cy="45826"/>
            <a:chOff x="4580561" y="2589004"/>
            <a:chExt cx="1064464" cy="25200"/>
          </a:xfrm>
        </p:grpSpPr>
        <p:sp>
          <p:nvSpPr>
            <p:cNvPr id="93" name="Google Shape;93;p21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4" name="Google Shape;94;p21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95" name="Google Shape;95;p21"/>
          <p:cNvSpPr txBox="1">
            <a:spLocks noGrp="1"/>
          </p:cNvSpPr>
          <p:nvPr>
            <p:ph type="title"/>
          </p:nvPr>
        </p:nvSpPr>
        <p:spPr>
          <a:xfrm>
            <a:off x="729451" y="1318650"/>
            <a:ext cx="7688400" cy="53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96" name="Google Shape;96;p21"/>
          <p:cNvSpPr txBox="1">
            <a:spLocks noGrp="1"/>
          </p:cNvSpPr>
          <p:nvPr>
            <p:ph type="sldNum" idx="12"/>
          </p:nvPr>
        </p:nvSpPr>
        <p:spPr>
          <a:xfrm>
            <a:off x="8536303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9_Title Slide">
  <p:cSld name="19_Title Slide"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2"/>
          <p:cNvSpPr>
            <a:spLocks noGrp="1"/>
          </p:cNvSpPr>
          <p:nvPr>
            <p:ph type="pic" idx="2"/>
          </p:nvPr>
        </p:nvSpPr>
        <p:spPr>
          <a:xfrm>
            <a:off x="2844529" y="0"/>
            <a:ext cx="2699100" cy="5143500"/>
          </a:xfrm>
          <a:prstGeom prst="rect">
            <a:avLst/>
          </a:prstGeom>
          <a:solidFill>
            <a:srgbClr val="F2F2F2">
              <a:alpha val="29800"/>
            </a:srgbClr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300"/>
              <a:buFont typeface="Calibri"/>
              <a:buNone/>
              <a:defRPr sz="1313" b="0" i="0" u="none" strike="noStrike" cap="none">
                <a:solidFill>
                  <a:srgbClr val="A6E2EE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Cabin"/>
              <a:buChar char="■"/>
              <a:defRPr sz="1100" b="0" i="0" u="none" strike="noStrike" cap="none">
                <a:solidFill>
                  <a:schemeClr val="accent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R="0" lvl="3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accent1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grpSp>
        <p:nvGrpSpPr>
          <p:cNvPr id="99" name="Google Shape;99;p22"/>
          <p:cNvGrpSpPr/>
          <p:nvPr/>
        </p:nvGrpSpPr>
        <p:grpSpPr>
          <a:xfrm>
            <a:off x="867757" y="4749595"/>
            <a:ext cx="1618931" cy="193239"/>
            <a:chOff x="1173828" y="9898598"/>
            <a:chExt cx="3448200" cy="412200"/>
          </a:xfrm>
        </p:grpSpPr>
        <p:sp>
          <p:nvSpPr>
            <p:cNvPr id="100" name="Google Shape;100;p22"/>
            <p:cNvSpPr txBox="1"/>
            <p:nvPr/>
          </p:nvSpPr>
          <p:spPr>
            <a:xfrm>
              <a:off x="1173828" y="9898598"/>
              <a:ext cx="3448200" cy="412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656" b="0" i="0" u="none" strike="noStrike" cap="none">
                  <a:solidFill>
                    <a:schemeClr val="lt1"/>
                  </a:solidFill>
                  <a:latin typeface="Avenir"/>
                  <a:ea typeface="Avenir"/>
                  <a:cs typeface="Avenir"/>
                  <a:sym typeface="Avenir"/>
                </a:rPr>
                <a:t>IMAGINE  </a:t>
              </a:r>
              <a:r>
                <a:rPr lang="en" sz="656" b="0" i="0" u="none" strike="noStrike" cap="none">
                  <a:solidFill>
                    <a:srgbClr val="D8D8D8"/>
                  </a:solidFill>
                  <a:latin typeface="Calibri"/>
                  <a:ea typeface="Calibri"/>
                  <a:cs typeface="Calibri"/>
                  <a:sym typeface="Calibri"/>
                </a:rPr>
                <a:t>2017.ALL RIGHTS</a:t>
              </a:r>
              <a:endParaRPr sz="656" b="0" i="0" u="none" strike="noStrike" cap="none">
                <a:solidFill>
                  <a:srgbClr val="D8D8D8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1" name="Google Shape;101;p22"/>
            <p:cNvSpPr/>
            <p:nvPr/>
          </p:nvSpPr>
          <p:spPr>
            <a:xfrm>
              <a:off x="2419751" y="9982564"/>
              <a:ext cx="10800" cy="149400"/>
            </a:xfrm>
            <a:prstGeom prst="rect">
              <a:avLst/>
            </a:prstGeom>
            <a:solidFill>
              <a:schemeClr val="lt1">
                <a:alpha val="2471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843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02" name="Google Shape;102;p22"/>
          <p:cNvSpPr txBox="1"/>
          <p:nvPr/>
        </p:nvSpPr>
        <p:spPr>
          <a:xfrm rot="-5400000" flipH="1">
            <a:off x="-606739" y="2475125"/>
            <a:ext cx="1670400" cy="1932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656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WWW.WEBSITE.COM</a:t>
            </a:r>
            <a:endParaRPr sz="1400"/>
          </a:p>
        </p:txBody>
      </p:sp>
      <p:grpSp>
        <p:nvGrpSpPr>
          <p:cNvPr id="103" name="Google Shape;103;p22"/>
          <p:cNvGrpSpPr/>
          <p:nvPr/>
        </p:nvGrpSpPr>
        <p:grpSpPr>
          <a:xfrm>
            <a:off x="8718537" y="2207474"/>
            <a:ext cx="148623" cy="728449"/>
            <a:chOff x="15428957" y="4561123"/>
            <a:chExt cx="388659" cy="1907932"/>
          </a:xfrm>
        </p:grpSpPr>
        <p:sp>
          <p:nvSpPr>
            <p:cNvPr id="104" name="Google Shape;104;p22"/>
            <p:cNvSpPr/>
            <p:nvPr/>
          </p:nvSpPr>
          <p:spPr>
            <a:xfrm>
              <a:off x="15448545" y="5390938"/>
              <a:ext cx="348793" cy="280359"/>
            </a:xfrm>
            <a:custGeom>
              <a:avLst/>
              <a:gdLst/>
              <a:ahLst/>
              <a:cxnLst/>
              <a:rect l="l" t="t" r="r" b="b"/>
              <a:pathLst>
                <a:path w="462" h="374" extrusionOk="0">
                  <a:moveTo>
                    <a:pt x="461" y="45"/>
                  </a:moveTo>
                  <a:lnTo>
                    <a:pt x="461" y="45"/>
                  </a:lnTo>
                  <a:cubicBezTo>
                    <a:pt x="443" y="54"/>
                    <a:pt x="425" y="63"/>
                    <a:pt x="408" y="63"/>
                  </a:cubicBezTo>
                  <a:cubicBezTo>
                    <a:pt x="425" y="54"/>
                    <a:pt x="443" y="36"/>
                    <a:pt x="443" y="10"/>
                  </a:cubicBezTo>
                  <a:cubicBezTo>
                    <a:pt x="425" y="19"/>
                    <a:pt x="408" y="27"/>
                    <a:pt x="389" y="36"/>
                  </a:cubicBezTo>
                  <a:cubicBezTo>
                    <a:pt x="372" y="19"/>
                    <a:pt x="345" y="0"/>
                    <a:pt x="319" y="0"/>
                  </a:cubicBezTo>
                  <a:cubicBezTo>
                    <a:pt x="265" y="0"/>
                    <a:pt x="221" y="45"/>
                    <a:pt x="221" y="98"/>
                  </a:cubicBezTo>
                  <a:cubicBezTo>
                    <a:pt x="221" y="107"/>
                    <a:pt x="221" y="116"/>
                    <a:pt x="230" y="116"/>
                  </a:cubicBezTo>
                  <a:cubicBezTo>
                    <a:pt x="151" y="116"/>
                    <a:pt x="79" y="81"/>
                    <a:pt x="35" y="19"/>
                  </a:cubicBezTo>
                  <a:cubicBezTo>
                    <a:pt x="26" y="36"/>
                    <a:pt x="17" y="54"/>
                    <a:pt x="17" y="72"/>
                  </a:cubicBezTo>
                  <a:cubicBezTo>
                    <a:pt x="17" y="98"/>
                    <a:pt x="35" y="134"/>
                    <a:pt x="61" y="151"/>
                  </a:cubicBezTo>
                  <a:cubicBezTo>
                    <a:pt x="44" y="143"/>
                    <a:pt x="35" y="143"/>
                    <a:pt x="17" y="134"/>
                  </a:cubicBezTo>
                  <a:cubicBezTo>
                    <a:pt x="17" y="178"/>
                    <a:pt x="53" y="222"/>
                    <a:pt x="98" y="231"/>
                  </a:cubicBezTo>
                  <a:cubicBezTo>
                    <a:pt x="89" y="231"/>
                    <a:pt x="79" y="231"/>
                    <a:pt x="70" y="231"/>
                  </a:cubicBezTo>
                  <a:cubicBezTo>
                    <a:pt x="61" y="231"/>
                    <a:pt x="61" y="231"/>
                    <a:pt x="53" y="231"/>
                  </a:cubicBezTo>
                  <a:cubicBezTo>
                    <a:pt x="61" y="266"/>
                    <a:pt x="98" y="294"/>
                    <a:pt x="142" y="294"/>
                  </a:cubicBezTo>
                  <a:cubicBezTo>
                    <a:pt x="106" y="319"/>
                    <a:pt x="70" y="338"/>
                    <a:pt x="26" y="338"/>
                  </a:cubicBezTo>
                  <a:cubicBezTo>
                    <a:pt x="17" y="338"/>
                    <a:pt x="8" y="338"/>
                    <a:pt x="0" y="338"/>
                  </a:cubicBezTo>
                  <a:cubicBezTo>
                    <a:pt x="44" y="364"/>
                    <a:pt x="89" y="373"/>
                    <a:pt x="142" y="373"/>
                  </a:cubicBezTo>
                  <a:cubicBezTo>
                    <a:pt x="319" y="373"/>
                    <a:pt x="408" y="231"/>
                    <a:pt x="408" y="107"/>
                  </a:cubicBezTo>
                  <a:lnTo>
                    <a:pt x="408" y="98"/>
                  </a:lnTo>
                  <a:cubicBezTo>
                    <a:pt x="434" y="81"/>
                    <a:pt x="443" y="72"/>
                    <a:pt x="461" y="45"/>
                  </a:cubicBezTo>
                </a:path>
              </a:pathLst>
            </a:custGeom>
            <a:solidFill>
              <a:schemeClr val="lt1">
                <a:alpha val="24710"/>
              </a:schemeClr>
            </a:solidFill>
            <a:ln>
              <a:noFill/>
            </a:ln>
          </p:spPr>
          <p:txBody>
            <a:bodyPr spcFirstLastPara="1" wrap="square" lIns="34275" tIns="17125" rIns="34275" bIns="171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843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grpSp>
          <p:nvGrpSpPr>
            <p:cNvPr id="105" name="Google Shape;105;p22"/>
            <p:cNvGrpSpPr/>
            <p:nvPr/>
          </p:nvGrpSpPr>
          <p:grpSpPr>
            <a:xfrm>
              <a:off x="15428957" y="6172271"/>
              <a:ext cx="388659" cy="296784"/>
              <a:chOff x="10541000" y="3240088"/>
              <a:chExt cx="1282702" cy="979486"/>
            </a:xfrm>
          </p:grpSpPr>
          <p:sp>
            <p:nvSpPr>
              <p:cNvPr id="106" name="Google Shape;106;p22"/>
              <p:cNvSpPr/>
              <p:nvPr/>
            </p:nvSpPr>
            <p:spPr>
              <a:xfrm>
                <a:off x="10541000" y="3240088"/>
                <a:ext cx="984247" cy="979486"/>
              </a:xfrm>
              <a:custGeom>
                <a:avLst/>
                <a:gdLst/>
                <a:ahLst/>
                <a:cxnLst/>
                <a:rect l="l" t="t" r="r" b="b"/>
                <a:pathLst>
                  <a:path w="2709" h="2709" extrusionOk="0">
                    <a:moveTo>
                      <a:pt x="2709" y="1204"/>
                    </a:moveTo>
                    <a:lnTo>
                      <a:pt x="1445" y="1204"/>
                    </a:lnTo>
                    <a:lnTo>
                      <a:pt x="1445" y="1626"/>
                    </a:lnTo>
                    <a:lnTo>
                      <a:pt x="2216" y="1626"/>
                    </a:lnTo>
                    <a:cubicBezTo>
                      <a:pt x="2101" y="1992"/>
                      <a:pt x="1759" y="2258"/>
                      <a:pt x="1355" y="2258"/>
                    </a:cubicBezTo>
                    <a:cubicBezTo>
                      <a:pt x="856" y="2258"/>
                      <a:pt x="452" y="1854"/>
                      <a:pt x="452" y="1355"/>
                    </a:cubicBezTo>
                    <a:cubicBezTo>
                      <a:pt x="452" y="856"/>
                      <a:pt x="856" y="452"/>
                      <a:pt x="1355" y="452"/>
                    </a:cubicBezTo>
                    <a:cubicBezTo>
                      <a:pt x="1606" y="452"/>
                      <a:pt x="1833" y="554"/>
                      <a:pt x="1997" y="720"/>
                    </a:cubicBezTo>
                    <a:lnTo>
                      <a:pt x="2303" y="387"/>
                    </a:lnTo>
                    <a:cubicBezTo>
                      <a:pt x="2058" y="148"/>
                      <a:pt x="1724" y="0"/>
                      <a:pt x="1355" y="0"/>
                    </a:cubicBezTo>
                    <a:cubicBezTo>
                      <a:pt x="607" y="0"/>
                      <a:pt x="0" y="607"/>
                      <a:pt x="0" y="1355"/>
                    </a:cubicBezTo>
                    <a:cubicBezTo>
                      <a:pt x="0" y="2103"/>
                      <a:pt x="607" y="2709"/>
                      <a:pt x="1355" y="2709"/>
                    </a:cubicBezTo>
                    <a:cubicBezTo>
                      <a:pt x="2010" y="2709"/>
                      <a:pt x="2584" y="2244"/>
                      <a:pt x="2709" y="1626"/>
                    </a:cubicBezTo>
                    <a:lnTo>
                      <a:pt x="2709" y="1204"/>
                    </a:lnTo>
                    <a:close/>
                  </a:path>
                </a:pathLst>
              </a:custGeom>
              <a:solidFill>
                <a:schemeClr val="lt1">
                  <a:alpha val="24710"/>
                </a:schemeClr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843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7" name="Google Shape;107;p22"/>
              <p:cNvSpPr/>
              <p:nvPr/>
            </p:nvSpPr>
            <p:spPr>
              <a:xfrm>
                <a:off x="11555413" y="3581400"/>
                <a:ext cx="268288" cy="268287"/>
              </a:xfrm>
              <a:custGeom>
                <a:avLst/>
                <a:gdLst/>
                <a:ahLst/>
                <a:cxnLst/>
                <a:rect l="l" t="t" r="r" b="b"/>
                <a:pathLst>
                  <a:path w="739" h="739" extrusionOk="0">
                    <a:moveTo>
                      <a:pt x="739" y="258"/>
                    </a:moveTo>
                    <a:lnTo>
                      <a:pt x="480" y="258"/>
                    </a:lnTo>
                    <a:lnTo>
                      <a:pt x="480" y="0"/>
                    </a:lnTo>
                    <a:lnTo>
                      <a:pt x="258" y="0"/>
                    </a:lnTo>
                    <a:lnTo>
                      <a:pt x="258" y="258"/>
                    </a:lnTo>
                    <a:lnTo>
                      <a:pt x="0" y="258"/>
                    </a:lnTo>
                    <a:lnTo>
                      <a:pt x="0" y="480"/>
                    </a:lnTo>
                    <a:lnTo>
                      <a:pt x="258" y="480"/>
                    </a:lnTo>
                    <a:lnTo>
                      <a:pt x="258" y="739"/>
                    </a:lnTo>
                    <a:lnTo>
                      <a:pt x="480" y="739"/>
                    </a:lnTo>
                    <a:lnTo>
                      <a:pt x="480" y="480"/>
                    </a:lnTo>
                    <a:lnTo>
                      <a:pt x="739" y="480"/>
                    </a:lnTo>
                    <a:lnTo>
                      <a:pt x="739" y="258"/>
                    </a:lnTo>
                    <a:close/>
                  </a:path>
                </a:pathLst>
              </a:custGeom>
              <a:solidFill>
                <a:schemeClr val="lt1">
                  <a:alpha val="24710"/>
                </a:schemeClr>
              </a:solidFill>
              <a:ln>
                <a:noFill/>
              </a:ln>
            </p:spPr>
            <p:txBody>
              <a:bodyPr spcFirstLastPara="1" wrap="square" lIns="91425" tIns="45700" rIns="91425" bIns="45700" anchor="t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843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108" name="Google Shape;108;p22"/>
            <p:cNvSpPr/>
            <p:nvPr/>
          </p:nvSpPr>
          <p:spPr>
            <a:xfrm>
              <a:off x="15534381" y="4561123"/>
              <a:ext cx="177121" cy="328939"/>
            </a:xfrm>
            <a:custGeom>
              <a:avLst/>
              <a:gdLst/>
              <a:ahLst/>
              <a:cxnLst/>
              <a:rect l="l" t="t" r="r" b="b"/>
              <a:pathLst>
                <a:path w="249" h="453" extrusionOk="0">
                  <a:moveTo>
                    <a:pt x="248" y="80"/>
                  </a:moveTo>
                  <a:lnTo>
                    <a:pt x="248" y="80"/>
                  </a:lnTo>
                  <a:cubicBezTo>
                    <a:pt x="177" y="80"/>
                    <a:pt x="177" y="80"/>
                    <a:pt x="177" y="80"/>
                  </a:cubicBezTo>
                  <a:cubicBezTo>
                    <a:pt x="169" y="80"/>
                    <a:pt x="160" y="89"/>
                    <a:pt x="160" y="107"/>
                  </a:cubicBezTo>
                  <a:cubicBezTo>
                    <a:pt x="160" y="160"/>
                    <a:pt x="160" y="160"/>
                    <a:pt x="160" y="160"/>
                  </a:cubicBezTo>
                  <a:cubicBezTo>
                    <a:pt x="248" y="160"/>
                    <a:pt x="248" y="160"/>
                    <a:pt x="248" y="160"/>
                  </a:cubicBezTo>
                  <a:cubicBezTo>
                    <a:pt x="248" y="231"/>
                    <a:pt x="248" y="231"/>
                    <a:pt x="248" y="231"/>
                  </a:cubicBezTo>
                  <a:cubicBezTo>
                    <a:pt x="160" y="231"/>
                    <a:pt x="160" y="231"/>
                    <a:pt x="160" y="231"/>
                  </a:cubicBezTo>
                  <a:cubicBezTo>
                    <a:pt x="160" y="452"/>
                    <a:pt x="160" y="452"/>
                    <a:pt x="160" y="452"/>
                  </a:cubicBezTo>
                  <a:cubicBezTo>
                    <a:pt x="79" y="452"/>
                    <a:pt x="79" y="452"/>
                    <a:pt x="79" y="452"/>
                  </a:cubicBezTo>
                  <a:cubicBezTo>
                    <a:pt x="79" y="231"/>
                    <a:pt x="79" y="231"/>
                    <a:pt x="79" y="231"/>
                  </a:cubicBezTo>
                  <a:cubicBezTo>
                    <a:pt x="0" y="231"/>
                    <a:pt x="0" y="231"/>
                    <a:pt x="0" y="231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79" y="160"/>
                    <a:pt x="79" y="160"/>
                    <a:pt x="79" y="160"/>
                  </a:cubicBezTo>
                  <a:cubicBezTo>
                    <a:pt x="79" y="116"/>
                    <a:pt x="79" y="116"/>
                    <a:pt x="79" y="116"/>
                  </a:cubicBezTo>
                  <a:cubicBezTo>
                    <a:pt x="79" y="54"/>
                    <a:pt x="115" y="0"/>
                    <a:pt x="177" y="0"/>
                  </a:cubicBezTo>
                  <a:cubicBezTo>
                    <a:pt x="248" y="0"/>
                    <a:pt x="248" y="0"/>
                    <a:pt x="248" y="0"/>
                  </a:cubicBezTo>
                  <a:lnTo>
                    <a:pt x="248" y="80"/>
                  </a:lnTo>
                </a:path>
              </a:pathLst>
            </a:custGeom>
            <a:solidFill>
              <a:schemeClr val="lt1">
                <a:alpha val="24710"/>
              </a:schemeClr>
            </a:solidFill>
            <a:ln>
              <a:noFill/>
            </a:ln>
          </p:spPr>
          <p:txBody>
            <a:bodyPr spcFirstLastPara="1" wrap="square" lIns="34275" tIns="17125" rIns="34275" bIns="171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843" b="0" i="0" u="none" strike="noStrike" cap="none">
                <a:solidFill>
                  <a:srgbClr val="D8D8D8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cxnSp>
        <p:nvCxnSpPr>
          <p:cNvPr id="109" name="Google Shape;109;p22"/>
          <p:cNvCxnSpPr/>
          <p:nvPr/>
        </p:nvCxnSpPr>
        <p:spPr>
          <a:xfrm rot="10800000">
            <a:off x="456983" y="0"/>
            <a:ext cx="0" cy="5143500"/>
          </a:xfrm>
          <a:prstGeom prst="straightConnector1">
            <a:avLst/>
          </a:prstGeom>
          <a:noFill/>
          <a:ln w="9525" cap="flat" cmpd="sng">
            <a:solidFill>
              <a:schemeClr val="lt1">
                <a:alpha val="3920"/>
              </a:schemeClr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5/24/23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53125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Frontier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91A8C0CE-3D89-4E57-824B-987DAF530FE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00947"/>
            <a:ext cx="3327979" cy="315025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86A89AD-E516-4FB5-87FE-166072527D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24411" y="2145419"/>
            <a:ext cx="4732020" cy="120015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54FF469-1F0F-4DD5-BD8A-9E44994413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24411" y="3480435"/>
            <a:ext cx="4732020" cy="10287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F259BFA-D2E5-48EC-B3CF-152FDF41F41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817" y="724445"/>
            <a:ext cx="1855352" cy="644777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5B4B605-FC0F-4D19-B2BC-F37B7BC1A72C}"/>
              </a:ext>
            </a:extLst>
          </p:cNvPr>
          <p:cNvCxnSpPr/>
          <p:nvPr/>
        </p:nvCxnSpPr>
        <p:spPr>
          <a:xfrm>
            <a:off x="3513551" y="479120"/>
            <a:ext cx="0" cy="4077222"/>
          </a:xfrm>
          <a:prstGeom prst="line">
            <a:avLst/>
          </a:prstGeom>
          <a:ln w="38100">
            <a:solidFill>
              <a:srgbClr val="5F5F5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 descr="Diagram&#10;&#10;Description automatically generated">
            <a:extLst>
              <a:ext uri="{FF2B5EF4-FFF2-40B4-BE49-F238E27FC236}">
                <a16:creationId xmlns:a16="http://schemas.microsoft.com/office/drawing/2014/main" id="{1FE69A0D-AB63-450D-8017-7602FBC9EC5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4411" y="547703"/>
            <a:ext cx="4732020" cy="1454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604928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D9DA9-5B82-4194-9CC5-617E737A7C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647405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128588"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D9DA9-5B82-4194-9CC5-617E737A7C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565686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0AFB3B-B5C5-46B1-B38F-A2DDE52747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2" y="273844"/>
            <a:ext cx="7886700" cy="99417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B62C75-FE42-43E1-A213-6AC2517610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B3B1A63-236F-41C9-8C76-3BC4DC8E60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1878807"/>
            <a:ext cx="3868340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13ADB24-1B98-404C-840F-52704AF020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1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DF3F164-1B21-424A-80A7-F36CDA1343E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1" y="1878807"/>
            <a:ext cx="3887391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5EDB643-A5CE-4EE7-B01E-4491090EF7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9A1BD-3F1D-4187-9F41-4D862A1A10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857642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78694C-8A3F-4928-8B2A-B91DF16527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900" y="342900"/>
            <a:ext cx="8401051" cy="68974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B18ADA-F754-4C54-8299-20AE41B282D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42899" y="1369219"/>
            <a:ext cx="41148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E46124F-BB7E-4D39-9653-7394AF54A1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1" y="1369219"/>
            <a:ext cx="41148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08E584-AEA7-44AB-8D31-4CCE3013C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9A1BD-3F1D-4187-9F41-4D862A1A10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496786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0EA7F6-9A63-410E-BB09-6EAED2EC31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9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60031F-AA34-4213-914E-BF33C9CF08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740571"/>
            <a:ext cx="4629151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14B94A8-3974-4C4E-87EA-FECD513F4A3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2"/>
            <a:ext cx="2949179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AF1818-D9BC-4C46-9AFD-8600A18094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9A1BD-3F1D-4187-9F41-4D862A1A10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87590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E0D9DA9-5B82-4194-9CC5-617E737A7C3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546296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No icons at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529F888-83F9-4DF7-AE97-DA96B2FF2622}"/>
              </a:ext>
            </a:extLst>
          </p:cNvPr>
          <p:cNvSpPr/>
          <p:nvPr userDrawn="1"/>
        </p:nvSpPr>
        <p:spPr>
          <a:xfrm>
            <a:off x="0" y="4"/>
            <a:ext cx="9144000" cy="207169"/>
          </a:xfrm>
          <a:prstGeom prst="rect">
            <a:avLst/>
          </a:prstGeom>
          <a:solidFill>
            <a:srgbClr val="008C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>
              <a:solidFill>
                <a:srgbClr val="008CA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39331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D9DA9-5B82-4194-9CC5-617E737A7C3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983567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8AE728-28DC-4E77-AF74-E0B317C1D2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A51C44-FD8F-400D-8298-19A68289D9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4555B7-62D2-4CC9-86A4-CFEF1F5E95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1213CC-5190-4207-8B2E-B4B3805F8D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FAE310-5784-458E-8204-319F78CF98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52519-91EB-4346-8C79-558D99B1D0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81835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5" Type="http://schemas.openxmlformats.org/officeDocument/2006/relationships/slideLayout" Target="../slideLayouts/slideLayout23.xml"/><Relationship Id="rId10" Type="http://schemas.openxmlformats.org/officeDocument/2006/relationships/image" Target="../media/image4.png"/><Relationship Id="rId4" Type="http://schemas.openxmlformats.org/officeDocument/2006/relationships/slideLayout" Target="../slideLayouts/slideLayout22.xml"/><Relationship Id="rId9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treamline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venir"/>
              <a:buNone/>
              <a:defRPr sz="2800" b="1" i="0" u="none" strike="noStrike" cap="none">
                <a:solidFill>
                  <a:srgbClr val="000000"/>
                </a:solidFill>
                <a:latin typeface="Avenir"/>
                <a:ea typeface="Avenir"/>
                <a:cs typeface="Avenir"/>
                <a:sym typeface="Avenir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Raleway"/>
              <a:buNone/>
              <a:defRPr sz="2800" b="1" i="0" u="none" strike="noStrike" cap="none">
                <a:solidFill>
                  <a:srgbClr val="000000"/>
                </a:solidFill>
                <a:latin typeface="Raleway"/>
                <a:ea typeface="Raleway"/>
                <a:cs typeface="Raleway"/>
                <a:sym typeface="Raleway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Raleway"/>
              <a:buNone/>
              <a:defRPr sz="2800" b="1" i="0" u="none" strike="noStrike" cap="none">
                <a:solidFill>
                  <a:srgbClr val="000000"/>
                </a:solidFill>
                <a:latin typeface="Raleway"/>
                <a:ea typeface="Raleway"/>
                <a:cs typeface="Raleway"/>
                <a:sym typeface="Raleway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Raleway"/>
              <a:buNone/>
              <a:defRPr sz="2800" b="1" i="0" u="none" strike="noStrike" cap="none">
                <a:solidFill>
                  <a:srgbClr val="000000"/>
                </a:solidFill>
                <a:latin typeface="Raleway"/>
                <a:ea typeface="Raleway"/>
                <a:cs typeface="Raleway"/>
                <a:sym typeface="Raleway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Raleway"/>
              <a:buNone/>
              <a:defRPr sz="2800" b="1" i="0" u="none" strike="noStrike" cap="none">
                <a:solidFill>
                  <a:srgbClr val="000000"/>
                </a:solidFill>
                <a:latin typeface="Raleway"/>
                <a:ea typeface="Raleway"/>
                <a:cs typeface="Raleway"/>
                <a:sym typeface="Raleway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Raleway"/>
              <a:buNone/>
              <a:defRPr sz="2800" b="1" i="0" u="none" strike="noStrike" cap="none">
                <a:solidFill>
                  <a:srgbClr val="000000"/>
                </a:solidFill>
                <a:latin typeface="Raleway"/>
                <a:ea typeface="Raleway"/>
                <a:cs typeface="Raleway"/>
                <a:sym typeface="Raleway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Raleway"/>
              <a:buNone/>
              <a:defRPr sz="2800" b="1" i="0" u="none" strike="noStrike" cap="none">
                <a:solidFill>
                  <a:srgbClr val="000000"/>
                </a:solidFill>
                <a:latin typeface="Raleway"/>
                <a:ea typeface="Raleway"/>
                <a:cs typeface="Raleway"/>
                <a:sym typeface="Raleway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Raleway"/>
              <a:buNone/>
              <a:defRPr sz="2800" b="1" i="0" u="none" strike="noStrike" cap="none">
                <a:solidFill>
                  <a:srgbClr val="000000"/>
                </a:solidFill>
                <a:latin typeface="Raleway"/>
                <a:ea typeface="Raleway"/>
                <a:cs typeface="Raleway"/>
                <a:sym typeface="Raleway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Raleway"/>
              <a:buNone/>
              <a:defRPr sz="2800" b="1" i="0" u="none" strike="noStrike" cap="none">
                <a:solidFill>
                  <a:srgbClr val="000000"/>
                </a:solidFill>
                <a:latin typeface="Raleway"/>
                <a:ea typeface="Raleway"/>
                <a:cs typeface="Raleway"/>
                <a:sym typeface="Raleway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300"/>
              <a:buFont typeface="Calibri"/>
              <a:buChar char="●"/>
              <a:defRPr sz="13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Cabin"/>
              <a:buChar char="■"/>
              <a:defRPr sz="1100" b="0" i="0" u="none" strike="noStrike" cap="none">
                <a:solidFill>
                  <a:schemeClr val="accent1"/>
                </a:solidFill>
                <a:latin typeface="Cabin"/>
                <a:ea typeface="Cabin"/>
                <a:cs typeface="Cabin"/>
                <a:sym typeface="Cabin"/>
              </a:defRPr>
            </a:lvl3pPr>
            <a:lvl4pPr marL="1828800" marR="0" lvl="3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9845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accent1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536303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60" r:id="rId8"/>
    <p:sldLayoutId id="2147483661" r:id="rId9"/>
    <p:sldLayoutId id="2147483662" r:id="rId10"/>
    <p:sldLayoutId id="2147483664" r:id="rId11"/>
    <p:sldLayoutId id="2147483665" r:id="rId12"/>
    <p:sldLayoutId id="2147483666" r:id="rId13"/>
    <p:sldLayoutId id="2147483667" r:id="rId14"/>
    <p:sldLayoutId id="2147483668" r:id="rId15"/>
    <p:sldLayoutId id="2147483683" r:id="rId1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06BB9260-F66D-4732-8B03-5986713AA9F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00947"/>
            <a:ext cx="3327979" cy="315025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2E1FF52-3064-469D-9A0B-5EBA485D018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817" y="724445"/>
            <a:ext cx="1855352" cy="644777"/>
          </a:xfrm>
          <a:prstGeom prst="rect">
            <a:avLst/>
          </a:prstGeom>
        </p:spPr>
      </p:pic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487D1C87-E158-4C60-83AF-EADEFEB75C2F}"/>
              </a:ext>
            </a:extLst>
          </p:cNvPr>
          <p:cNvCxnSpPr/>
          <p:nvPr/>
        </p:nvCxnSpPr>
        <p:spPr>
          <a:xfrm>
            <a:off x="3513551" y="479120"/>
            <a:ext cx="0" cy="4077222"/>
          </a:xfrm>
          <a:prstGeom prst="line">
            <a:avLst/>
          </a:prstGeom>
          <a:ln w="38100">
            <a:solidFill>
              <a:srgbClr val="5F5F5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 descr="Diagram&#10;&#10;Description automatically generated">
            <a:extLst>
              <a:ext uri="{FF2B5EF4-FFF2-40B4-BE49-F238E27FC236}">
                <a16:creationId xmlns:a16="http://schemas.microsoft.com/office/drawing/2014/main" id="{20E2BD1A-20B6-475E-97A9-825FA39E7B9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4411" y="547703"/>
            <a:ext cx="4732020" cy="1454279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9AD7C4DF-34AE-4A6A-9EDC-4CE37C9453EB}"/>
              </a:ext>
            </a:extLst>
          </p:cNvPr>
          <p:cNvSpPr/>
          <p:nvPr userDrawn="1"/>
        </p:nvSpPr>
        <p:spPr>
          <a:xfrm>
            <a:off x="0" y="2"/>
            <a:ext cx="9144000" cy="207169"/>
          </a:xfrm>
          <a:prstGeom prst="rect">
            <a:avLst/>
          </a:prstGeom>
          <a:solidFill>
            <a:srgbClr val="008C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>
              <a:solidFill>
                <a:srgbClr val="008CA7"/>
              </a:solidFill>
            </a:endParaRP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51E65C2E-7179-4AE3-BD36-BB88BE8483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03558" y="4793306"/>
            <a:ext cx="415965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50">
                <a:solidFill>
                  <a:schemeClr val="tx1"/>
                </a:solidFill>
                <a:latin typeface="Franklin Gothic Book" panose="020B0503020102020204" pitchFamily="34" charset="0"/>
              </a:defRPr>
            </a:lvl1pPr>
          </a:lstStyle>
          <a:p>
            <a:fld id="{7E0D9DA9-5B82-4194-9CC5-617E737A7C3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32545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3" r:id="rId2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2" y="342900"/>
            <a:ext cx="8217303" cy="68974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Rectangle 8"/>
          <p:cNvSpPr/>
          <p:nvPr/>
        </p:nvSpPr>
        <p:spPr>
          <a:xfrm>
            <a:off x="0" y="4"/>
            <a:ext cx="9144000" cy="207169"/>
          </a:xfrm>
          <a:prstGeom prst="rect">
            <a:avLst/>
          </a:prstGeom>
          <a:solidFill>
            <a:srgbClr val="008C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>
              <a:solidFill>
                <a:srgbClr val="008CA7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001" y="4656265"/>
            <a:ext cx="905921" cy="314828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2" y="1097280"/>
            <a:ext cx="8212239" cy="34116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3559" y="4793307"/>
            <a:ext cx="415965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788">
                <a:solidFill>
                  <a:schemeClr val="tx1"/>
                </a:solidFill>
                <a:latin typeface="Franklin Gothic Book" panose="020B0503020102020204" pitchFamily="34" charset="0"/>
              </a:defRPr>
            </a:lvl1pPr>
          </a:lstStyle>
          <a:p>
            <a:fld id="{7E0D9DA9-5B82-4194-9CC5-617E737A7C3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71683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</p:sldLayoutIdLst>
  <p:hf hdr="0" ftr="0" dt="0"/>
  <p:txStyles>
    <p:titleStyle>
      <a:lvl1pPr algn="l" defTabSz="514350" rtl="0" eaLnBrk="1" latinLnBrk="0" hangingPunct="1">
        <a:lnSpc>
          <a:spcPts val="2588"/>
        </a:lnSpc>
        <a:spcBef>
          <a:spcPct val="0"/>
        </a:spcBef>
        <a:buNone/>
        <a:defRPr sz="3000" kern="1200">
          <a:solidFill>
            <a:srgbClr val="008CA7"/>
          </a:solidFill>
          <a:latin typeface="Franklin Gothic Medium" panose="020B0603020102020204" pitchFamily="34" charset="0"/>
          <a:ea typeface="+mj-ea"/>
          <a:cs typeface="+mj-cs"/>
        </a:defRPr>
      </a:lvl1pPr>
    </p:titleStyle>
    <p:bodyStyle>
      <a:lvl1pPr marL="102870" indent="-128588" algn="l" defTabSz="514350" rtl="0" eaLnBrk="1" latinLnBrk="0" hangingPunct="1">
        <a:lnSpc>
          <a:spcPts val="1688"/>
        </a:lnSpc>
        <a:spcBef>
          <a:spcPts val="338"/>
        </a:spcBef>
        <a:spcAft>
          <a:spcPts val="338"/>
        </a:spcAft>
        <a:buClr>
          <a:srgbClr val="008CA7"/>
        </a:buClr>
        <a:buFont typeface="Symbol" panose="05050102010706020507" pitchFamily="18" charset="2"/>
        <a:buChar char="·"/>
        <a:defRPr sz="1800" kern="1200">
          <a:solidFill>
            <a:schemeClr val="tx1"/>
          </a:solidFill>
          <a:latin typeface="Franklin Gothic Book" panose="020B0503020102020204" pitchFamily="34" charset="0"/>
          <a:ea typeface="+mn-ea"/>
          <a:cs typeface="+mn-cs"/>
        </a:defRPr>
      </a:lvl1pPr>
      <a:lvl2pPr marL="257175" indent="-128588" algn="l" defTabSz="514350" rtl="0" eaLnBrk="1" latinLnBrk="0" hangingPunct="1">
        <a:lnSpc>
          <a:spcPts val="1463"/>
        </a:lnSpc>
        <a:spcBef>
          <a:spcPts val="0"/>
        </a:spcBef>
        <a:spcAft>
          <a:spcPts val="338"/>
        </a:spcAft>
        <a:buClr>
          <a:srgbClr val="008CA7"/>
        </a:buClr>
        <a:buFont typeface="Franklin Gothic Book" panose="020B0503020102020204" pitchFamily="34" charset="0"/>
        <a:buChar char="○"/>
        <a:defRPr sz="1500" kern="1200" baseline="0">
          <a:solidFill>
            <a:schemeClr val="tx1"/>
          </a:solidFill>
          <a:latin typeface="Franklin Gothic Book" panose="020B0503020102020204" pitchFamily="34" charset="0"/>
          <a:ea typeface="+mn-ea"/>
          <a:cs typeface="+mn-cs"/>
        </a:defRPr>
      </a:lvl2pPr>
      <a:lvl3pPr marL="411480" indent="-128588" algn="l" defTabSz="514350" rtl="0" eaLnBrk="1" latinLnBrk="0" hangingPunct="1">
        <a:lnSpc>
          <a:spcPts val="1463"/>
        </a:lnSpc>
        <a:spcBef>
          <a:spcPts val="0"/>
        </a:spcBef>
        <a:spcAft>
          <a:spcPts val="338"/>
        </a:spcAft>
        <a:buClr>
          <a:srgbClr val="008CA7"/>
        </a:buClr>
        <a:buFont typeface="Symbol" panose="05050102010706020507" pitchFamily="18" charset="2"/>
        <a:buChar char="·"/>
        <a:defRPr sz="1350" kern="1200">
          <a:solidFill>
            <a:schemeClr val="tx1"/>
          </a:solidFill>
          <a:latin typeface="Franklin Gothic Book" panose="020B0503020102020204" pitchFamily="34" charset="0"/>
          <a:ea typeface="+mn-ea"/>
          <a:cs typeface="+mn-cs"/>
        </a:defRPr>
      </a:lvl3pPr>
      <a:lvl4pPr marL="565785" indent="-128588" algn="l" defTabSz="514350" rtl="0" eaLnBrk="1" latinLnBrk="0" hangingPunct="1">
        <a:lnSpc>
          <a:spcPts val="1463"/>
        </a:lnSpc>
        <a:spcBef>
          <a:spcPts val="0"/>
        </a:spcBef>
        <a:spcAft>
          <a:spcPts val="338"/>
        </a:spcAft>
        <a:buClr>
          <a:srgbClr val="008CA7"/>
        </a:buClr>
        <a:buFont typeface="Franklin Gothic Book" panose="020B0503020102020204" pitchFamily="34" charset="0"/>
        <a:buChar char="○"/>
        <a:defRPr sz="1350" kern="1200">
          <a:solidFill>
            <a:schemeClr val="tx1"/>
          </a:solidFill>
          <a:latin typeface="Franklin Gothic Book" panose="020B0503020102020204" pitchFamily="34" charset="0"/>
          <a:ea typeface="+mn-ea"/>
          <a:cs typeface="+mn-cs"/>
        </a:defRPr>
      </a:lvl4pPr>
      <a:lvl5pPr marL="668655" indent="-128588" algn="l" defTabSz="514350" rtl="0" eaLnBrk="1" latinLnBrk="0" hangingPunct="1">
        <a:lnSpc>
          <a:spcPts val="1238"/>
        </a:lnSpc>
        <a:spcBef>
          <a:spcPts val="0"/>
        </a:spcBef>
        <a:spcAft>
          <a:spcPts val="338"/>
        </a:spcAft>
        <a:buClr>
          <a:srgbClr val="008CA7"/>
        </a:buClr>
        <a:buFont typeface="Symbol" panose="05050102010706020507" pitchFamily="18" charset="2"/>
        <a:buChar char="·"/>
        <a:defRPr sz="1125" kern="1200">
          <a:solidFill>
            <a:schemeClr val="tx1"/>
          </a:solidFill>
          <a:latin typeface="Franklin Gothic Book" panose="020B0503020102020204" pitchFamily="34" charset="0"/>
          <a:ea typeface="+mn-ea"/>
          <a:cs typeface="+mn-cs"/>
        </a:defRPr>
      </a:lvl5pPr>
      <a:lvl6pPr marL="14144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if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" name="Google Shape;97;p2" descr="A person looking at the camera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 l="21349" r="49452"/>
          <a:stretch/>
        </p:blipFill>
        <p:spPr>
          <a:xfrm>
            <a:off x="2842381" y="0"/>
            <a:ext cx="2691375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98" name="Google Shape;98;p2"/>
          <p:cNvSpPr/>
          <p:nvPr/>
        </p:nvSpPr>
        <p:spPr>
          <a:xfrm>
            <a:off x="-110782" y="-26679"/>
            <a:ext cx="2953161" cy="51701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algn="ctr"/>
            <a:endParaRPr sz="1350">
              <a:solidFill>
                <a:schemeClr val="lt1"/>
              </a:solidFill>
              <a:latin typeface="Twentieth Century"/>
              <a:ea typeface="Twentieth Century"/>
              <a:cs typeface="Twentieth Century"/>
              <a:sym typeface="Twentieth Century"/>
            </a:endParaRPr>
          </a:p>
        </p:txBody>
      </p:sp>
      <p:grpSp>
        <p:nvGrpSpPr>
          <p:cNvPr id="99" name="Google Shape;99;p2"/>
          <p:cNvGrpSpPr/>
          <p:nvPr/>
        </p:nvGrpSpPr>
        <p:grpSpPr>
          <a:xfrm>
            <a:off x="5500527" y="686349"/>
            <a:ext cx="1522769" cy="3301809"/>
            <a:chOff x="5028715" y="1108314"/>
            <a:chExt cx="2445551" cy="4402412"/>
          </a:xfrm>
        </p:grpSpPr>
        <p:grpSp>
          <p:nvGrpSpPr>
            <p:cNvPr id="100" name="Google Shape;100;p2"/>
            <p:cNvGrpSpPr/>
            <p:nvPr/>
          </p:nvGrpSpPr>
          <p:grpSpPr>
            <a:xfrm>
              <a:off x="5028715" y="2177643"/>
              <a:ext cx="122052" cy="3333083"/>
              <a:chOff x="6011967" y="2214642"/>
              <a:chExt cx="122052" cy="3333083"/>
            </a:xfrm>
          </p:grpSpPr>
          <p:sp>
            <p:nvSpPr>
              <p:cNvPr id="101" name="Google Shape;101;p2"/>
              <p:cNvSpPr/>
              <p:nvPr/>
            </p:nvSpPr>
            <p:spPr>
              <a:xfrm>
                <a:off x="6011967" y="2214642"/>
                <a:ext cx="107948" cy="113570"/>
              </a:xfrm>
              <a:custGeom>
                <a:avLst/>
                <a:gdLst/>
                <a:ahLst/>
                <a:cxnLst/>
                <a:rect l="l" t="t" r="r" b="b"/>
                <a:pathLst>
                  <a:path w="338" h="356" extrusionOk="0">
                    <a:moveTo>
                      <a:pt x="124" y="355"/>
                    </a:moveTo>
                    <a:lnTo>
                      <a:pt x="124" y="355"/>
                    </a:lnTo>
                    <a:cubicBezTo>
                      <a:pt x="115" y="355"/>
                      <a:pt x="107" y="346"/>
                      <a:pt x="98" y="337"/>
                    </a:cubicBezTo>
                    <a:cubicBezTo>
                      <a:pt x="9" y="222"/>
                      <a:pt x="9" y="222"/>
                      <a:pt x="9" y="222"/>
                    </a:cubicBezTo>
                    <a:cubicBezTo>
                      <a:pt x="0" y="204"/>
                      <a:pt x="0" y="187"/>
                      <a:pt x="18" y="178"/>
                    </a:cubicBezTo>
                    <a:cubicBezTo>
                      <a:pt x="36" y="160"/>
                      <a:pt x="53" y="168"/>
                      <a:pt x="62" y="178"/>
                    </a:cubicBezTo>
                    <a:cubicBezTo>
                      <a:pt x="124" y="258"/>
                      <a:pt x="124" y="258"/>
                      <a:pt x="124" y="258"/>
                    </a:cubicBezTo>
                    <a:cubicBezTo>
                      <a:pt x="266" y="27"/>
                      <a:pt x="266" y="27"/>
                      <a:pt x="266" y="27"/>
                    </a:cubicBezTo>
                    <a:cubicBezTo>
                      <a:pt x="284" y="9"/>
                      <a:pt x="301" y="0"/>
                      <a:pt x="319" y="9"/>
                    </a:cubicBezTo>
                    <a:cubicBezTo>
                      <a:pt x="337" y="18"/>
                      <a:pt x="337" y="45"/>
                      <a:pt x="328" y="62"/>
                    </a:cubicBezTo>
                    <a:cubicBezTo>
                      <a:pt x="160" y="337"/>
                      <a:pt x="160" y="337"/>
                      <a:pt x="160" y="337"/>
                    </a:cubicBezTo>
                    <a:cubicBezTo>
                      <a:pt x="151" y="346"/>
                      <a:pt x="142" y="355"/>
                      <a:pt x="124" y="355"/>
                    </a:cubicBezTo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25706" tIns="12844" rIns="25706" bIns="12844" anchor="ctr" anchorCtr="0">
                <a:noAutofit/>
              </a:bodyPr>
              <a:lstStyle/>
              <a:p>
                <a:endParaRPr sz="1350">
                  <a:solidFill>
                    <a:schemeClr val="dk1"/>
                  </a:solidFill>
                  <a:latin typeface="Twentieth Century"/>
                  <a:ea typeface="Twentieth Century"/>
                  <a:cs typeface="Twentieth Century"/>
                  <a:sym typeface="Twentieth Century"/>
                </a:endParaRPr>
              </a:p>
            </p:txBody>
          </p:sp>
          <p:sp>
            <p:nvSpPr>
              <p:cNvPr id="102" name="Google Shape;102;p2"/>
              <p:cNvSpPr/>
              <p:nvPr/>
            </p:nvSpPr>
            <p:spPr>
              <a:xfrm>
                <a:off x="6011967" y="3019519"/>
                <a:ext cx="107948" cy="113570"/>
              </a:xfrm>
              <a:custGeom>
                <a:avLst/>
                <a:gdLst/>
                <a:ahLst/>
                <a:cxnLst/>
                <a:rect l="l" t="t" r="r" b="b"/>
                <a:pathLst>
                  <a:path w="338" h="356" extrusionOk="0">
                    <a:moveTo>
                      <a:pt x="124" y="355"/>
                    </a:moveTo>
                    <a:lnTo>
                      <a:pt x="124" y="355"/>
                    </a:lnTo>
                    <a:cubicBezTo>
                      <a:pt x="115" y="355"/>
                      <a:pt x="107" y="346"/>
                      <a:pt x="98" y="337"/>
                    </a:cubicBezTo>
                    <a:cubicBezTo>
                      <a:pt x="9" y="222"/>
                      <a:pt x="9" y="222"/>
                      <a:pt x="9" y="222"/>
                    </a:cubicBezTo>
                    <a:cubicBezTo>
                      <a:pt x="0" y="204"/>
                      <a:pt x="0" y="187"/>
                      <a:pt x="18" y="178"/>
                    </a:cubicBezTo>
                    <a:cubicBezTo>
                      <a:pt x="36" y="160"/>
                      <a:pt x="53" y="168"/>
                      <a:pt x="62" y="178"/>
                    </a:cubicBezTo>
                    <a:cubicBezTo>
                      <a:pt x="124" y="258"/>
                      <a:pt x="124" y="258"/>
                      <a:pt x="124" y="258"/>
                    </a:cubicBezTo>
                    <a:cubicBezTo>
                      <a:pt x="266" y="27"/>
                      <a:pt x="266" y="27"/>
                      <a:pt x="266" y="27"/>
                    </a:cubicBezTo>
                    <a:cubicBezTo>
                      <a:pt x="284" y="9"/>
                      <a:pt x="301" y="0"/>
                      <a:pt x="319" y="9"/>
                    </a:cubicBezTo>
                    <a:cubicBezTo>
                      <a:pt x="337" y="18"/>
                      <a:pt x="337" y="45"/>
                      <a:pt x="328" y="62"/>
                    </a:cubicBezTo>
                    <a:cubicBezTo>
                      <a:pt x="160" y="337"/>
                      <a:pt x="160" y="337"/>
                      <a:pt x="160" y="337"/>
                    </a:cubicBezTo>
                    <a:cubicBezTo>
                      <a:pt x="151" y="346"/>
                      <a:pt x="142" y="355"/>
                      <a:pt x="124" y="355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</p:spPr>
            <p:txBody>
              <a:bodyPr spcFirstLastPara="1" wrap="square" lIns="25706" tIns="12844" rIns="25706" bIns="12844" anchor="ctr" anchorCtr="0">
                <a:noAutofit/>
              </a:bodyPr>
              <a:lstStyle/>
              <a:p>
                <a:endParaRPr sz="1350">
                  <a:solidFill>
                    <a:schemeClr val="dk1"/>
                  </a:solidFill>
                  <a:latin typeface="Twentieth Century"/>
                  <a:ea typeface="Twentieth Century"/>
                  <a:cs typeface="Twentieth Century"/>
                  <a:sym typeface="Twentieth Century"/>
                </a:endParaRPr>
              </a:p>
            </p:txBody>
          </p:sp>
          <p:sp>
            <p:nvSpPr>
              <p:cNvPr id="103" name="Google Shape;103;p2"/>
              <p:cNvSpPr/>
              <p:nvPr/>
            </p:nvSpPr>
            <p:spPr>
              <a:xfrm>
                <a:off x="6019019" y="3824397"/>
                <a:ext cx="107948" cy="113570"/>
              </a:xfrm>
              <a:custGeom>
                <a:avLst/>
                <a:gdLst/>
                <a:ahLst/>
                <a:cxnLst/>
                <a:rect l="l" t="t" r="r" b="b"/>
                <a:pathLst>
                  <a:path w="338" h="356" extrusionOk="0">
                    <a:moveTo>
                      <a:pt x="124" y="355"/>
                    </a:moveTo>
                    <a:lnTo>
                      <a:pt x="124" y="355"/>
                    </a:lnTo>
                    <a:cubicBezTo>
                      <a:pt x="115" y="355"/>
                      <a:pt x="107" y="346"/>
                      <a:pt x="98" y="337"/>
                    </a:cubicBezTo>
                    <a:cubicBezTo>
                      <a:pt x="9" y="222"/>
                      <a:pt x="9" y="222"/>
                      <a:pt x="9" y="222"/>
                    </a:cubicBezTo>
                    <a:cubicBezTo>
                      <a:pt x="0" y="204"/>
                      <a:pt x="0" y="187"/>
                      <a:pt x="18" y="178"/>
                    </a:cubicBezTo>
                    <a:cubicBezTo>
                      <a:pt x="36" y="160"/>
                      <a:pt x="53" y="168"/>
                      <a:pt x="62" y="178"/>
                    </a:cubicBezTo>
                    <a:cubicBezTo>
                      <a:pt x="124" y="258"/>
                      <a:pt x="124" y="258"/>
                      <a:pt x="124" y="258"/>
                    </a:cubicBezTo>
                    <a:cubicBezTo>
                      <a:pt x="266" y="27"/>
                      <a:pt x="266" y="27"/>
                      <a:pt x="266" y="27"/>
                    </a:cubicBezTo>
                    <a:cubicBezTo>
                      <a:pt x="284" y="9"/>
                      <a:pt x="301" y="0"/>
                      <a:pt x="319" y="9"/>
                    </a:cubicBezTo>
                    <a:cubicBezTo>
                      <a:pt x="337" y="18"/>
                      <a:pt x="337" y="45"/>
                      <a:pt x="328" y="62"/>
                    </a:cubicBezTo>
                    <a:cubicBezTo>
                      <a:pt x="160" y="337"/>
                      <a:pt x="160" y="337"/>
                      <a:pt x="160" y="337"/>
                    </a:cubicBezTo>
                    <a:cubicBezTo>
                      <a:pt x="151" y="346"/>
                      <a:pt x="142" y="355"/>
                      <a:pt x="124" y="355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</p:spPr>
            <p:txBody>
              <a:bodyPr spcFirstLastPara="1" wrap="square" lIns="25706" tIns="12844" rIns="25706" bIns="12844" anchor="ctr" anchorCtr="0">
                <a:noAutofit/>
              </a:bodyPr>
              <a:lstStyle/>
              <a:p>
                <a:endParaRPr sz="1350">
                  <a:solidFill>
                    <a:schemeClr val="dk1"/>
                  </a:solidFill>
                  <a:latin typeface="Twentieth Century"/>
                  <a:ea typeface="Twentieth Century"/>
                  <a:cs typeface="Twentieth Century"/>
                  <a:sym typeface="Twentieth Century"/>
                </a:endParaRPr>
              </a:p>
            </p:txBody>
          </p:sp>
          <p:sp>
            <p:nvSpPr>
              <p:cNvPr id="104" name="Google Shape;104;p2"/>
              <p:cNvSpPr/>
              <p:nvPr/>
            </p:nvSpPr>
            <p:spPr>
              <a:xfrm>
                <a:off x="6026071" y="5434155"/>
                <a:ext cx="107948" cy="113570"/>
              </a:xfrm>
              <a:custGeom>
                <a:avLst/>
                <a:gdLst/>
                <a:ahLst/>
                <a:cxnLst/>
                <a:rect l="l" t="t" r="r" b="b"/>
                <a:pathLst>
                  <a:path w="338" h="356" extrusionOk="0">
                    <a:moveTo>
                      <a:pt x="124" y="355"/>
                    </a:moveTo>
                    <a:lnTo>
                      <a:pt x="124" y="355"/>
                    </a:lnTo>
                    <a:cubicBezTo>
                      <a:pt x="115" y="355"/>
                      <a:pt x="107" y="346"/>
                      <a:pt x="98" y="337"/>
                    </a:cubicBezTo>
                    <a:cubicBezTo>
                      <a:pt x="9" y="222"/>
                      <a:pt x="9" y="222"/>
                      <a:pt x="9" y="222"/>
                    </a:cubicBezTo>
                    <a:cubicBezTo>
                      <a:pt x="0" y="204"/>
                      <a:pt x="0" y="187"/>
                      <a:pt x="18" y="178"/>
                    </a:cubicBezTo>
                    <a:cubicBezTo>
                      <a:pt x="36" y="160"/>
                      <a:pt x="53" y="168"/>
                      <a:pt x="62" y="178"/>
                    </a:cubicBezTo>
                    <a:cubicBezTo>
                      <a:pt x="124" y="258"/>
                      <a:pt x="124" y="258"/>
                      <a:pt x="124" y="258"/>
                    </a:cubicBezTo>
                    <a:cubicBezTo>
                      <a:pt x="266" y="27"/>
                      <a:pt x="266" y="27"/>
                      <a:pt x="266" y="27"/>
                    </a:cubicBezTo>
                    <a:cubicBezTo>
                      <a:pt x="284" y="9"/>
                      <a:pt x="301" y="0"/>
                      <a:pt x="319" y="9"/>
                    </a:cubicBezTo>
                    <a:cubicBezTo>
                      <a:pt x="337" y="18"/>
                      <a:pt x="337" y="45"/>
                      <a:pt x="328" y="62"/>
                    </a:cubicBezTo>
                    <a:cubicBezTo>
                      <a:pt x="160" y="337"/>
                      <a:pt x="160" y="337"/>
                      <a:pt x="160" y="337"/>
                    </a:cubicBezTo>
                    <a:cubicBezTo>
                      <a:pt x="151" y="346"/>
                      <a:pt x="142" y="355"/>
                      <a:pt x="124" y="355"/>
                    </a:cubicBezTo>
                  </a:path>
                </a:pathLst>
              </a:custGeom>
              <a:solidFill>
                <a:srgbClr val="BFBFBF"/>
              </a:solidFill>
              <a:ln>
                <a:noFill/>
              </a:ln>
            </p:spPr>
            <p:txBody>
              <a:bodyPr spcFirstLastPara="1" wrap="square" lIns="25706" tIns="12844" rIns="25706" bIns="12844" anchor="ctr" anchorCtr="0">
                <a:noAutofit/>
              </a:bodyPr>
              <a:lstStyle/>
              <a:p>
                <a:endParaRPr sz="1350">
                  <a:solidFill>
                    <a:schemeClr val="dk1"/>
                  </a:solidFill>
                  <a:latin typeface="Twentieth Century"/>
                  <a:ea typeface="Twentieth Century"/>
                  <a:cs typeface="Twentieth Century"/>
                  <a:sym typeface="Twentieth Century"/>
                </a:endParaRPr>
              </a:p>
            </p:txBody>
          </p:sp>
        </p:grpSp>
        <p:sp>
          <p:nvSpPr>
            <p:cNvPr id="107" name="Google Shape;107;p2"/>
            <p:cNvSpPr/>
            <p:nvPr/>
          </p:nvSpPr>
          <p:spPr>
            <a:xfrm>
              <a:off x="5354166" y="1108314"/>
              <a:ext cx="2120100" cy="30773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8569" tIns="34275" rIns="68569" bIns="34275" anchor="t" anchorCtr="0">
              <a:spAutoFit/>
            </a:bodyPr>
            <a:lstStyle/>
            <a:p>
              <a:endParaRPr sz="1050" dirty="0"/>
            </a:p>
          </p:txBody>
        </p:sp>
      </p:grpSp>
      <p:pic>
        <p:nvPicPr>
          <p:cNvPr id="23" name="Picture 22">
            <a:extLst>
              <a:ext uri="{FF2B5EF4-FFF2-40B4-BE49-F238E27FC236}">
                <a16:creationId xmlns:a16="http://schemas.microsoft.com/office/drawing/2014/main" id="{338575B1-CF90-FC4F-9E8C-F651B871831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866" y="294181"/>
            <a:ext cx="1960838" cy="78433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59A913C-8EDE-D344-B70D-FCBDA401D35E}"/>
              </a:ext>
            </a:extLst>
          </p:cNvPr>
          <p:cNvSpPr txBox="1"/>
          <p:nvPr/>
        </p:nvSpPr>
        <p:spPr>
          <a:xfrm>
            <a:off x="5880974" y="294181"/>
            <a:ext cx="3103159" cy="4075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000" b="1" dirty="0">
                <a:solidFill>
                  <a:schemeClr val="tx1"/>
                </a:solidFill>
              </a:rPr>
              <a:t>STEERING SOUTH TEXAS TOWARD SOLAR SUCCESS</a:t>
            </a:r>
          </a:p>
          <a:p>
            <a:pPr lvl="0"/>
            <a:endParaRPr lang="en-US" sz="1600" dirty="0"/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sz="1800" dirty="0">
                <a:effectLst/>
                <a:latin typeface="Franklin Gothic Book" panose="020B05030201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Develop a strong network of energy stakeholders who can collaborate for an equitable clean energy transition and demonstrate a project that can be used to inspire the region’s energy stakeholders.</a:t>
            </a:r>
          </a:p>
          <a:p>
            <a:pPr>
              <a:spcAft>
                <a:spcPts val="1200"/>
              </a:spcAft>
              <a:buSzPts val="1400"/>
            </a:pPr>
            <a:endParaRPr lang="en-US" b="1" dirty="0">
              <a:solidFill>
                <a:schemeClr val="accent3"/>
              </a:solidFill>
            </a:endParaRPr>
          </a:p>
          <a:p>
            <a:endParaRPr lang="en-US" dirty="0"/>
          </a:p>
        </p:txBody>
      </p:sp>
      <p:pic>
        <p:nvPicPr>
          <p:cNvPr id="3" name="Picture 2" descr="A picture containing font, logo, text, graphics&#10;&#10;Description automatically generated">
            <a:extLst>
              <a:ext uri="{FF2B5EF4-FFF2-40B4-BE49-F238E27FC236}">
                <a16:creationId xmlns:a16="http://schemas.microsoft.com/office/drawing/2014/main" id="{73374E29-C39F-5415-BFCE-C373DE26823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062" y="2780839"/>
            <a:ext cx="1997075" cy="102806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E432EA9-4255-A319-5D98-321AFDCE8C0B}"/>
              </a:ext>
            </a:extLst>
          </p:cNvPr>
          <p:cNvSpPr txBox="1"/>
          <p:nvPr/>
        </p:nvSpPr>
        <p:spPr>
          <a:xfrm>
            <a:off x="464083" y="1394645"/>
            <a:ext cx="20310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1"/>
                </a:solidFill>
              </a:rPr>
              <a:t>Advancing affordable, reliable, and clean energy for underserved communities</a:t>
            </a:r>
          </a:p>
        </p:txBody>
      </p:sp>
    </p:spTree>
    <p:extLst>
      <p:ext uri="{BB962C8B-B14F-4D97-AF65-F5344CB8AC3E}">
        <p14:creationId xmlns:p14="http://schemas.microsoft.com/office/powerpoint/2010/main" val="27899787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26"/>
          <p:cNvSpPr txBox="1">
            <a:spLocks noGrp="1"/>
          </p:cNvSpPr>
          <p:nvPr>
            <p:ph type="title"/>
          </p:nvPr>
        </p:nvSpPr>
        <p:spPr>
          <a:xfrm>
            <a:off x="727650" y="683250"/>
            <a:ext cx="7688700" cy="53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" dirty="0"/>
              <a:t>Energy Burden in Texas </a:t>
            </a:r>
            <a:endParaRPr dirty="0"/>
          </a:p>
        </p:txBody>
      </p:sp>
      <p:sp>
        <p:nvSpPr>
          <p:cNvPr id="135" name="Google Shape;135;p26"/>
          <p:cNvSpPr txBox="1">
            <a:spLocks noGrp="1"/>
          </p:cNvSpPr>
          <p:nvPr>
            <p:ph type="body" idx="1"/>
          </p:nvPr>
        </p:nvSpPr>
        <p:spPr>
          <a:xfrm>
            <a:off x="394282" y="1277173"/>
            <a:ext cx="3435292" cy="342258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indent="-285750"/>
            <a:r>
              <a:rPr lang="en-US" sz="1600" dirty="0">
                <a:solidFill>
                  <a:schemeClr val="bg2"/>
                </a:solidFill>
              </a:rPr>
              <a:t>Texas has one of the highest poverty rates in the United States at </a:t>
            </a:r>
            <a:r>
              <a:rPr lang="en-US" sz="1600" b="1" dirty="0">
                <a:solidFill>
                  <a:srgbClr val="C00000"/>
                </a:solidFill>
              </a:rPr>
              <a:t>13.60%</a:t>
            </a:r>
            <a:r>
              <a:rPr lang="en-US" sz="1600" dirty="0">
                <a:solidFill>
                  <a:schemeClr val="bg2"/>
                </a:solidFill>
              </a:rPr>
              <a:t> [1]</a:t>
            </a:r>
          </a:p>
          <a:p>
            <a:pPr marL="742950" lvl="1" indent="-285750"/>
            <a:r>
              <a:rPr lang="en-US" sz="1600" b="1" dirty="0">
                <a:solidFill>
                  <a:srgbClr val="C00000"/>
                </a:solidFill>
              </a:rPr>
              <a:t>37% of households </a:t>
            </a:r>
            <a:r>
              <a:rPr lang="en-US" sz="1600" dirty="0">
                <a:solidFill>
                  <a:schemeClr val="bg2"/>
                </a:solidFill>
              </a:rPr>
              <a:t>live below 200% of the Federal Poverty Level (FPL)</a:t>
            </a:r>
          </a:p>
          <a:p>
            <a:pPr marL="285750" indent="-285750"/>
            <a:endParaRPr lang="en-US" sz="1600" dirty="0">
              <a:solidFill>
                <a:schemeClr val="bg2"/>
              </a:solidFill>
            </a:endParaRPr>
          </a:p>
          <a:p>
            <a:pPr marL="285750" indent="-285750"/>
            <a:r>
              <a:rPr lang="en-US" sz="1600" dirty="0">
                <a:solidFill>
                  <a:schemeClr val="bg2"/>
                </a:solidFill>
              </a:rPr>
              <a:t>There are over </a:t>
            </a:r>
            <a:r>
              <a:rPr lang="en-US" sz="1600" b="1" dirty="0">
                <a:solidFill>
                  <a:srgbClr val="C00000"/>
                </a:solidFill>
              </a:rPr>
              <a:t>3.8 million Low-Moderate Income households</a:t>
            </a:r>
            <a:r>
              <a:rPr lang="en-US" sz="1600" dirty="0">
                <a:solidFill>
                  <a:schemeClr val="bg2"/>
                </a:solidFill>
              </a:rPr>
              <a:t> disproportionately burdened by high energy costs</a:t>
            </a:r>
            <a:endParaRPr sz="1600" dirty="0"/>
          </a:p>
          <a:p>
            <a:pPr marL="0" indent="0">
              <a:buNone/>
            </a:pPr>
            <a:endParaRPr dirty="0"/>
          </a:p>
          <a:p>
            <a:pPr marL="0" indent="0">
              <a:buNone/>
            </a:pPr>
            <a:endParaRPr dirty="0"/>
          </a:p>
        </p:txBody>
      </p:sp>
      <p:pic>
        <p:nvPicPr>
          <p:cNvPr id="5" name="Google Shape;134;p26">
            <a:extLst>
              <a:ext uri="{FF2B5EF4-FFF2-40B4-BE49-F238E27FC236}">
                <a16:creationId xmlns:a16="http://schemas.microsoft.com/office/drawing/2014/main" id="{3068C779-7864-7DB8-5316-10D07D923C3C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08762" y="1607583"/>
            <a:ext cx="5071655" cy="30218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ED6858E-EAD6-DB5F-97D7-6887D2193550}"/>
              </a:ext>
            </a:extLst>
          </p:cNvPr>
          <p:cNvSpPr txBox="1"/>
          <p:nvPr/>
        </p:nvSpPr>
        <p:spPr>
          <a:xfrm>
            <a:off x="6002325" y="4881890"/>
            <a:ext cx="261317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Calibri" panose="020F0502020204030204" pitchFamily="34" charset="0"/>
                <a:cs typeface="Calibri" panose="020F0502020204030204" pitchFamily="34" charset="0"/>
              </a:rPr>
              <a:t>Source (TEPRI, 2022)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29"/>
          <p:cNvSpPr txBox="1">
            <a:spLocks noGrp="1"/>
          </p:cNvSpPr>
          <p:nvPr>
            <p:ph type="title"/>
          </p:nvPr>
        </p:nvSpPr>
        <p:spPr>
          <a:xfrm>
            <a:off x="727650" y="658375"/>
            <a:ext cx="7688700" cy="1039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dirty="0"/>
              <a:t>LMI Households Make Trade-Offs</a:t>
            </a:r>
            <a:endParaRPr dirty="0"/>
          </a:p>
          <a:p>
            <a:endParaRPr dirty="0"/>
          </a:p>
        </p:txBody>
      </p:sp>
      <p:sp>
        <p:nvSpPr>
          <p:cNvPr id="154" name="Google Shape;154;p29"/>
          <p:cNvSpPr txBox="1">
            <a:spLocks noGrp="1"/>
          </p:cNvSpPr>
          <p:nvPr>
            <p:ph type="body" idx="1"/>
          </p:nvPr>
        </p:nvSpPr>
        <p:spPr>
          <a:xfrm>
            <a:off x="668927" y="1253903"/>
            <a:ext cx="3903073" cy="26143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buNone/>
            </a:pPr>
            <a:endParaRPr lang="en-US" sz="1800" b="1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n-US" sz="1800" b="1" dirty="0">
                <a:solidFill>
                  <a:srgbClr val="C00000"/>
                </a:solidFill>
              </a:rPr>
              <a:t>26%</a:t>
            </a:r>
            <a:r>
              <a:rPr lang="en-US" sz="1800" dirty="0"/>
              <a:t> of households in Texas keep their homes at an </a:t>
            </a:r>
            <a:r>
              <a:rPr lang="en-US" sz="1800" b="1" dirty="0">
                <a:solidFill>
                  <a:srgbClr val="C00000"/>
                </a:solidFill>
              </a:rPr>
              <a:t>unsafe and unhealthy temperature </a:t>
            </a:r>
            <a:r>
              <a:rPr lang="en-US" sz="1100" dirty="0"/>
              <a:t>[4]</a:t>
            </a:r>
          </a:p>
          <a:p>
            <a:pPr marL="0" indent="0">
              <a:buNone/>
            </a:pPr>
            <a:r>
              <a:rPr lang="en-US" sz="1800" dirty="0"/>
              <a:t>(national average is 18%) </a:t>
            </a:r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1800" b="1" dirty="0">
                <a:solidFill>
                  <a:srgbClr val="C00000"/>
                </a:solidFill>
              </a:rPr>
              <a:t>29% </a:t>
            </a:r>
            <a:r>
              <a:rPr lang="en-US" sz="1800" dirty="0"/>
              <a:t>of households buy less food to keep the lights on or put off purchasing clothing or medicine to afford using heating and/or cooling.</a:t>
            </a:r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endParaRPr dirty="0">
              <a:solidFill>
                <a:srgbClr val="9900FF"/>
              </a:solidFill>
            </a:endParaRPr>
          </a:p>
          <a:p>
            <a:pPr marL="0" indent="0">
              <a:buNone/>
            </a:pPr>
            <a:endParaRPr sz="1600" dirty="0">
              <a:solidFill>
                <a:srgbClr val="9900FF"/>
              </a:solidFill>
            </a:endParaRPr>
          </a:p>
        </p:txBody>
      </p:sp>
      <p:pic>
        <p:nvPicPr>
          <p:cNvPr id="7" name="Google Shape;179;p33">
            <a:extLst>
              <a:ext uri="{FF2B5EF4-FFF2-40B4-BE49-F238E27FC236}">
                <a16:creationId xmlns:a16="http://schemas.microsoft.com/office/drawing/2014/main" id="{2254E5B1-4839-5F7E-DDD3-CE319061F3A3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42453" y="1253903"/>
            <a:ext cx="3749279" cy="3603322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E56297C-2538-2265-B273-F13A8B50CCBD}"/>
              </a:ext>
            </a:extLst>
          </p:cNvPr>
          <p:cNvSpPr txBox="1"/>
          <p:nvPr/>
        </p:nvSpPr>
        <p:spPr>
          <a:xfrm>
            <a:off x="6002325" y="4881890"/>
            <a:ext cx="261317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Calibri" panose="020F0502020204030204" pitchFamily="34" charset="0"/>
                <a:cs typeface="Calibri" panose="020F0502020204030204" pitchFamily="34" charset="0"/>
              </a:rPr>
              <a:t>Source (TEPRI, 2019)</a:t>
            </a:r>
          </a:p>
        </p:txBody>
      </p:sp>
      <p:sp>
        <p:nvSpPr>
          <p:cNvPr id="2" name="AutoShape 2" descr="Energy Burden Tarrant + Dallas Counties.png">
            <a:extLst>
              <a:ext uri="{FF2B5EF4-FFF2-40B4-BE49-F238E27FC236}">
                <a16:creationId xmlns:a16="http://schemas.microsoft.com/office/drawing/2014/main" id="{4C6BEF91-A1B9-7644-955F-D5FED4C2861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2419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62127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8"/>
          <p:cNvSpPr txBox="1">
            <a:spLocks noGrp="1"/>
          </p:cNvSpPr>
          <p:nvPr>
            <p:ph type="title"/>
          </p:nvPr>
        </p:nvSpPr>
        <p:spPr>
          <a:xfrm>
            <a:off x="727650" y="658375"/>
            <a:ext cx="7688700" cy="1039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dirty="0"/>
              <a:t>The Geography of Energy Burdens</a:t>
            </a:r>
            <a:endParaRPr dirty="0"/>
          </a:p>
          <a:p>
            <a:endParaRPr dirty="0"/>
          </a:p>
        </p:txBody>
      </p:sp>
      <p:sp>
        <p:nvSpPr>
          <p:cNvPr id="148" name="Google Shape;148;p28"/>
          <p:cNvSpPr txBox="1">
            <a:spLocks noGrp="1"/>
          </p:cNvSpPr>
          <p:nvPr>
            <p:ph type="body" idx="1"/>
          </p:nvPr>
        </p:nvSpPr>
        <p:spPr>
          <a:xfrm>
            <a:off x="727650" y="1337733"/>
            <a:ext cx="7690500" cy="262124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39700" indent="0">
              <a:buClr>
                <a:srgbClr val="9900FF"/>
              </a:buClr>
              <a:buNone/>
            </a:pPr>
            <a:endParaRPr lang="en-US" dirty="0">
              <a:solidFill>
                <a:srgbClr val="9900FF"/>
              </a:solidFill>
            </a:endParaRPr>
          </a:p>
          <a:p>
            <a:pPr>
              <a:buClr>
                <a:srgbClr val="9900FF"/>
              </a:buClr>
            </a:pPr>
            <a:endParaRPr lang="en-US" dirty="0">
              <a:solidFill>
                <a:srgbClr val="9900FF"/>
              </a:solidFill>
            </a:endParaRPr>
          </a:p>
          <a:p>
            <a:pPr>
              <a:buClr>
                <a:srgbClr val="9900FF"/>
              </a:buClr>
            </a:pPr>
            <a:endParaRPr dirty="0">
              <a:solidFill>
                <a:srgbClr val="9900FF"/>
              </a:solidFill>
            </a:endParaRPr>
          </a:p>
          <a:p>
            <a:pPr marL="0" indent="0">
              <a:buNone/>
            </a:pPr>
            <a:endParaRPr dirty="0">
              <a:solidFill>
                <a:srgbClr val="9900FF"/>
              </a:solidFill>
            </a:endParaRPr>
          </a:p>
          <a:p>
            <a:pPr marL="0" indent="0">
              <a:buNone/>
            </a:pPr>
            <a:endParaRPr sz="1600" dirty="0">
              <a:solidFill>
                <a:srgbClr val="9900FF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7905EFE-797B-594B-9393-F2EF5EEE11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250" y="1267884"/>
            <a:ext cx="74295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4322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D9F043-3331-E247-E9C1-4542FA3562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Overview of Milestones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334928-CA4D-8B5E-6E86-B868759A34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29451" y="1697874"/>
            <a:ext cx="7688700" cy="2687513"/>
          </a:xfrm>
        </p:spPr>
        <p:txBody>
          <a:bodyPr/>
          <a:lstStyle/>
          <a:p>
            <a:r>
              <a:rPr lang="en-US" sz="1800" dirty="0"/>
              <a:t>State included roof-top solar as an acceptable use of funds for roof-top solar in the LIHEAP State Plan</a:t>
            </a:r>
          </a:p>
          <a:p>
            <a:r>
              <a:rPr lang="en-US" sz="1800" dirty="0"/>
              <a:t>Engaged grassroots community organizations and local utilities in the vision and implementation</a:t>
            </a:r>
          </a:p>
          <a:p>
            <a:r>
              <a:rPr lang="en-US" sz="1800" dirty="0"/>
              <a:t>Installed first roof-top solar using HUD Funds in </a:t>
            </a:r>
            <a:r>
              <a:rPr lang="en-US" sz="1800" dirty="0" err="1"/>
              <a:t>Carizzo</a:t>
            </a:r>
            <a:r>
              <a:rPr lang="en-US" sz="1800" dirty="0"/>
              <a:t> Springs area</a:t>
            </a:r>
          </a:p>
          <a:p>
            <a:r>
              <a:rPr lang="en-US" sz="1800" dirty="0"/>
              <a:t>Began process off identifying Travis County funds to pilot in Austin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73956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D9F043-3331-E247-E9C1-4542FA3562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Looking Forward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334928-CA4D-8B5E-6E86-B868759A34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29451" y="1697874"/>
            <a:ext cx="7688700" cy="2687513"/>
          </a:xfrm>
        </p:spPr>
        <p:txBody>
          <a:bodyPr/>
          <a:lstStyle/>
          <a:p>
            <a:r>
              <a:rPr lang="en-US" sz="1800" dirty="0"/>
              <a:t>Install solar on households using public funding streams</a:t>
            </a:r>
          </a:p>
          <a:p>
            <a:r>
              <a:rPr lang="en-US" sz="1800" dirty="0"/>
              <a:t>Educate households with low-incomes about solar benefits and opportunities to participate</a:t>
            </a:r>
          </a:p>
          <a:p>
            <a:r>
              <a:rPr lang="en-US" sz="1800" dirty="0"/>
              <a:t>Develop case studies for the Texas Department of Housing and Community Affairs (TDHCA)</a:t>
            </a:r>
          </a:p>
          <a:p>
            <a:r>
              <a:rPr lang="en-US" sz="1800" dirty="0"/>
              <a:t>Work with TDHCA to use WAP and LIHEAP Funds for Roof-Top Solar</a:t>
            </a:r>
          </a:p>
          <a:p>
            <a:r>
              <a:rPr lang="en-US" sz="1800" dirty="0"/>
              <a:t>Create How-To Guide for Others to use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0308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2473869"/>
            <a:ext cx="9144000" cy="2669632"/>
            <a:chOff x="0" y="0"/>
            <a:chExt cx="24384000" cy="7119017"/>
          </a:xfrm>
        </p:grpSpPr>
        <p:pic>
          <p:nvPicPr>
            <p:cNvPr id="3" name="Picture 3"/>
            <p:cNvPicPr>
              <a:picLocks noChangeAspect="1"/>
            </p:cNvPicPr>
            <p:nvPr/>
          </p:nvPicPr>
          <p:blipFill>
            <a:blip r:embed="rId2"/>
            <a:srcRect t="27519" b="27519"/>
            <a:stretch>
              <a:fillRect/>
            </a:stretch>
          </p:blipFill>
          <p:spPr>
            <a:xfrm>
              <a:off x="0" y="0"/>
              <a:ext cx="24384000" cy="7119017"/>
            </a:xfrm>
            <a:prstGeom prst="rect">
              <a:avLst/>
            </a:prstGeom>
          </p:spPr>
        </p:pic>
      </p:grpSp>
      <p:sp>
        <p:nvSpPr>
          <p:cNvPr id="4" name="AutoShape 4"/>
          <p:cNvSpPr/>
          <p:nvPr/>
        </p:nvSpPr>
        <p:spPr>
          <a:xfrm rot="5400000">
            <a:off x="1782369" y="1148969"/>
            <a:ext cx="1481182" cy="0"/>
          </a:xfrm>
          <a:prstGeom prst="line">
            <a:avLst/>
          </a:prstGeom>
          <a:ln w="9525" cap="rnd">
            <a:solidFill>
              <a:srgbClr val="626262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F712C86-841D-0DE4-C351-C11CB670BE91}"/>
              </a:ext>
            </a:extLst>
          </p:cNvPr>
          <p:cNvSpPr txBox="1"/>
          <p:nvPr/>
        </p:nvSpPr>
        <p:spPr>
          <a:xfrm>
            <a:off x="-78964" y="885431"/>
            <a:ext cx="264159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/>
            <a:r>
              <a:rPr lang="en-US" sz="2400" b="1" dirty="0">
                <a:solidFill>
                  <a:schemeClr val="tx1"/>
                </a:solidFill>
              </a:rPr>
              <a:t>Thank You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DD81FAF-C645-046F-E6E8-984E9750C6DC}"/>
              </a:ext>
            </a:extLst>
          </p:cNvPr>
          <p:cNvSpPr txBox="1"/>
          <p:nvPr/>
        </p:nvSpPr>
        <p:spPr>
          <a:xfrm>
            <a:off x="2097074" y="509633"/>
            <a:ext cx="6760184" cy="14157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sz="2400" b="1" dirty="0">
                <a:solidFill>
                  <a:schemeClr val="tx1"/>
                </a:solidFill>
              </a:rPr>
              <a:t>NEW PATHWAYS FOR EQUITABLE </a:t>
            </a:r>
          </a:p>
          <a:p>
            <a:pPr lvl="0" algn="ctr"/>
            <a:r>
              <a:rPr lang="en-US" sz="2400" b="1" dirty="0">
                <a:solidFill>
                  <a:schemeClr val="tx1"/>
                </a:solidFill>
              </a:rPr>
              <a:t>SOLAR IN TEXAS</a:t>
            </a:r>
          </a:p>
          <a:p>
            <a:pPr lvl="0" algn="ctr"/>
            <a:r>
              <a:rPr lang="en-US" sz="2400" b="1" dirty="0">
                <a:solidFill>
                  <a:schemeClr val="tx1"/>
                </a:solidFill>
              </a:rPr>
              <a:t>4/13/23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treamline">
  <a:themeElements>
    <a:clrScheme name="Streamline">
      <a:dk1>
        <a:srgbClr val="4EC6DF"/>
      </a:dk1>
      <a:lt1>
        <a:srgbClr val="FFFFFF"/>
      </a:lt1>
      <a:dk2>
        <a:srgbClr val="1A1A1A"/>
      </a:dk2>
      <a:lt2>
        <a:srgbClr val="E9EDEE"/>
      </a:lt2>
      <a:accent1>
        <a:srgbClr val="595959"/>
      </a:accent1>
      <a:accent2>
        <a:srgbClr val="4EC6DF"/>
      </a:accent2>
      <a:accent3>
        <a:srgbClr val="D43F27"/>
      </a:accent3>
      <a:accent4>
        <a:srgbClr val="8EB858"/>
      </a:accent4>
      <a:accent5>
        <a:srgbClr val="012060"/>
      </a:accent5>
      <a:accent6>
        <a:srgbClr val="B6BDCF"/>
      </a:accent6>
      <a:hlink>
        <a:srgbClr val="012060"/>
      </a:hlink>
      <a:folHlink>
        <a:srgbClr val="1C367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Frontier Cover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Frontier Basic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4634</TotalTime>
  <Words>429</Words>
  <Application>Microsoft Macintosh PowerPoint</Application>
  <PresentationFormat>On-screen Show (16:9)</PresentationFormat>
  <Paragraphs>47</Paragraphs>
  <Slides>7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7</vt:i4>
      </vt:variant>
    </vt:vector>
  </HeadingPairs>
  <TitlesOfParts>
    <vt:vector size="20" baseType="lpstr">
      <vt:lpstr>Arial</vt:lpstr>
      <vt:lpstr>Symbol</vt:lpstr>
      <vt:lpstr>Calibri Light</vt:lpstr>
      <vt:lpstr>Raleway</vt:lpstr>
      <vt:lpstr>Cabin</vt:lpstr>
      <vt:lpstr>Franklin Gothic Medium</vt:lpstr>
      <vt:lpstr>Twentieth Century</vt:lpstr>
      <vt:lpstr>Calibri</vt:lpstr>
      <vt:lpstr>Avenir</vt:lpstr>
      <vt:lpstr>Franklin Gothic Book</vt:lpstr>
      <vt:lpstr>Streamline</vt:lpstr>
      <vt:lpstr>1_Frontier Cover Design</vt:lpstr>
      <vt:lpstr>2_Frontier Basic Design</vt:lpstr>
      <vt:lpstr>PowerPoint Presentation</vt:lpstr>
      <vt:lpstr>Energy Burden in Texas </vt:lpstr>
      <vt:lpstr>LMI Households Make Trade-Offs </vt:lpstr>
      <vt:lpstr>The Geography of Energy Burdens </vt:lpstr>
      <vt:lpstr>Overview of Milestones</vt:lpstr>
      <vt:lpstr>Looking Forward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Brief - USE AS A GUIDE</dc:title>
  <dc:creator>Stratton</dc:creator>
  <cp:lastModifiedBy>Microsoft Office User</cp:lastModifiedBy>
  <cp:revision>37</cp:revision>
  <dcterms:modified xsi:type="dcterms:W3CDTF">2023-05-24T20:51:34Z</dcterms:modified>
</cp:coreProperties>
</file>