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530"/>
  </p:normalViewPr>
  <p:slideViewPr>
    <p:cSldViewPr snapToGrid="0">
      <p:cViewPr varScale="1">
        <p:scale>
          <a:sx n="95" d="100"/>
          <a:sy n="95" d="100"/>
        </p:scale>
        <p:origin x="936"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2350-1020-DDEF-6E1A-9138EF2CD5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E379C2-BEB7-CEFD-E0AC-781FA14EA9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5A2974D-48AE-286A-1C9B-1CB016E5A014}"/>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5" name="Footer Placeholder 4">
            <a:extLst>
              <a:ext uri="{FF2B5EF4-FFF2-40B4-BE49-F238E27FC236}">
                <a16:creationId xmlns:a16="http://schemas.microsoft.com/office/drawing/2014/main" id="{4AA9DCFF-D734-5C81-3D13-B37BB47D0B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08D97C-6C16-A2F2-F905-0C3C1DCC9986}"/>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1288880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61DF9-026B-C4EF-EAF6-BBC62EFA1CE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65B5C33-57DD-6C43-22C2-03858B06F97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076DA8-2D76-9101-1A9D-9D9938A14414}"/>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5" name="Footer Placeholder 4">
            <a:extLst>
              <a:ext uri="{FF2B5EF4-FFF2-40B4-BE49-F238E27FC236}">
                <a16:creationId xmlns:a16="http://schemas.microsoft.com/office/drawing/2014/main" id="{5FA2A288-C62A-6FC5-7B1D-261D2A37A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EB7D8B-2098-6C73-9E1F-2EDD4EC57D75}"/>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541989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25383-2B82-6D61-8D47-3498BB94A0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C2DF2DF-864C-A55A-4F94-00E9F8302C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5BDCDC-C1BF-E222-6483-9CF54C709A52}"/>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5" name="Footer Placeholder 4">
            <a:extLst>
              <a:ext uri="{FF2B5EF4-FFF2-40B4-BE49-F238E27FC236}">
                <a16:creationId xmlns:a16="http://schemas.microsoft.com/office/drawing/2014/main" id="{5DFA4BF8-B8C5-3884-9F9F-1E124E2CD7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7761B6-3242-4609-19F3-BE7F710713AF}"/>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295172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B2E1B-86D4-709C-34AC-52145A05E8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F07090-25FB-1DCE-277B-E7F30EB8B42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2CB6FA-87F8-A6EA-6F6E-D249C275B6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DB66D77-56EF-2B59-CCB0-C13D95155FCB}"/>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6" name="Footer Placeholder 5">
            <a:extLst>
              <a:ext uri="{FF2B5EF4-FFF2-40B4-BE49-F238E27FC236}">
                <a16:creationId xmlns:a16="http://schemas.microsoft.com/office/drawing/2014/main" id="{AC266213-3D27-DACF-BDDD-5043E6AC06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DC2702-2C70-5623-561B-52680E3936B4}"/>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3593610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17D02-4896-478E-F194-8932065C52D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A6D8D37-4794-D714-F8EB-49996C0CDE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374930-36A4-F5B1-EA45-BF91E3386E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9D0DC04-F89F-C727-652A-E93FB84965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0A2D3-C60F-D234-275A-1FFA1CCFE8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32FF5BC-58B0-1DE0-403A-1E1594978457}"/>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8" name="Footer Placeholder 7">
            <a:extLst>
              <a:ext uri="{FF2B5EF4-FFF2-40B4-BE49-F238E27FC236}">
                <a16:creationId xmlns:a16="http://schemas.microsoft.com/office/drawing/2014/main" id="{C4C5753B-3816-42CF-A986-3A2F717C2F8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9C86371-9884-2767-DDE2-32D8EB058FB9}"/>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322260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DD7A5-151D-C329-30F8-45DC446DA0B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8EBEF7-0E34-2EA7-73E5-23BFFDE58DCF}"/>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4" name="Footer Placeholder 3">
            <a:extLst>
              <a:ext uri="{FF2B5EF4-FFF2-40B4-BE49-F238E27FC236}">
                <a16:creationId xmlns:a16="http://schemas.microsoft.com/office/drawing/2014/main" id="{5EE7AF03-066E-D649-F9E8-4590D59B7E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7A42A9-7278-3E48-B48C-914EED3CBED4}"/>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245417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D5B2E6-2BD2-5190-CC5C-28949AD88BFE}"/>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3" name="Footer Placeholder 2">
            <a:extLst>
              <a:ext uri="{FF2B5EF4-FFF2-40B4-BE49-F238E27FC236}">
                <a16:creationId xmlns:a16="http://schemas.microsoft.com/office/drawing/2014/main" id="{DE038145-606D-7941-B62F-17A47330B22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EF5AEB-DD2B-4A1F-B546-AB20543B699F}"/>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1570990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DE838-1B3F-C8FE-6522-B2094645D5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5EDC9F6-11D2-D669-CE3B-894FA21990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3B428E9-1B27-3E47-6AAE-6036228D9C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2EC1FB-3E47-8F93-99D3-2273F4DBB779}"/>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6" name="Footer Placeholder 5">
            <a:extLst>
              <a:ext uri="{FF2B5EF4-FFF2-40B4-BE49-F238E27FC236}">
                <a16:creationId xmlns:a16="http://schemas.microsoft.com/office/drawing/2014/main" id="{DA527702-7405-2CC0-6DBC-295DB58090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C7E9D6-4893-15E8-D68E-47FEAF41351E}"/>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7486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A23E6-4CE3-4D67-E7DC-04FE17B177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2304922-AB90-5B9F-70AB-71651BBD36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B309DC3-CD6E-BDFA-9C31-43DA1ECDCE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B56CD0-C06F-782F-21E0-00D75E530058}"/>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6" name="Footer Placeholder 5">
            <a:extLst>
              <a:ext uri="{FF2B5EF4-FFF2-40B4-BE49-F238E27FC236}">
                <a16:creationId xmlns:a16="http://schemas.microsoft.com/office/drawing/2014/main" id="{7E820847-61EC-B3E9-4636-4E355E2D47A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4D49BF-4D88-D220-D364-5F4F00C2CDA6}"/>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1198866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6E8CB-B3C7-25C9-6454-F8842F3025B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8F3A0A-6054-D0BB-4CB3-1887205E98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8B6CC3-8F43-1416-0674-A766D96CF679}"/>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5" name="Footer Placeholder 4">
            <a:extLst>
              <a:ext uri="{FF2B5EF4-FFF2-40B4-BE49-F238E27FC236}">
                <a16:creationId xmlns:a16="http://schemas.microsoft.com/office/drawing/2014/main" id="{F3DAC076-5D58-71DF-40C5-1FA38E6620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7A186C-13E4-EF1C-1F4F-9A2548C49BF0}"/>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984729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30627E-BE82-CC80-B36D-35CDD28A902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6CCC701-ACFB-522C-E1BE-96864A5EE6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A62F60-E900-9EA3-D413-3B01CF700D05}"/>
              </a:ext>
            </a:extLst>
          </p:cNvPr>
          <p:cNvSpPr>
            <a:spLocks noGrp="1"/>
          </p:cNvSpPr>
          <p:nvPr>
            <p:ph type="dt" sz="half" idx="10"/>
          </p:nvPr>
        </p:nvSpPr>
        <p:spPr/>
        <p:txBody>
          <a:bodyPr/>
          <a:lstStyle/>
          <a:p>
            <a:fld id="{1F7050AB-7ACA-1D4A-9F41-ED4EAA8B8E5A}" type="datetimeFigureOut">
              <a:rPr lang="en-US" smtClean="0"/>
              <a:t>5/22/23</a:t>
            </a:fld>
            <a:endParaRPr lang="en-US"/>
          </a:p>
        </p:txBody>
      </p:sp>
      <p:sp>
        <p:nvSpPr>
          <p:cNvPr id="5" name="Footer Placeholder 4">
            <a:extLst>
              <a:ext uri="{FF2B5EF4-FFF2-40B4-BE49-F238E27FC236}">
                <a16:creationId xmlns:a16="http://schemas.microsoft.com/office/drawing/2014/main" id="{BE650AF5-DB80-7883-A1D3-DC1CF6C03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9058FC-A8B3-D8BF-0911-BD6972E300CA}"/>
              </a:ext>
            </a:extLst>
          </p:cNvPr>
          <p:cNvSpPr>
            <a:spLocks noGrp="1"/>
          </p:cNvSpPr>
          <p:nvPr>
            <p:ph type="sldNum" sz="quarter" idx="12"/>
          </p:nvPr>
        </p:nvSpPr>
        <p:spPr/>
        <p:txBody>
          <a:bodyPr/>
          <a:lstStyle/>
          <a:p>
            <a:fld id="{F3F091B3-A5E7-EA41-A513-672E4C75AFFA}" type="slidenum">
              <a:rPr lang="en-US" smtClean="0"/>
              <a:t>‹#›</a:t>
            </a:fld>
            <a:endParaRPr lang="en-US"/>
          </a:p>
        </p:txBody>
      </p:sp>
    </p:spTree>
    <p:extLst>
      <p:ext uri="{BB962C8B-B14F-4D97-AF65-F5344CB8AC3E}">
        <p14:creationId xmlns:p14="http://schemas.microsoft.com/office/powerpoint/2010/main" val="2632313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6AF0EC-5491-FA18-12EF-B3DB74F05D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048FB6D-9D68-758F-20AB-8820DA7058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0F0FEB-CE63-D677-595E-6067466E4A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7050AB-7ACA-1D4A-9F41-ED4EAA8B8E5A}" type="datetimeFigureOut">
              <a:rPr lang="en-US" smtClean="0"/>
              <a:t>5/22/23</a:t>
            </a:fld>
            <a:endParaRPr lang="en-US"/>
          </a:p>
        </p:txBody>
      </p:sp>
      <p:sp>
        <p:nvSpPr>
          <p:cNvPr id="5" name="Footer Placeholder 4">
            <a:extLst>
              <a:ext uri="{FF2B5EF4-FFF2-40B4-BE49-F238E27FC236}">
                <a16:creationId xmlns:a16="http://schemas.microsoft.com/office/drawing/2014/main" id="{274F4160-A8B6-45D5-5072-8009571933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96FF-38D9-5669-20FF-1B7F2B57C6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F091B3-A5E7-EA41-A513-672E4C75AFFA}" type="slidenum">
              <a:rPr lang="en-US" smtClean="0"/>
              <a:t>‹#›</a:t>
            </a:fld>
            <a:endParaRPr lang="en-US"/>
          </a:p>
        </p:txBody>
      </p:sp>
    </p:spTree>
    <p:extLst>
      <p:ext uri="{BB962C8B-B14F-4D97-AF65-F5344CB8AC3E}">
        <p14:creationId xmlns:p14="http://schemas.microsoft.com/office/powerpoint/2010/main" val="38953659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joinhalo.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0F9C567-4EA2-F2DB-97AB-3E2EA8D9D3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3070" y="5593976"/>
            <a:ext cx="1933976" cy="11370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A5E6D8B-FC4F-D44B-28CD-DC2DAF9CD1F7}"/>
              </a:ext>
            </a:extLst>
          </p:cNvPr>
          <p:cNvSpPr txBox="1"/>
          <p:nvPr/>
        </p:nvSpPr>
        <p:spPr>
          <a:xfrm>
            <a:off x="826288" y="383056"/>
            <a:ext cx="10539424" cy="461665"/>
          </a:xfrm>
          <a:prstGeom prst="rect">
            <a:avLst/>
          </a:prstGeom>
          <a:noFill/>
        </p:spPr>
        <p:txBody>
          <a:bodyPr wrap="none" rtlCol="0">
            <a:spAutoFit/>
          </a:bodyPr>
          <a:lstStyle/>
          <a:p>
            <a:r>
              <a:rPr lang="en-US" sz="2400" b="1" dirty="0"/>
              <a:t>Energize Rural Communities Prize Competition Summary Slide – Halo Funding, LLC</a:t>
            </a:r>
          </a:p>
        </p:txBody>
      </p:sp>
      <p:sp>
        <p:nvSpPr>
          <p:cNvPr id="6" name="TextBox 5">
            <a:extLst>
              <a:ext uri="{FF2B5EF4-FFF2-40B4-BE49-F238E27FC236}">
                <a16:creationId xmlns:a16="http://schemas.microsoft.com/office/drawing/2014/main" id="{6036F976-4EFC-D708-BEF4-FADE7E55E1D0}"/>
              </a:ext>
            </a:extLst>
          </p:cNvPr>
          <p:cNvSpPr txBox="1"/>
          <p:nvPr/>
        </p:nvSpPr>
        <p:spPr>
          <a:xfrm>
            <a:off x="498230" y="977328"/>
            <a:ext cx="11195539" cy="4939814"/>
          </a:xfrm>
          <a:prstGeom prst="rect">
            <a:avLst/>
          </a:prstGeom>
          <a:noFill/>
        </p:spPr>
        <p:txBody>
          <a:bodyPr wrap="square" rtlCol="0">
            <a:spAutoFit/>
          </a:bodyPr>
          <a:lstStyle/>
          <a:p>
            <a:pPr marL="0" marR="0">
              <a:spcBef>
                <a:spcPts val="0"/>
              </a:spcBef>
            </a:pPr>
            <a:r>
              <a:rPr lang="en-US" sz="1500" u="sng" dirty="0">
                <a:solidFill>
                  <a:srgbClr val="0563C1"/>
                </a:solidFill>
                <a:effectLst/>
                <a:latin typeface="Franklin Gothic Medium" panose="020B0603020102020204" pitchFamily="34" charset="0"/>
                <a:ea typeface="Times New Roman" panose="02020603050405020304" pitchFamily="18" charset="0"/>
                <a:hlinkClick r:id="rId3"/>
              </a:rPr>
              <a:t>Halo Funding, LLC </a:t>
            </a:r>
            <a:r>
              <a:rPr lang="en-US" sz="1500" dirty="0">
                <a:solidFill>
                  <a:srgbClr val="000000"/>
                </a:solidFill>
                <a:effectLst/>
                <a:latin typeface="Franklin Gothic Medium" panose="020B0603020102020204" pitchFamily="34" charset="0"/>
                <a:ea typeface="Times New Roman" panose="02020603050405020304" pitchFamily="18" charset="0"/>
              </a:rPr>
              <a:t>(Halo) is a solar-focused lender for residential and commercial installations. We seek to expand our current business model to offer rural solar projects access to financing as efficiently and simply as residential borrowers benefit from today. To accomplish this, we are building a system that can digest relevant project details, analyze qualifying incentives, model project-level economics and savings, and rapidly present financing decisions to project owners. We are currently achieving this in residential solar lending and that efficiency has been a key driver for residential solar over the last decade. We believe a similarly efficient financing solution will accelerate the distribution of solar benefits to rural communities.</a:t>
            </a:r>
          </a:p>
          <a:p>
            <a:pPr marL="0" marR="0">
              <a:spcBef>
                <a:spcPts val="0"/>
              </a:spcBef>
            </a:pPr>
            <a:endParaRPr lang="en-US" sz="1500" dirty="0">
              <a:effectLst/>
              <a:latin typeface="Times New Roman" panose="02020603050405020304" pitchFamily="18" charset="0"/>
              <a:ea typeface="Times New Roman" panose="02020603050405020304" pitchFamily="18" charset="0"/>
            </a:endParaRPr>
          </a:p>
          <a:p>
            <a:pPr marL="0" marR="0">
              <a:spcBef>
                <a:spcPts val="0"/>
              </a:spcBef>
            </a:pPr>
            <a:r>
              <a:rPr lang="en-US" sz="1500" dirty="0">
                <a:solidFill>
                  <a:srgbClr val="000000"/>
                </a:solidFill>
                <a:effectLst/>
                <a:latin typeface="Franklin Gothic Medium" panose="020B0603020102020204" pitchFamily="34" charset="0"/>
                <a:ea typeface="Times New Roman" panose="02020603050405020304" pitchFamily="18" charset="0"/>
              </a:rPr>
              <a:t>Halo’s mission is to efficiently connect capital with solar projects for the mutual benefit of </a:t>
            </a:r>
            <a:r>
              <a:rPr lang="en-US" sz="1500" dirty="0" err="1">
                <a:solidFill>
                  <a:srgbClr val="000000"/>
                </a:solidFill>
                <a:effectLst/>
                <a:latin typeface="Franklin Gothic Medium" panose="020B0603020102020204" pitchFamily="34" charset="0"/>
                <a:ea typeface="Times New Roman" panose="02020603050405020304" pitchFamily="18" charset="0"/>
              </a:rPr>
              <a:t>offtakers</a:t>
            </a:r>
            <a:r>
              <a:rPr lang="en-US" sz="1500" dirty="0">
                <a:solidFill>
                  <a:srgbClr val="000000"/>
                </a:solidFill>
                <a:effectLst/>
                <a:latin typeface="Franklin Gothic Medium" panose="020B0603020102020204" pitchFamily="34" charset="0"/>
                <a:ea typeface="Times New Roman" panose="02020603050405020304" pitchFamily="18" charset="0"/>
              </a:rPr>
              <a:t>, investors, and our shared ecosystem at large. We accomplish this mission by successfully executing on three elements: 1) ensure each solar project is clearly sold and built to last, 2) remove the bureaucratic drag between the investor and the solar project that adds financing costs and decreases the project’s financial viability, and 3) streamline the project’s upfront underwriting process and ongoing servicing and maintenance via the use of technology. These elements serve to reinforce each other and ultimately enable more solar projects. </a:t>
            </a:r>
            <a:br>
              <a:rPr lang="en-US" sz="1500" dirty="0">
                <a:solidFill>
                  <a:srgbClr val="000000"/>
                </a:solidFill>
                <a:effectLst/>
                <a:latin typeface="Franklin Gothic Medium" panose="020B0603020102020204" pitchFamily="34" charset="0"/>
                <a:ea typeface="Times New Roman" panose="02020603050405020304" pitchFamily="18" charset="0"/>
              </a:rPr>
            </a:br>
            <a:endParaRPr lang="en-US" sz="1500" dirty="0">
              <a:effectLst/>
              <a:latin typeface="Times New Roman" panose="02020603050405020304" pitchFamily="18" charset="0"/>
              <a:ea typeface="Times New Roman" panose="02020603050405020304" pitchFamily="18" charset="0"/>
            </a:endParaRPr>
          </a:p>
          <a:p>
            <a:r>
              <a:rPr lang="en-US" sz="1500" dirty="0">
                <a:solidFill>
                  <a:srgbClr val="000000"/>
                </a:solidFill>
                <a:effectLst/>
                <a:latin typeface="Franklin Gothic Medium" panose="020B0603020102020204" pitchFamily="34" charset="0"/>
                <a:ea typeface="Times New Roman" panose="02020603050405020304" pitchFamily="18" charset="0"/>
              </a:rPr>
              <a:t>Since launching our lender in 2022 we have underwritten over $60m of residential solar projects and $10m of small-scale commercial projects. We work with credit unions, banks and private credit funds to bring a range of capital sources into play. We have an existing network of 30 regional installers who use our platform, typically as a first look before engaging other lenders, thanks to our competitive rates, simple process, and capable support. Of those installers, 5 have brought commercial projects to us for financing and those have increasingly been sited in rural communities. We started adapting our skill set to underwrite rural projects after the IRA support for REAP was announced, and already have capital interested in funding these projects. We intend to build a rural platform as efficient as our proven residential platform whereby a project can be submitted, underwritten, and approved within minutes.</a:t>
            </a:r>
            <a:endParaRPr lang="en-US" sz="1500" dirty="0">
              <a:effectLst/>
              <a:latin typeface="Times New Roman" panose="02020603050405020304" pitchFamily="18" charset="0"/>
              <a:ea typeface="Times New Roman" panose="02020603050405020304" pitchFamily="18" charset="0"/>
            </a:endParaRPr>
          </a:p>
          <a:p>
            <a:pPr marL="0" marR="0"/>
            <a:endParaRPr lang="en-US" sz="1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17921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3076</TotalTime>
  <Words>406</Words>
  <Application>Microsoft Macintosh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Franklin Gothic Medium</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Truitt</dc:creator>
  <cp:lastModifiedBy>Andrew Truitt</cp:lastModifiedBy>
  <cp:revision>3</cp:revision>
  <dcterms:created xsi:type="dcterms:W3CDTF">2023-05-22T15:31:35Z</dcterms:created>
  <dcterms:modified xsi:type="dcterms:W3CDTF">2023-05-24T18:48:26Z</dcterms:modified>
</cp:coreProperties>
</file>