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628DEC-5A38-4A81-987E-94CA17E693DB}" v="1" dt="2023-05-24T19:30:27.0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89" d="100"/>
          <a:sy n="89" d="100"/>
        </p:scale>
        <p:origin x="64" y="5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5145E-7C4C-DDD4-C32F-7D1BCFE54B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8EB063-B638-D3F7-B4F6-D23D75D611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8359EC-70A3-30B3-E855-440D40FB5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6D6F9-0AE9-4B56-8122-EA0BEA2B1CAA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7E6C3C-7576-6DDB-A562-49429FC6A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FC1F6B-74EB-188B-C26F-3AE0B9661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4D3B9-DED3-4B6B-B0A9-4BE5235EAE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037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4404C-61F9-EA59-821D-60BEC88BC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85B51D-E72A-F1E9-C68B-3552DE63B4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C68DA7-527F-82ED-2452-E853A95B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6D6F9-0AE9-4B56-8122-EA0BEA2B1CAA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D680A-F772-3929-22DA-F9B96306B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311389-1ACB-0D61-A929-89F70A655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4D3B9-DED3-4B6B-B0A9-4BE5235EAE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632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CFAE3-B650-460F-D3B7-C95380246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CCB88-11B1-0056-994C-6F7A6EE7B2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3A44D-8C2B-DF77-7D29-74A888F8D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6D6F9-0AE9-4B56-8122-EA0BEA2B1CAA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E22150-6B2C-B12C-327A-AB0DC771B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DD4C2D-297C-80A2-454B-BB539A865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4D3B9-DED3-4B6B-B0A9-4BE5235EAE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945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8BCCA8-5648-9FBE-A735-08878B8C7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F93CF8-2A88-BDC2-C437-14AFFDBCB5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8D4700-C73A-B298-0015-1CB15D596E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5F780E-9753-6BB1-26F5-8316C22F0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6D6F9-0AE9-4B56-8122-EA0BEA2B1CAA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E0B3C2-CC39-7E67-38DC-4AFFA2CA1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3E13CE-C2D5-215C-D1BE-207B992EE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4D3B9-DED3-4B6B-B0A9-4BE5235EAE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063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2255F-239D-F0D5-4D1D-243960C355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D14F4C-2689-EF54-660E-427FBABB48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547A38-B895-8D43-CE11-474CC648AB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0DE8A1-F1A8-7AEF-963C-AF880027D7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FFA175-59AD-31EC-C109-E6D29AE857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09535F9-5256-1D65-4BF3-0FFE18A86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6D6F9-0AE9-4B56-8122-EA0BEA2B1CAA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59B407-34DF-B934-749A-34EA06ADC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F88555-120D-065E-7B4D-1253B64F9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4D3B9-DED3-4B6B-B0A9-4BE5235EAE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6866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90F0FD-128A-C3D5-CC83-F76462602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F2394A-C73F-3C93-28E9-5A2DFA63D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6D6F9-0AE9-4B56-8122-EA0BEA2B1CAA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F9BAE9-DE77-7D27-1FAD-31D41679B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86296F-B1B8-D095-AD57-3294EE74B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4D3B9-DED3-4B6B-B0A9-4BE5235EAE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039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9F93684-5C65-60B7-BD9A-223ED4FF1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6D6F9-0AE9-4B56-8122-EA0BEA2B1CAA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CC313C-E3EF-C35B-E512-8C1152F1A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674B20-ADFE-B041-B567-343269B6D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4D3B9-DED3-4B6B-B0A9-4BE5235EAE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865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9EAED-3C82-238D-012C-DAAF75BAE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261D4F-0174-12B7-3109-1375AE9E11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D5875D-B549-C2D4-B74F-5D3F770B31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DCDDB0-47E2-B6E4-E77E-17AC90956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6D6F9-0AE9-4B56-8122-EA0BEA2B1CAA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AD0327-A002-F5E2-34F8-EC223A6265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DB1458-26B2-CF39-CA1C-DDACBFE66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4D3B9-DED3-4B6B-B0A9-4BE5235EAE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79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FD4C7-CADF-235E-14F5-388A31C104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88BB41-005D-6476-2FC3-A22987CAC7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6D8339-3957-A744-45B2-4418E1744E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666230-EF92-779E-2B71-DC260A238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6D6F9-0AE9-4B56-8122-EA0BEA2B1CAA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0D25A1-CCB0-E0F1-4412-4F128F7C7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A88257-B57A-04D6-36F8-30E0D2A06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4D3B9-DED3-4B6B-B0A9-4BE5235EAE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611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FAC4E-9D14-16E8-6943-7B1CA7A10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70C596-6FAF-7E6F-3500-B17D13F3D7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3F9850-6C5C-2989-29F9-A3C697F55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6D6F9-0AE9-4B56-8122-EA0BEA2B1CAA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11AEE1-2A7C-A535-2942-363C9C28E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950694-ADB1-A2C1-F597-38443CC86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4D3B9-DED3-4B6B-B0A9-4BE5235EAE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455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30C9060-7881-1CF3-6BC8-F9C2675C74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92815-E423-F5EC-6B1E-B52154AB0E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C5B971-3393-65AE-C480-6C6D468FD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6D6F9-0AE9-4B56-8122-EA0BEA2B1CAA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2BF8B1-1F75-5CEE-5168-0C660B19A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B111A2-06AF-1B9E-01CF-11DE6EDC3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4D3B9-DED3-4B6B-B0A9-4BE5235EAE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314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7C053C-CDCA-BF83-3A18-7F75F3C98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8B1DC4-781E-FB5D-6171-4DCA8BC851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905FD8-2E6B-1215-A304-4BB20632A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6D6F9-0AE9-4B56-8122-EA0BEA2B1CAA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6EBBF5-FFD8-DA97-3FAF-CD27CEC0A0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E0A91C-72AD-69E1-1EE0-C39E748A58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4D3B9-DED3-4B6B-B0A9-4BE5235EAE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155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807698E7-6E18-DAF5-8C5F-BC1A4467B94D}"/>
              </a:ext>
            </a:extLst>
          </p:cNvPr>
          <p:cNvGrpSpPr/>
          <p:nvPr/>
        </p:nvGrpSpPr>
        <p:grpSpPr>
          <a:xfrm>
            <a:off x="142504" y="187036"/>
            <a:ext cx="11906992" cy="6483927"/>
            <a:chOff x="33357" y="0"/>
            <a:chExt cx="5443855" cy="3425190"/>
          </a:xfrm>
        </p:grpSpPr>
        <p:pic>
          <p:nvPicPr>
            <p:cNvPr id="5" name="Picture 4" descr="A picture containing aerial photography, outdoor, bird's-eye view, junction&#10;&#10;Description automatically generated">
              <a:extLst>
                <a:ext uri="{FF2B5EF4-FFF2-40B4-BE49-F238E27FC236}">
                  <a16:creationId xmlns:a16="http://schemas.microsoft.com/office/drawing/2014/main" id="{DD285552-E5C2-96CA-6EEE-6AF4F9926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357" y="0"/>
              <a:ext cx="5443855" cy="3425190"/>
            </a:xfrm>
            <a:prstGeom prst="rect">
              <a:avLst/>
            </a:prstGeom>
          </p:spPr>
        </p:pic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FB0E7574-2627-F789-4154-2FB30C91E335}"/>
                </a:ext>
              </a:extLst>
            </p:cNvPr>
            <p:cNvSpPr/>
            <p:nvPr/>
          </p:nvSpPr>
          <p:spPr>
            <a:xfrm>
              <a:off x="2266950" y="882650"/>
              <a:ext cx="1600200" cy="812800"/>
            </a:xfrm>
            <a:prstGeom prst="ellipse">
              <a:avLst/>
            </a:prstGeom>
            <a:solidFill>
              <a:schemeClr val="accent6">
                <a:lumMod val="75000"/>
                <a:alpha val="33000"/>
              </a:schemeClr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7" name="Star: 5 Points 6">
              <a:extLst>
                <a:ext uri="{FF2B5EF4-FFF2-40B4-BE49-F238E27FC236}">
                  <a16:creationId xmlns:a16="http://schemas.microsoft.com/office/drawing/2014/main" id="{BBF73A28-055A-59BF-FB0C-36874BF79AFD}"/>
                </a:ext>
              </a:extLst>
            </p:cNvPr>
            <p:cNvSpPr/>
            <p:nvPr/>
          </p:nvSpPr>
          <p:spPr>
            <a:xfrm>
              <a:off x="1466850" y="1168400"/>
              <a:ext cx="234950" cy="196850"/>
            </a:xfrm>
            <a:prstGeom prst="star5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6863EE9-36BE-4F8C-8843-FC6B0283CB27}"/>
                </a:ext>
              </a:extLst>
            </p:cNvPr>
            <p:cNvSpPr/>
            <p:nvPr/>
          </p:nvSpPr>
          <p:spPr>
            <a:xfrm>
              <a:off x="2355850" y="3117850"/>
              <a:ext cx="3041650" cy="292100"/>
            </a:xfrm>
            <a:prstGeom prst="rect">
              <a:avLst/>
            </a:prstGeom>
            <a:solidFill>
              <a:schemeClr val="accent5">
                <a:lumMod val="75000"/>
                <a:alpha val="19000"/>
              </a:schemeClr>
            </a:solidFill>
            <a:ln w="25400"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898C7892-FB04-453F-540C-60A883C1472D}"/>
              </a:ext>
            </a:extLst>
          </p:cNvPr>
          <p:cNvSpPr/>
          <p:nvPr/>
        </p:nvSpPr>
        <p:spPr>
          <a:xfrm>
            <a:off x="1843089" y="2722"/>
            <a:ext cx="9208292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Lithium Valley R4 </a:t>
            </a:r>
          </a:p>
          <a:p>
            <a:pPr algn="ctr"/>
            <a:r>
              <a:rPr lang="en-US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Ru</a:t>
            </a:r>
            <a:r>
              <a:rPr lang="en-US" sz="240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ral &amp; Remote Renewable Energy Replicator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CDC717A-05E5-5A34-C6FB-DD267495DE88}"/>
              </a:ext>
            </a:extLst>
          </p:cNvPr>
          <p:cNvSpPr txBox="1"/>
          <p:nvPr/>
        </p:nvSpPr>
        <p:spPr>
          <a:xfrm>
            <a:off x="2313844" y="3111265"/>
            <a:ext cx="2095995" cy="92333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LVR4 Manufacturing Center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450DF4A-7807-63BF-1F89-4E152FD0379F}"/>
              </a:ext>
            </a:extLst>
          </p:cNvPr>
          <p:cNvSpPr txBox="1"/>
          <p:nvPr/>
        </p:nvSpPr>
        <p:spPr>
          <a:xfrm>
            <a:off x="5538818" y="6272782"/>
            <a:ext cx="5978185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LD/HD EV Charging Station with Solar Canopy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3B53B82-26FD-D06A-1968-372171237EE3}"/>
              </a:ext>
            </a:extLst>
          </p:cNvPr>
          <p:cNvSpPr txBox="1"/>
          <p:nvPr/>
        </p:nvSpPr>
        <p:spPr>
          <a:xfrm>
            <a:off x="9066633" y="1747849"/>
            <a:ext cx="2095995" cy="92333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MW Community Solar/Wind/Battery/Microgrid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B60D4D6-1779-1988-7F6C-6C65A73B4C03}"/>
              </a:ext>
            </a:extLst>
          </p:cNvPr>
          <p:cNvSpPr txBox="1"/>
          <p:nvPr/>
        </p:nvSpPr>
        <p:spPr>
          <a:xfrm>
            <a:off x="5729906" y="2624251"/>
            <a:ext cx="2095995" cy="64633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LMI Modular Housing Location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DC22B5-0B18-967F-2E09-83CCF6FD871E}"/>
              </a:ext>
            </a:extLst>
          </p:cNvPr>
          <p:cNvSpPr txBox="1"/>
          <p:nvPr/>
        </p:nvSpPr>
        <p:spPr>
          <a:xfrm>
            <a:off x="3791781" y="4317647"/>
            <a:ext cx="1974423" cy="64633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Restaurant and Retail Space</a:t>
            </a:r>
          </a:p>
        </p:txBody>
      </p:sp>
      <p:sp>
        <p:nvSpPr>
          <p:cNvPr id="19" name="Trapezoid 18">
            <a:extLst>
              <a:ext uri="{FF2B5EF4-FFF2-40B4-BE49-F238E27FC236}">
                <a16:creationId xmlns:a16="http://schemas.microsoft.com/office/drawing/2014/main" id="{FBEBCA5C-5B37-6A8E-10A2-7A4899E0F50A}"/>
              </a:ext>
            </a:extLst>
          </p:cNvPr>
          <p:cNvSpPr/>
          <p:nvPr/>
        </p:nvSpPr>
        <p:spPr>
          <a:xfrm rot="18836995">
            <a:off x="7838981" y="1626356"/>
            <a:ext cx="688769" cy="1789729"/>
          </a:xfrm>
          <a:prstGeom prst="trapezoid">
            <a:avLst/>
          </a:prstGeom>
          <a:pattFill prst="narVert">
            <a:fgClr>
              <a:schemeClr val="tx1">
                <a:lumMod val="65000"/>
                <a:lumOff val="35000"/>
              </a:schemeClr>
            </a:fgClr>
            <a:bgClr>
              <a:schemeClr val="tx1">
                <a:lumMod val="75000"/>
                <a:lumOff val="25000"/>
              </a:schemeClr>
            </a:bgClr>
          </a:pattFill>
          <a:ln>
            <a:solidFill>
              <a:schemeClr val="tx1">
                <a:lumMod val="50000"/>
                <a:lumOff val="50000"/>
                <a:alpha val="4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A1B678BA-EA74-25EE-A8A3-1C067E045714}"/>
              </a:ext>
            </a:extLst>
          </p:cNvPr>
          <p:cNvCxnSpPr>
            <a:cxnSpLocks/>
          </p:cNvCxnSpPr>
          <p:nvPr/>
        </p:nvCxnSpPr>
        <p:spPr>
          <a:xfrm flipH="1">
            <a:off x="8986424" y="2624251"/>
            <a:ext cx="80208" cy="210383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7753C0E9-1AED-B2B6-AA9F-92ED3BAD6140}"/>
              </a:ext>
            </a:extLst>
          </p:cNvPr>
          <p:cNvCxnSpPr/>
          <p:nvPr/>
        </p:nvCxnSpPr>
        <p:spPr>
          <a:xfrm flipH="1">
            <a:off x="2700338" y="3111265"/>
            <a:ext cx="7236" cy="34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21089EED-9960-799E-8E1B-1C34001F1736}"/>
              </a:ext>
            </a:extLst>
          </p:cNvPr>
          <p:cNvCxnSpPr/>
          <p:nvPr/>
        </p:nvCxnSpPr>
        <p:spPr>
          <a:xfrm flipV="1">
            <a:off x="2364581" y="2939663"/>
            <a:ext cx="457200" cy="171602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31E3AF00-6D4D-EF6E-6838-EB24BB1B1B00}"/>
              </a:ext>
            </a:extLst>
          </p:cNvPr>
          <p:cNvSpPr txBox="1"/>
          <p:nvPr/>
        </p:nvSpPr>
        <p:spPr>
          <a:xfrm>
            <a:off x="0" y="5311950"/>
            <a:ext cx="12192000" cy="7386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dirty="0"/>
              <a:t>Professionals from solar, wind, battery, microgrid and finance fields have created a low-cost renewable energy solution for rural and remote communities.  Our system includes a manufacturing center to produce the renewable and modular housing components, making this system replicable for any rural or remote community.  </a:t>
            </a:r>
          </a:p>
          <a:p>
            <a:pPr algn="ctr"/>
            <a:r>
              <a:rPr lang="en-US" sz="1400" dirty="0"/>
              <a:t>We provide the whole package: Renewable Energy, LMI Housing and Clean Energy Jobs!</a:t>
            </a:r>
          </a:p>
        </p:txBody>
      </p:sp>
    </p:spTree>
    <p:extLst>
      <p:ext uri="{BB962C8B-B14F-4D97-AF65-F5344CB8AC3E}">
        <p14:creationId xmlns:p14="http://schemas.microsoft.com/office/powerpoint/2010/main" val="20224934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823</TotalTime>
  <Words>106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Summer Scobell</dc:creator>
  <cp:lastModifiedBy>Summer Scobell</cp:lastModifiedBy>
  <cp:revision>2</cp:revision>
  <dcterms:created xsi:type="dcterms:W3CDTF">2023-05-24T05:58:16Z</dcterms:created>
  <dcterms:modified xsi:type="dcterms:W3CDTF">2023-05-24T19:41:35Z</dcterms:modified>
</cp:coreProperties>
</file>